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Lst>
  <p:notesMasterIdLst>
    <p:notesMasterId r:id="rId20"/>
  </p:notesMasterIdLst>
  <p:handoutMasterIdLst>
    <p:handoutMasterId r:id="rId21"/>
  </p:handoutMasterIdLst>
  <p:sldIdLst>
    <p:sldId id="363" r:id="rId3"/>
    <p:sldId id="260" r:id="rId4"/>
    <p:sldId id="259" r:id="rId5"/>
    <p:sldId id="376" r:id="rId6"/>
    <p:sldId id="377" r:id="rId7"/>
    <p:sldId id="362" r:id="rId8"/>
    <p:sldId id="335" r:id="rId9"/>
    <p:sldId id="352" r:id="rId10"/>
    <p:sldId id="378" r:id="rId11"/>
    <p:sldId id="349" r:id="rId12"/>
    <p:sldId id="334" r:id="rId13"/>
    <p:sldId id="351" r:id="rId14"/>
    <p:sldId id="359" r:id="rId15"/>
    <p:sldId id="360" r:id="rId16"/>
    <p:sldId id="369" r:id="rId17"/>
    <p:sldId id="370" r:id="rId18"/>
    <p:sldId id="366" r:id="rId19"/>
  </p:sldIdLst>
  <p:sldSz cx="12192000" cy="6858000"/>
  <p:notesSz cx="6784975" cy="9906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72E21C10-C100-438E-9E80-86F01A3AA49F}">
          <p14:sldIdLst>
            <p14:sldId id="363"/>
            <p14:sldId id="260"/>
            <p14:sldId id="259"/>
            <p14:sldId id="376"/>
            <p14:sldId id="377"/>
            <p14:sldId id="362"/>
            <p14:sldId id="335"/>
            <p14:sldId id="352"/>
            <p14:sldId id="378"/>
            <p14:sldId id="349"/>
            <p14:sldId id="334"/>
            <p14:sldId id="351"/>
            <p14:sldId id="359"/>
            <p14:sldId id="360"/>
            <p14:sldId id="369"/>
            <p14:sldId id="370"/>
            <p14:sldId id="366"/>
          </p14:sldIdLst>
        </p14:section>
        <p14:section name="タイトルなしのセクション" id="{E6A3E589-A564-470B-8B53-E5D1CD3A11CF}">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0" userDrawn="1">
          <p15:clr>
            <a:srgbClr val="A4A3A4"/>
          </p15:clr>
        </p15:guide>
        <p15:guide id="2" pos="21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66"/>
    <a:srgbClr val="FFFFFF"/>
    <a:srgbClr val="FF3300"/>
    <a:srgbClr val="FF3399"/>
    <a:srgbClr val="FFCCFF"/>
    <a:srgbClr val="FFFF66"/>
    <a:srgbClr val="FFFF99"/>
    <a:srgbClr val="CCFFCC"/>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41" autoAdjust="0"/>
    <p:restoredTop sz="56273" autoAdjust="0"/>
  </p:normalViewPr>
  <p:slideViewPr>
    <p:cSldViewPr snapToGrid="0">
      <p:cViewPr varScale="1">
        <p:scale>
          <a:sx n="40" d="100"/>
          <a:sy n="40" d="100"/>
        </p:scale>
        <p:origin x="1980" y="30"/>
      </p:cViewPr>
      <p:guideLst>
        <p:guide orient="horz" pos="2160"/>
        <p:guide pos="3840"/>
      </p:guideLst>
    </p:cSldViewPr>
  </p:slideViewPr>
  <p:notesTextViewPr>
    <p:cViewPr>
      <p:scale>
        <a:sx n="1" d="1"/>
        <a:sy n="1" d="1"/>
      </p:scale>
      <p:origin x="0" y="0"/>
    </p:cViewPr>
  </p:notesTextViewPr>
  <p:notesViewPr>
    <p:cSldViewPr snapToGrid="0">
      <p:cViewPr varScale="1">
        <p:scale>
          <a:sx n="49" d="100"/>
          <a:sy n="49" d="100"/>
        </p:scale>
        <p:origin x="2952" y="66"/>
      </p:cViewPr>
      <p:guideLst>
        <p:guide orient="horz" pos="3120"/>
        <p:guide pos="21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4"/>
            <a:ext cx="2940156" cy="496485"/>
          </a:xfrm>
          <a:prstGeom prst="rect">
            <a:avLst/>
          </a:prstGeom>
        </p:spPr>
        <p:txBody>
          <a:bodyPr vert="horz" lIns="90797" tIns="45399" rIns="90797" bIns="45399" rtlCol="0"/>
          <a:lstStyle>
            <a:lvl1pPr algn="l">
              <a:defRPr sz="1200"/>
            </a:lvl1pPr>
          </a:lstStyle>
          <a:p>
            <a:r>
              <a:rPr kumimoji="1" lang="ja-JP" altLang="en-US"/>
              <a:t>平成</a:t>
            </a:r>
            <a:r>
              <a:rPr kumimoji="1" lang="en-US" altLang="ja-JP"/>
              <a:t>30</a:t>
            </a:r>
            <a:r>
              <a:rPr kumimoji="1" lang="ja-JP" altLang="en-US"/>
              <a:t>年度　小・中・高等学校教育相談</a:t>
            </a:r>
          </a:p>
        </p:txBody>
      </p:sp>
      <p:sp>
        <p:nvSpPr>
          <p:cNvPr id="3" name="日付プレースホルダー 2"/>
          <p:cNvSpPr>
            <a:spLocks noGrp="1"/>
          </p:cNvSpPr>
          <p:nvPr>
            <p:ph type="dt" sz="quarter" idx="1"/>
          </p:nvPr>
        </p:nvSpPr>
        <p:spPr>
          <a:xfrm>
            <a:off x="3843249" y="4"/>
            <a:ext cx="2940156" cy="496485"/>
          </a:xfrm>
          <a:prstGeom prst="rect">
            <a:avLst/>
          </a:prstGeom>
        </p:spPr>
        <p:txBody>
          <a:bodyPr vert="horz" lIns="90797" tIns="45399" rIns="90797" bIns="45399" rtlCol="0"/>
          <a:lstStyle>
            <a:lvl1pPr algn="r">
              <a:defRPr sz="1200"/>
            </a:lvl1pPr>
          </a:lstStyle>
          <a:p>
            <a:fld id="{3BA80505-2D2A-4BB1-8E7C-C640E1386748}" type="datetimeFigureOut">
              <a:rPr kumimoji="1" lang="ja-JP" altLang="en-US" smtClean="0"/>
              <a:t>2019/2/12</a:t>
            </a:fld>
            <a:endParaRPr kumimoji="1" lang="ja-JP" altLang="en-US"/>
          </a:p>
        </p:txBody>
      </p:sp>
      <p:sp>
        <p:nvSpPr>
          <p:cNvPr id="4" name="フッター プレースホルダー 3"/>
          <p:cNvSpPr>
            <a:spLocks noGrp="1"/>
          </p:cNvSpPr>
          <p:nvPr>
            <p:ph type="ftr" sz="quarter" idx="2"/>
          </p:nvPr>
        </p:nvSpPr>
        <p:spPr>
          <a:xfrm>
            <a:off x="0" y="9409517"/>
            <a:ext cx="2940156" cy="496485"/>
          </a:xfrm>
          <a:prstGeom prst="rect">
            <a:avLst/>
          </a:prstGeom>
        </p:spPr>
        <p:txBody>
          <a:bodyPr vert="horz" lIns="90797" tIns="45399" rIns="90797" bIns="4539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3249" y="9409517"/>
            <a:ext cx="2940156" cy="496485"/>
          </a:xfrm>
          <a:prstGeom prst="rect">
            <a:avLst/>
          </a:prstGeom>
        </p:spPr>
        <p:txBody>
          <a:bodyPr vert="horz" lIns="90797" tIns="45399" rIns="90797" bIns="45399" rtlCol="0" anchor="b"/>
          <a:lstStyle>
            <a:lvl1pPr algn="r">
              <a:defRPr sz="1200"/>
            </a:lvl1pPr>
          </a:lstStyle>
          <a:p>
            <a:fld id="{6BCB9273-06D6-42F4-AA20-34FFA621370F}" type="slidenum">
              <a:rPr kumimoji="1" lang="ja-JP" altLang="en-US" smtClean="0"/>
              <a:t>‹#›</a:t>
            </a:fld>
            <a:endParaRPr kumimoji="1" lang="ja-JP" altLang="en-US"/>
          </a:p>
        </p:txBody>
      </p:sp>
    </p:spTree>
    <p:extLst>
      <p:ext uri="{BB962C8B-B14F-4D97-AF65-F5344CB8AC3E}">
        <p14:creationId xmlns:p14="http://schemas.microsoft.com/office/powerpoint/2010/main" val="13966023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422275" y="1238250"/>
            <a:ext cx="5940425" cy="3341688"/>
          </a:xfrm>
          <a:prstGeom prst="rect">
            <a:avLst/>
          </a:prstGeom>
          <a:noFill/>
          <a:ln w="12700">
            <a:solidFill>
              <a:prstClr val="black"/>
            </a:solidFill>
          </a:ln>
        </p:spPr>
        <p:txBody>
          <a:bodyPr vert="horz" lIns="91224" tIns="45613" rIns="91224" bIns="45613" rtlCol="0" anchor="ctr"/>
          <a:lstStyle/>
          <a:p>
            <a:endParaRPr lang="ja-JP" altLang="en-US"/>
          </a:p>
        </p:txBody>
      </p:sp>
      <p:sp>
        <p:nvSpPr>
          <p:cNvPr id="5" name="ノート プレースホルダー 4"/>
          <p:cNvSpPr>
            <a:spLocks noGrp="1"/>
          </p:cNvSpPr>
          <p:nvPr>
            <p:ph type="body" sz="quarter" idx="3"/>
          </p:nvPr>
        </p:nvSpPr>
        <p:spPr>
          <a:xfrm>
            <a:off x="678498" y="4767263"/>
            <a:ext cx="5427980" cy="3900488"/>
          </a:xfrm>
          <a:prstGeom prst="rect">
            <a:avLst/>
          </a:prstGeom>
        </p:spPr>
        <p:txBody>
          <a:bodyPr vert="horz" lIns="91224" tIns="45613" rIns="91224" bIns="456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08986"/>
            <a:ext cx="2940156" cy="497019"/>
          </a:xfrm>
          <a:prstGeom prst="rect">
            <a:avLst/>
          </a:prstGeom>
        </p:spPr>
        <p:txBody>
          <a:bodyPr vert="horz" lIns="91224" tIns="45613" rIns="91224" bIns="456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3250" y="9408986"/>
            <a:ext cx="2940156" cy="497019"/>
          </a:xfrm>
          <a:prstGeom prst="rect">
            <a:avLst/>
          </a:prstGeom>
        </p:spPr>
        <p:txBody>
          <a:bodyPr vert="horz" lIns="91224" tIns="45613" rIns="91224" bIns="45613" rtlCol="0" anchor="b"/>
          <a:lstStyle>
            <a:lvl1pPr algn="r">
              <a:defRPr sz="1200"/>
            </a:lvl1pPr>
          </a:lstStyle>
          <a:p>
            <a:fld id="{28AF45EC-535B-43E9-9AAD-B1FBF6B73B4C}" type="slidenum">
              <a:rPr kumimoji="1" lang="ja-JP" altLang="en-US" smtClean="0"/>
              <a:t>‹#›</a:t>
            </a:fld>
            <a:endParaRPr kumimoji="1" lang="ja-JP" altLang="en-US"/>
          </a:p>
        </p:txBody>
      </p:sp>
      <p:sp>
        <p:nvSpPr>
          <p:cNvPr id="8" name="テキスト ボックス 7">
            <a:extLst>
              <a:ext uri="{FF2B5EF4-FFF2-40B4-BE49-F238E27FC236}">
                <a16:creationId xmlns:a16="http://schemas.microsoft.com/office/drawing/2014/main" id="{1E8F6A8D-3131-4B9D-89AC-DCAF43E9D566}"/>
              </a:ext>
            </a:extLst>
          </p:cNvPr>
          <p:cNvSpPr txBox="1"/>
          <p:nvPr/>
        </p:nvSpPr>
        <p:spPr>
          <a:xfrm>
            <a:off x="2204356" y="200472"/>
            <a:ext cx="4329897" cy="210820"/>
          </a:xfrm>
          <a:prstGeom prst="rect">
            <a:avLst/>
          </a:prstGeom>
          <a:noFill/>
        </p:spPr>
        <p:txBody>
          <a:bodyPr wrap="square" lIns="87607" tIns="43803" rIns="87607" bIns="43803" rtlCol="0">
            <a:spAutoFit/>
          </a:bodyPr>
          <a:lstStyle/>
          <a:p>
            <a:pPr algn="r">
              <a:defRPr lang="ja-JP" altLang="en-US"/>
            </a:pPr>
            <a:r>
              <a:rPr lang="ja-JP" altLang="en-US" sz="800" dirty="0">
                <a:latin typeface="ＭＳ ゴシック" panose="020B0609070205080204" pitchFamily="49" charset="-128"/>
                <a:ea typeface="ＭＳ ゴシック" panose="020B0609070205080204" pitchFamily="49" charset="-128"/>
              </a:rPr>
              <a:t>平成</a:t>
            </a:r>
            <a:r>
              <a:rPr lang="en-US" altLang="ja-JP" sz="800" dirty="0">
                <a:latin typeface="ＭＳ ゴシック" panose="020B0609070205080204" pitchFamily="49" charset="-128"/>
                <a:ea typeface="ＭＳ ゴシック" panose="020B0609070205080204" pitchFamily="49" charset="-128"/>
              </a:rPr>
              <a:t>30</a:t>
            </a:r>
            <a:r>
              <a:rPr lang="ja-JP" altLang="en-US" sz="800" dirty="0">
                <a:latin typeface="ＭＳ ゴシック" panose="020B0609070205080204" pitchFamily="49" charset="-128"/>
                <a:ea typeface="ＭＳ ゴシック" panose="020B0609070205080204" pitchFamily="49" charset="-128"/>
              </a:rPr>
              <a:t>年度　佐賀県教育センター　小・中・高等学校教育相談</a:t>
            </a:r>
          </a:p>
        </p:txBody>
      </p:sp>
    </p:spTree>
    <p:extLst>
      <p:ext uri="{BB962C8B-B14F-4D97-AF65-F5344CB8AC3E}">
        <p14:creationId xmlns:p14="http://schemas.microsoft.com/office/powerpoint/2010/main" val="202302334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42938" y="1570038"/>
            <a:ext cx="5389562" cy="3032125"/>
          </a:xfrm>
        </p:spPr>
      </p:sp>
      <p:sp>
        <p:nvSpPr>
          <p:cNvPr id="3" name="ノート プレースホルダー 2"/>
          <p:cNvSpPr>
            <a:spLocks noGrp="1"/>
          </p:cNvSpPr>
          <p:nvPr>
            <p:ph type="body" idx="1"/>
          </p:nvPr>
        </p:nvSpPr>
        <p:spPr>
          <a:xfrm>
            <a:off x="677882" y="4673283"/>
            <a:ext cx="5319540" cy="4815512"/>
          </a:xfrm>
        </p:spPr>
        <p:txBody>
          <a:bodyPr/>
          <a:lstStyle/>
          <a:p>
            <a:pPr defTabSz="912242">
              <a:defRPr/>
            </a:pPr>
            <a:endParaRPr lang="en-US" altLang="ja-JP" sz="1600" b="1" dirty="0">
              <a:latin typeface="+mj-ea"/>
              <a:ea typeface="+mj-ea"/>
            </a:endParaRPr>
          </a:p>
          <a:p>
            <a:pPr defTabSz="912242">
              <a:defRPr/>
            </a:pPr>
            <a:r>
              <a:rPr lang="ja-JP" altLang="en-US" sz="1600" b="1" dirty="0">
                <a:latin typeface="+mj-ea"/>
                <a:ea typeface="+mj-ea"/>
              </a:rPr>
              <a:t>●印はアニメーションを動かすタイミング</a:t>
            </a:r>
          </a:p>
          <a:p>
            <a:pPr defTabSz="912242">
              <a:defRPr/>
            </a:pPr>
            <a:r>
              <a:rPr lang="ja-JP" altLang="en-US" sz="1600" b="1" dirty="0">
                <a:latin typeface="+mj-ea"/>
                <a:ea typeface="+mj-ea"/>
              </a:rPr>
              <a:t>・は予想される児童の反応</a:t>
            </a:r>
          </a:p>
          <a:p>
            <a:pPr defTabSz="912242">
              <a:defRPr/>
            </a:pPr>
            <a:r>
              <a:rPr lang="en-US" altLang="ja-JP" sz="1600" b="1" dirty="0">
                <a:latin typeface="+mj-ea"/>
                <a:ea typeface="+mj-ea"/>
              </a:rPr>
              <a:t>【】</a:t>
            </a:r>
            <a:r>
              <a:rPr lang="ja-JP" altLang="en-US" sz="1600" b="1" dirty="0">
                <a:latin typeface="+mj-ea"/>
                <a:ea typeface="+mj-ea"/>
              </a:rPr>
              <a:t>内は教師の動き</a:t>
            </a:r>
          </a:p>
          <a:p>
            <a:pPr defTabSz="912242">
              <a:defRPr/>
            </a:pPr>
            <a:endParaRPr lang="en-US" altLang="ja-JP" sz="1600" dirty="0">
              <a:latin typeface="+mj-ea"/>
              <a:ea typeface="+mj-ea"/>
            </a:endParaRPr>
          </a:p>
          <a:p>
            <a:pPr defTabSz="912242">
              <a:defRPr/>
            </a:pPr>
            <a:r>
              <a:rPr lang="en-US" altLang="ja-JP" sz="1600" dirty="0">
                <a:latin typeface="+mj-ea"/>
                <a:ea typeface="+mj-ea"/>
              </a:rPr>
              <a:t>【</a:t>
            </a:r>
            <a:r>
              <a:rPr lang="ja-JP" altLang="en-US" sz="1600" dirty="0">
                <a:latin typeface="+mj-ea"/>
                <a:ea typeface="+mj-ea"/>
              </a:rPr>
              <a:t>授業前に交流活動をするグループをつくっておき、これまでに使用したワークシートと振り返りシートを配付しておく</a:t>
            </a:r>
            <a:r>
              <a:rPr lang="en-US" altLang="ja-JP" sz="1600" dirty="0">
                <a:latin typeface="+mj-ea"/>
                <a:ea typeface="+mj-ea"/>
              </a:rPr>
              <a:t>】</a:t>
            </a:r>
            <a:endParaRPr lang="ja-JP" altLang="en-US" sz="1600" dirty="0">
              <a:latin typeface="+mj-ea"/>
              <a:ea typeface="+mj-ea"/>
            </a:endParaRPr>
          </a:p>
          <a:p>
            <a:pPr defTabSz="912242">
              <a:defRPr/>
            </a:pPr>
            <a:endParaRPr lang="ja-JP" altLang="en-US" sz="1600" dirty="0">
              <a:latin typeface="+mj-ea"/>
              <a:ea typeface="+mj-ea"/>
            </a:endParaRPr>
          </a:p>
          <a:p>
            <a:pPr defTabSz="912242">
              <a:defRPr/>
            </a:pPr>
            <a:r>
              <a:rPr lang="ja-JP" altLang="en-US" sz="1600" dirty="0">
                <a:latin typeface="+mj-ea"/>
                <a:ea typeface="+mj-ea"/>
              </a:rPr>
              <a:t>　</a:t>
            </a:r>
          </a:p>
          <a:p>
            <a:pPr defTabSz="912242">
              <a:defRPr/>
            </a:pPr>
            <a:endParaRPr lang="en-US" altLang="ja-JP" dirty="0">
              <a:solidFill>
                <a:srgbClr val="FF0000"/>
              </a:solidFill>
              <a:latin typeface="+mj-ea"/>
              <a:ea typeface="+mj-ea"/>
            </a:endParaRPr>
          </a:p>
        </p:txBody>
      </p:sp>
      <p:sp>
        <p:nvSpPr>
          <p:cNvPr id="5" name="ヘッダー プレースホルダー 3"/>
          <p:cNvSpPr txBox="1"/>
          <p:nvPr/>
        </p:nvSpPr>
        <p:spPr>
          <a:xfrm>
            <a:off x="677882" y="791984"/>
            <a:ext cx="5319540" cy="174102"/>
          </a:xfrm>
          <a:prstGeom prst="rect">
            <a:avLst/>
          </a:prstGeom>
          <a:solidFill>
            <a:srgbClr val="CCFFCC"/>
          </a:solidFill>
          <a:ln>
            <a:noFill/>
          </a:ln>
        </p:spPr>
        <p:txBody>
          <a:bodyPr vert="horz" lIns="91080" tIns="45539" rIns="91080" bIns="45539" anchor="ctr"/>
          <a:lstStyle>
            <a:defPPr>
              <a:defRPr lang="ja-JP"/>
            </a:defPPr>
            <a:lvl1pPr marL="0" algn="l" defTabSz="914400" rtl="0" eaLnBrk="1" latinLnBrk="0" hangingPunct="1">
              <a:defRPr kumimoji="1" sz="2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lang="ja-JP" altLang="en-US"/>
            </a:pPr>
            <a:r>
              <a:rPr lang="ja-JP" altLang="en-US" sz="1300" dirty="0"/>
              <a:t>本時で使用するスライドと、スライドを提示する際の教師用シナリオです。</a:t>
            </a:r>
          </a:p>
        </p:txBody>
      </p:sp>
      <p:sp>
        <p:nvSpPr>
          <p:cNvPr id="6" name="ヘッダー プレースホルダー 5"/>
          <p:cNvSpPr txBox="1"/>
          <p:nvPr/>
        </p:nvSpPr>
        <p:spPr>
          <a:xfrm>
            <a:off x="660040" y="1202646"/>
            <a:ext cx="3074926" cy="513099"/>
          </a:xfrm>
          <a:prstGeom prst="rect">
            <a:avLst/>
          </a:prstGeom>
        </p:spPr>
        <p:txBody>
          <a:bodyPr lIns="87888" tIns="43943" rIns="87888" bIns="43943"/>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スライド１</a:t>
            </a:r>
            <a:r>
              <a:rPr lang="en-US" altLang="ja-JP" sz="2000" dirty="0">
                <a:latin typeface="+mj-ea"/>
                <a:ea typeface="+mj-ea"/>
              </a:rPr>
              <a:t>】</a:t>
            </a:r>
          </a:p>
        </p:txBody>
      </p:sp>
    </p:spTree>
    <p:extLst>
      <p:ext uri="{BB962C8B-B14F-4D97-AF65-F5344CB8AC3E}">
        <p14:creationId xmlns:p14="http://schemas.microsoft.com/office/powerpoint/2010/main" val="1284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6275" y="1574800"/>
            <a:ext cx="5321300" cy="2994025"/>
          </a:xfrm>
        </p:spPr>
      </p:sp>
      <p:sp>
        <p:nvSpPr>
          <p:cNvPr id="3" name="ノート プレースホルダー 2"/>
          <p:cNvSpPr>
            <a:spLocks noGrp="1"/>
          </p:cNvSpPr>
          <p:nvPr>
            <p:ph type="body" idx="1"/>
          </p:nvPr>
        </p:nvSpPr>
        <p:spPr>
          <a:xfrm>
            <a:off x="675959" y="4568340"/>
            <a:ext cx="5427980" cy="5185683"/>
          </a:xfrm>
        </p:spPr>
        <p:txBody>
          <a:bodyPr/>
          <a:lstStyle/>
          <a:p>
            <a:endParaRPr lang="en-US" altLang="ja-JP" sz="1600" dirty="0"/>
          </a:p>
          <a:p>
            <a:r>
              <a:rPr lang="ja-JP" altLang="en-US" sz="1600" dirty="0"/>
              <a:t>次は、グループの友達の「お宝ウェビング」に、</a:t>
            </a:r>
            <a:endParaRPr lang="en-US" altLang="ja-JP" sz="1600" dirty="0"/>
          </a:p>
          <a:p>
            <a:r>
              <a:rPr lang="ja-JP" altLang="en-US" sz="1600" dirty="0"/>
              <a:t>その友達の「強み」だと思うものを書き加えます。</a:t>
            </a:r>
          </a:p>
          <a:p>
            <a:r>
              <a:rPr lang="ja-JP" altLang="en-US" sz="1600" dirty="0"/>
              <a:t>●スライドのように、関係のあるものはつなげて書きます。</a:t>
            </a:r>
            <a:endParaRPr lang="en-US" altLang="ja-JP" sz="1600" dirty="0"/>
          </a:p>
          <a:p>
            <a:r>
              <a:rPr lang="ja-JP" altLang="en-US" sz="1600" dirty="0"/>
              <a:t>自分の名前も忘れずに書きます。</a:t>
            </a:r>
          </a:p>
          <a:p>
            <a:r>
              <a:rPr lang="ja-JP" altLang="en-US" sz="1600" dirty="0"/>
              <a:t>先に書いた友達と同じ「強み」を書きたいときは、</a:t>
            </a:r>
            <a:endParaRPr lang="en-US" altLang="ja-JP" sz="1600" dirty="0"/>
          </a:p>
          <a:p>
            <a:r>
              <a:rPr lang="ja-JP" altLang="en-US" sz="1600" dirty="0"/>
              <a:t>●友達の名前の横に自分の名前を書き加えます。</a:t>
            </a:r>
          </a:p>
          <a:p>
            <a:r>
              <a:rPr lang="ja-JP" altLang="en-US" sz="1600" dirty="0"/>
              <a:t>ワークシートを、時計回りに渡してください。５人グループは、</a:t>
            </a:r>
            <a:endParaRPr lang="en-US" altLang="ja-JP" sz="1600" dirty="0"/>
          </a:p>
          <a:p>
            <a:r>
              <a:rPr lang="ja-JP" altLang="en-US" sz="1600" dirty="0"/>
              <a:t>３人目まで回したら終わりです。一人３分間で書きましょう。</a:t>
            </a:r>
            <a:endParaRPr lang="en-US" altLang="ja-JP" sz="1600" dirty="0"/>
          </a:p>
          <a:p>
            <a:r>
              <a:rPr lang="en-US" altLang="ja-JP" sz="1600" dirty="0"/>
              <a:t>【</a:t>
            </a:r>
            <a:r>
              <a:rPr lang="en-US" altLang="ja-JP" sz="1600" dirty="0">
                <a:latin typeface="+mn-ea"/>
              </a:rPr>
              <a:t>1</a:t>
            </a:r>
            <a:r>
              <a:rPr lang="ja-JP" altLang="en-US" sz="1600" dirty="0">
                <a:latin typeface="+mn-ea"/>
              </a:rPr>
              <a:t>分～</a:t>
            </a:r>
            <a:r>
              <a:rPr lang="en-US" altLang="ja-JP" sz="1600" dirty="0">
                <a:latin typeface="+mn-ea"/>
              </a:rPr>
              <a:t>1</a:t>
            </a:r>
            <a:r>
              <a:rPr lang="ja-JP" altLang="en-US" sz="1600" dirty="0">
                <a:latin typeface="+mn-ea"/>
              </a:rPr>
              <a:t>分</a:t>
            </a:r>
            <a:r>
              <a:rPr lang="en-US" altLang="ja-JP" sz="1600" dirty="0">
                <a:latin typeface="+mn-ea"/>
              </a:rPr>
              <a:t>30</a:t>
            </a:r>
            <a:r>
              <a:rPr lang="ja-JP" altLang="en-US" sz="1600" dirty="0"/>
              <a:t>秒前に言葉を掛ける</a:t>
            </a:r>
            <a:r>
              <a:rPr lang="en-US" altLang="ja-JP" sz="1600" dirty="0"/>
              <a:t>】</a:t>
            </a:r>
            <a:endParaRPr lang="ja-JP" altLang="en-US" sz="1600" dirty="0"/>
          </a:p>
          <a:p>
            <a:r>
              <a:rPr lang="ja-JP" altLang="en-US" sz="1600" dirty="0"/>
              <a:t>そろそろ時間です。今書いているものを最後にして、</a:t>
            </a:r>
            <a:endParaRPr lang="en-US" altLang="ja-JP" sz="1600" dirty="0"/>
          </a:p>
          <a:p>
            <a:r>
              <a:rPr lang="ja-JP" altLang="en-US" sz="1600" dirty="0"/>
              <a:t>次の友達に、ワークシートを渡しましょう。</a:t>
            </a:r>
            <a:endParaRPr lang="en-US" altLang="ja-JP" sz="1600" dirty="0"/>
          </a:p>
          <a:p>
            <a:r>
              <a:rPr lang="en-US" altLang="ja-JP" sz="1600" dirty="0"/>
              <a:t>【</a:t>
            </a:r>
            <a:r>
              <a:rPr lang="en-US" altLang="ja-JP" sz="1600" dirty="0">
                <a:latin typeface="+mn-ea"/>
              </a:rPr>
              <a:t>1</a:t>
            </a:r>
            <a:r>
              <a:rPr lang="ja-JP" altLang="en-US" sz="1600" dirty="0">
                <a:latin typeface="+mn-ea"/>
              </a:rPr>
              <a:t>分～</a:t>
            </a:r>
            <a:r>
              <a:rPr lang="en-US" altLang="ja-JP" sz="1600" dirty="0">
                <a:latin typeface="+mn-ea"/>
              </a:rPr>
              <a:t>1</a:t>
            </a:r>
            <a:r>
              <a:rPr lang="ja-JP" altLang="en-US" sz="1600" dirty="0">
                <a:latin typeface="+mn-ea"/>
              </a:rPr>
              <a:t>分</a:t>
            </a:r>
            <a:r>
              <a:rPr lang="en-US" altLang="ja-JP" sz="1600" dirty="0">
                <a:latin typeface="+mn-ea"/>
              </a:rPr>
              <a:t>30</a:t>
            </a:r>
            <a:r>
              <a:rPr lang="ja-JP" altLang="en-US" sz="1600" dirty="0">
                <a:latin typeface="+mn-ea"/>
              </a:rPr>
              <a:t>秒前に言葉を掛ける</a:t>
            </a:r>
            <a:r>
              <a:rPr lang="en-US" altLang="ja-JP" sz="1600" dirty="0">
                <a:latin typeface="+mn-ea"/>
              </a:rPr>
              <a:t>】</a:t>
            </a:r>
          </a:p>
          <a:p>
            <a:r>
              <a:rPr lang="ja-JP" altLang="en-US" sz="1600" dirty="0">
                <a:latin typeface="+mn-ea"/>
              </a:rPr>
              <a:t>そろそろ時間です。今書いているものを最後にして、</a:t>
            </a:r>
          </a:p>
          <a:p>
            <a:r>
              <a:rPr lang="ja-JP" altLang="en-US" sz="1600" dirty="0">
                <a:latin typeface="+mn-ea"/>
              </a:rPr>
              <a:t>次の友達に、ワークシートを渡しましょう。</a:t>
            </a:r>
          </a:p>
          <a:p>
            <a:r>
              <a:rPr lang="en-US" altLang="ja-JP" sz="1600" dirty="0">
                <a:latin typeface="+mn-ea"/>
              </a:rPr>
              <a:t>【1</a:t>
            </a:r>
            <a:r>
              <a:rPr lang="ja-JP" altLang="en-US" sz="1600" dirty="0">
                <a:latin typeface="+mn-ea"/>
              </a:rPr>
              <a:t>分～</a:t>
            </a:r>
            <a:r>
              <a:rPr lang="en-US" altLang="ja-JP" sz="1600" dirty="0">
                <a:latin typeface="+mn-ea"/>
              </a:rPr>
              <a:t>1</a:t>
            </a:r>
            <a:r>
              <a:rPr lang="ja-JP" altLang="en-US" sz="1600" dirty="0">
                <a:latin typeface="+mn-ea"/>
              </a:rPr>
              <a:t>分</a:t>
            </a:r>
            <a:r>
              <a:rPr lang="en-US" altLang="ja-JP" sz="1600" dirty="0">
                <a:latin typeface="+mn-ea"/>
              </a:rPr>
              <a:t>30</a:t>
            </a:r>
            <a:r>
              <a:rPr lang="ja-JP" altLang="en-US" sz="1600" dirty="0"/>
              <a:t>秒前に言葉を掛ける</a:t>
            </a:r>
            <a:r>
              <a:rPr lang="en-US" altLang="ja-JP" sz="1600" dirty="0"/>
              <a:t>】</a:t>
            </a:r>
          </a:p>
          <a:p>
            <a:r>
              <a:rPr lang="ja-JP" altLang="en-US" sz="1600" dirty="0"/>
              <a:t>そろそろ時間です。今書いているものを最後にして、</a:t>
            </a:r>
            <a:endParaRPr lang="en-US" altLang="ja-JP" sz="1600" dirty="0"/>
          </a:p>
          <a:p>
            <a:r>
              <a:rPr lang="ja-JP" altLang="en-US" sz="1600" dirty="0"/>
              <a:t>ワークシートを裏返して本人に渡しましょう。</a:t>
            </a:r>
          </a:p>
          <a:p>
            <a:r>
              <a:rPr lang="en-US" altLang="ja-JP" sz="1600" dirty="0"/>
              <a:t>【</a:t>
            </a:r>
            <a:r>
              <a:rPr lang="ja-JP" altLang="en-US" sz="1600" dirty="0"/>
              <a:t>全員のワークシートが本人に戻ってきたことを確認する</a:t>
            </a:r>
            <a:r>
              <a:rPr lang="en-US" altLang="ja-JP" sz="1600" dirty="0"/>
              <a:t>】</a:t>
            </a:r>
          </a:p>
          <a:p>
            <a:r>
              <a:rPr lang="ja-JP" altLang="en-US" sz="1600" dirty="0"/>
              <a:t>友達が書き加えてくれた「強み」にじっくりと目を通しましょう。</a:t>
            </a:r>
          </a:p>
        </p:txBody>
      </p:sp>
      <p:sp>
        <p:nvSpPr>
          <p:cNvPr id="7" name="ヘッダー プレースホルダー 5"/>
          <p:cNvSpPr txBox="1"/>
          <p:nvPr/>
        </p:nvSpPr>
        <p:spPr>
          <a:xfrm>
            <a:off x="660040" y="1202646"/>
            <a:ext cx="3074926" cy="513099"/>
          </a:xfrm>
          <a:prstGeom prst="rect">
            <a:avLst/>
          </a:prstGeom>
        </p:spPr>
        <p:txBody>
          <a:bodyPr lIns="87888" tIns="43943" rIns="87888" bIns="43943"/>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a:t>
            </a:r>
            <a:r>
              <a:rPr lang="en-US" altLang="ja-JP" sz="2000" dirty="0">
                <a:latin typeface="+mj-ea"/>
                <a:ea typeface="+mj-ea"/>
              </a:rPr>
              <a:t>10】</a:t>
            </a:r>
            <a:r>
              <a:rPr lang="ja-JP" altLang="en-US" sz="2000" dirty="0">
                <a:latin typeface="+mj-ea"/>
                <a:ea typeface="+mj-ea"/>
              </a:rPr>
              <a:t>（</a:t>
            </a:r>
            <a:r>
              <a:rPr lang="en-US" altLang="ja-JP" sz="2000" dirty="0">
                <a:latin typeface="+mj-ea"/>
                <a:ea typeface="+mj-ea"/>
              </a:rPr>
              <a:t>11</a:t>
            </a:r>
            <a:r>
              <a:rPr lang="ja-JP" altLang="en-US" sz="2000" dirty="0">
                <a:latin typeface="+mj-ea"/>
                <a:ea typeface="+mj-ea"/>
              </a:rPr>
              <a:t>分</a:t>
            </a:r>
            <a:r>
              <a:rPr lang="en-US" altLang="ja-JP" sz="2000" dirty="0">
                <a:latin typeface="+mj-ea"/>
                <a:ea typeface="+mj-ea"/>
              </a:rPr>
              <a:t>30</a:t>
            </a:r>
            <a:r>
              <a:rPr lang="ja-JP" altLang="en-US" sz="2000" dirty="0">
                <a:latin typeface="+mj-ea"/>
                <a:ea typeface="+mj-ea"/>
              </a:rPr>
              <a:t>秒）</a:t>
            </a:r>
            <a:endParaRPr lang="en-US" altLang="ja-JP" sz="2000" dirty="0">
              <a:latin typeface="+mj-ea"/>
              <a:ea typeface="+mj-ea"/>
            </a:endParaRPr>
          </a:p>
        </p:txBody>
      </p:sp>
    </p:spTree>
    <p:extLst>
      <p:ext uri="{BB962C8B-B14F-4D97-AF65-F5344CB8AC3E}">
        <p14:creationId xmlns:p14="http://schemas.microsoft.com/office/powerpoint/2010/main" val="3512299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9450" y="1554163"/>
            <a:ext cx="5275263" cy="2968625"/>
          </a:xfrm>
        </p:spPr>
      </p:sp>
      <p:sp>
        <p:nvSpPr>
          <p:cNvPr id="3" name="ノート プレースホルダー 2"/>
          <p:cNvSpPr>
            <a:spLocks noGrp="1"/>
          </p:cNvSpPr>
          <p:nvPr>
            <p:ph type="body" idx="1"/>
          </p:nvPr>
        </p:nvSpPr>
        <p:spPr>
          <a:xfrm>
            <a:off x="679450" y="4522788"/>
            <a:ext cx="5427980" cy="3406588"/>
          </a:xfrm>
        </p:spPr>
        <p:txBody>
          <a:bodyPr/>
          <a:lstStyle/>
          <a:p>
            <a:pPr defTabSz="912354">
              <a:defRPr/>
            </a:pPr>
            <a:endParaRPr lang="en-US" altLang="ja-JP" sz="1600" dirty="0">
              <a:solidFill>
                <a:prstClr val="black"/>
              </a:solidFill>
              <a:latin typeface="+mn-ea"/>
            </a:endParaRPr>
          </a:p>
          <a:p>
            <a:pPr defTabSz="912354">
              <a:defRPr/>
            </a:pPr>
            <a:r>
              <a:rPr lang="ja-JP" altLang="en-US" sz="1600" dirty="0">
                <a:solidFill>
                  <a:prstClr val="black"/>
                </a:solidFill>
                <a:latin typeface="+mn-ea"/>
              </a:rPr>
              <a:t>次は、「これがあれば大丈夫！」という交流活動を通して、</a:t>
            </a:r>
          </a:p>
          <a:p>
            <a:pPr defTabSz="912354">
              <a:defRPr/>
            </a:pPr>
            <a:r>
              <a:rPr lang="ja-JP" altLang="en-US" sz="1600" dirty="0">
                <a:solidFill>
                  <a:prstClr val="black"/>
                </a:solidFill>
                <a:latin typeface="+mn-ea"/>
              </a:rPr>
              <a:t>宝箱に入れた「強み」の生かし方を考えていきます。　</a:t>
            </a:r>
          </a:p>
          <a:p>
            <a:pPr defTabSz="912354">
              <a:defRPr/>
            </a:pPr>
            <a:r>
              <a:rPr lang="ja-JP" altLang="en-US" sz="1600" dirty="0">
                <a:solidFill>
                  <a:prstClr val="black"/>
                </a:solidFill>
                <a:latin typeface="+mn-ea"/>
              </a:rPr>
              <a:t>●普段の生活の中で、失敗して落ち込んだり、</a:t>
            </a:r>
            <a:endParaRPr lang="en-US" altLang="ja-JP" sz="1600" dirty="0">
              <a:solidFill>
                <a:prstClr val="black"/>
              </a:solidFill>
              <a:latin typeface="+mn-ea"/>
            </a:endParaRPr>
          </a:p>
          <a:p>
            <a:pPr defTabSz="912354">
              <a:defRPr/>
            </a:pPr>
            <a:r>
              <a:rPr lang="ja-JP" altLang="en-US" sz="1600" dirty="0">
                <a:solidFill>
                  <a:prstClr val="black"/>
                </a:solidFill>
                <a:latin typeface="+mn-ea"/>
              </a:rPr>
              <a:t>「何かにチャレンジしたいけれど、どうすればいいのかな」</a:t>
            </a:r>
            <a:endParaRPr lang="en-US" altLang="ja-JP" sz="1600" dirty="0">
              <a:solidFill>
                <a:prstClr val="black"/>
              </a:solidFill>
              <a:latin typeface="+mn-ea"/>
            </a:endParaRPr>
          </a:p>
          <a:p>
            <a:pPr defTabSz="912354">
              <a:defRPr/>
            </a:pPr>
            <a:r>
              <a:rPr lang="ja-JP" altLang="en-US" sz="1600" dirty="0">
                <a:solidFill>
                  <a:prstClr val="black"/>
                </a:solidFill>
                <a:latin typeface="+mn-ea"/>
              </a:rPr>
              <a:t>と考えたりすることがあると思います。</a:t>
            </a:r>
          </a:p>
          <a:p>
            <a:pPr defTabSz="912354">
              <a:defRPr/>
            </a:pPr>
            <a:r>
              <a:rPr lang="ja-JP" altLang="en-US" sz="1600">
                <a:solidFill>
                  <a:prstClr val="black"/>
                </a:solidFill>
                <a:latin typeface="+mn-ea"/>
              </a:rPr>
              <a:t>●そのときに</a:t>
            </a:r>
            <a:r>
              <a:rPr lang="ja-JP" altLang="en-US" sz="1600" dirty="0">
                <a:solidFill>
                  <a:prstClr val="black"/>
                </a:solidFill>
                <a:latin typeface="+mn-ea"/>
              </a:rPr>
              <a:t>、自分を助けてくれる「強み」を２つ選んでリュックサックに入れたいと思います。</a:t>
            </a:r>
          </a:p>
          <a:p>
            <a:pPr defTabSz="912354">
              <a:defRPr/>
            </a:pPr>
            <a:endParaRPr lang="en-US" altLang="ja-JP" sz="1600" dirty="0">
              <a:solidFill>
                <a:prstClr val="black"/>
              </a:solidFill>
              <a:latin typeface="+mn-ea"/>
            </a:endParaRPr>
          </a:p>
        </p:txBody>
      </p:sp>
      <p:sp>
        <p:nvSpPr>
          <p:cNvPr id="8" name="ヘッダー プレースホルダー 5"/>
          <p:cNvSpPr txBox="1"/>
          <p:nvPr/>
        </p:nvSpPr>
        <p:spPr>
          <a:xfrm>
            <a:off x="660040" y="1202646"/>
            <a:ext cx="3074926" cy="513099"/>
          </a:xfrm>
          <a:prstGeom prst="rect">
            <a:avLst/>
          </a:prstGeom>
        </p:spPr>
        <p:txBody>
          <a:bodyPr lIns="87888" tIns="43943" rIns="87888" bIns="43943"/>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a:t>
            </a:r>
            <a:r>
              <a:rPr lang="en-US" altLang="ja-JP" sz="2000" dirty="0">
                <a:latin typeface="+mj-ea"/>
                <a:ea typeface="+mj-ea"/>
              </a:rPr>
              <a:t>11】</a:t>
            </a:r>
            <a:r>
              <a:rPr lang="ja-JP" altLang="en-US" sz="2000" dirty="0">
                <a:latin typeface="+mj-ea"/>
                <a:ea typeface="+mj-ea"/>
              </a:rPr>
              <a:t>（</a:t>
            </a:r>
            <a:r>
              <a:rPr lang="en-US" altLang="ja-JP" sz="2000" dirty="0">
                <a:latin typeface="+mj-ea"/>
                <a:ea typeface="+mj-ea"/>
              </a:rPr>
              <a:t>45</a:t>
            </a:r>
            <a:r>
              <a:rPr lang="ja-JP" altLang="en-US" sz="2000" dirty="0">
                <a:latin typeface="+mj-ea"/>
                <a:ea typeface="+mj-ea"/>
              </a:rPr>
              <a:t>秒）</a:t>
            </a:r>
            <a:endParaRPr lang="en-US" altLang="ja-JP" sz="2000" dirty="0">
              <a:latin typeface="+mj-ea"/>
              <a:ea typeface="+mj-ea"/>
            </a:endParaRPr>
          </a:p>
        </p:txBody>
      </p:sp>
    </p:spTree>
    <p:extLst>
      <p:ext uri="{BB962C8B-B14F-4D97-AF65-F5344CB8AC3E}">
        <p14:creationId xmlns:p14="http://schemas.microsoft.com/office/powerpoint/2010/main" val="3155877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9125" y="1554163"/>
            <a:ext cx="5437188" cy="3059112"/>
          </a:xfrm>
        </p:spPr>
      </p:sp>
      <p:sp>
        <p:nvSpPr>
          <p:cNvPr id="3" name="ノート プレースホルダー 2"/>
          <p:cNvSpPr>
            <a:spLocks noGrp="1"/>
          </p:cNvSpPr>
          <p:nvPr>
            <p:ph type="body" idx="1"/>
          </p:nvPr>
        </p:nvSpPr>
        <p:spPr>
          <a:xfrm>
            <a:off x="677949" y="4625566"/>
            <a:ext cx="5319540" cy="2330891"/>
          </a:xfrm>
        </p:spPr>
        <p:txBody>
          <a:bodyPr/>
          <a:lstStyle/>
          <a:p>
            <a:pPr defTabSz="912354">
              <a:defRPr/>
            </a:pPr>
            <a:endParaRPr lang="en-US" altLang="ja-JP" sz="1600" dirty="0"/>
          </a:p>
          <a:p>
            <a:pPr defTabSz="912354">
              <a:defRPr/>
            </a:pPr>
            <a:r>
              <a:rPr lang="ja-JP" altLang="ja-JP" sz="1600" dirty="0"/>
              <a:t>「お宝ウェビング」の中から、リュックサックに入れたい</a:t>
            </a:r>
            <a:endParaRPr lang="en-US" altLang="ja-JP" sz="1600" dirty="0"/>
          </a:p>
          <a:p>
            <a:pPr defTabSz="912354">
              <a:defRPr/>
            </a:pPr>
            <a:r>
              <a:rPr lang="ja-JP" altLang="ja-JP" sz="1600" dirty="0"/>
              <a:t>「強み」を２つ選んで、その「強み」を選んだ理由を</a:t>
            </a:r>
            <a:endParaRPr lang="en-US" altLang="ja-JP" sz="1600" dirty="0"/>
          </a:p>
          <a:p>
            <a:pPr defTabSz="912354">
              <a:defRPr/>
            </a:pPr>
            <a:r>
              <a:rPr lang="ja-JP" altLang="ja-JP" sz="1600" dirty="0"/>
              <a:t>ワークシートに書きます。</a:t>
            </a:r>
          </a:p>
          <a:p>
            <a:pPr defTabSz="912354">
              <a:defRPr/>
            </a:pPr>
            <a:endParaRPr lang="en-US" altLang="ja-JP" sz="1600" dirty="0">
              <a:solidFill>
                <a:prstClr val="black"/>
              </a:solidFill>
              <a:latin typeface="+mj-ea"/>
              <a:ea typeface="+mj-ea"/>
            </a:endParaRPr>
          </a:p>
        </p:txBody>
      </p:sp>
      <p:sp>
        <p:nvSpPr>
          <p:cNvPr id="7" name="ヘッダー プレースホルダー 5"/>
          <p:cNvSpPr txBox="1"/>
          <p:nvPr/>
        </p:nvSpPr>
        <p:spPr>
          <a:xfrm>
            <a:off x="660040" y="1202646"/>
            <a:ext cx="3074926" cy="513099"/>
          </a:xfrm>
          <a:prstGeom prst="rect">
            <a:avLst/>
          </a:prstGeom>
        </p:spPr>
        <p:txBody>
          <a:bodyPr lIns="87888" tIns="43943" rIns="87888" bIns="43943"/>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a:t>
            </a:r>
            <a:r>
              <a:rPr lang="en-US" altLang="ja-JP" sz="2000" dirty="0">
                <a:latin typeface="+mj-ea"/>
                <a:ea typeface="+mj-ea"/>
              </a:rPr>
              <a:t>12】</a:t>
            </a:r>
            <a:r>
              <a:rPr lang="ja-JP" altLang="en-US" sz="2000" dirty="0">
                <a:latin typeface="+mj-ea"/>
                <a:ea typeface="+mj-ea"/>
              </a:rPr>
              <a:t>（</a:t>
            </a:r>
            <a:r>
              <a:rPr lang="en-US" altLang="ja-JP" sz="2000" dirty="0">
                <a:latin typeface="+mj-ea"/>
                <a:ea typeface="+mj-ea"/>
              </a:rPr>
              <a:t>30</a:t>
            </a:r>
            <a:r>
              <a:rPr lang="ja-JP" altLang="en-US" sz="2000" dirty="0">
                <a:latin typeface="+mj-ea"/>
                <a:ea typeface="+mj-ea"/>
              </a:rPr>
              <a:t>秒）</a:t>
            </a:r>
            <a:endParaRPr lang="en-US" altLang="ja-JP" sz="2000" dirty="0">
              <a:latin typeface="+mj-ea"/>
              <a:ea typeface="+mj-ea"/>
            </a:endParaRPr>
          </a:p>
        </p:txBody>
      </p:sp>
    </p:spTree>
    <p:extLst>
      <p:ext uri="{BB962C8B-B14F-4D97-AF65-F5344CB8AC3E}">
        <p14:creationId xmlns:p14="http://schemas.microsoft.com/office/powerpoint/2010/main" val="438472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9125" y="1554163"/>
            <a:ext cx="5437188" cy="3059112"/>
          </a:xfrm>
        </p:spPr>
      </p:sp>
      <p:sp>
        <p:nvSpPr>
          <p:cNvPr id="3" name="ノート プレースホルダー 2"/>
          <p:cNvSpPr>
            <a:spLocks noGrp="1"/>
          </p:cNvSpPr>
          <p:nvPr>
            <p:ph type="body" idx="1"/>
          </p:nvPr>
        </p:nvSpPr>
        <p:spPr>
          <a:xfrm>
            <a:off x="619125" y="4613275"/>
            <a:ext cx="5427980" cy="3096276"/>
          </a:xfrm>
        </p:spPr>
        <p:txBody>
          <a:bodyPr/>
          <a:lstStyle/>
          <a:p>
            <a:pPr defTabSz="912354">
              <a:defRPr/>
            </a:pPr>
            <a:endParaRPr lang="en-US" altLang="ja-JP" sz="1600" dirty="0">
              <a:solidFill>
                <a:prstClr val="black"/>
              </a:solidFill>
              <a:latin typeface="+mj-ea"/>
              <a:ea typeface="+mj-ea"/>
            </a:endParaRPr>
          </a:p>
          <a:p>
            <a:pPr defTabSz="912354">
              <a:defRPr/>
            </a:pPr>
            <a:r>
              <a:rPr lang="ja-JP" altLang="en-US" sz="1600" dirty="0">
                <a:solidFill>
                  <a:prstClr val="black"/>
                </a:solidFill>
                <a:latin typeface="+mj-ea"/>
                <a:ea typeface="+mj-ea"/>
              </a:rPr>
              <a:t>「強み」の選び方を説明します。</a:t>
            </a:r>
          </a:p>
          <a:p>
            <a:pPr defTabSz="912354">
              <a:defRPr/>
            </a:pPr>
            <a:r>
              <a:rPr lang="ja-JP" altLang="en-US" sz="1600" dirty="0">
                <a:solidFill>
                  <a:prstClr val="black"/>
                </a:solidFill>
                <a:latin typeface="+mj-ea"/>
                <a:ea typeface="+mj-ea"/>
              </a:rPr>
              <a:t>●まず、「お宝ウェビング」の中から、困ったときや落ち込んだとき、何かにチャレンジしたいときに生かせそうな強みを</a:t>
            </a:r>
            <a:endParaRPr lang="en-US" altLang="ja-JP" sz="1600" dirty="0">
              <a:solidFill>
                <a:prstClr val="black"/>
              </a:solidFill>
              <a:latin typeface="+mj-ea"/>
              <a:ea typeface="+mj-ea"/>
            </a:endParaRPr>
          </a:p>
          <a:p>
            <a:pPr defTabSz="912354">
              <a:defRPr/>
            </a:pPr>
            <a:r>
              <a:rPr lang="ja-JP" altLang="en-US" sz="1600" dirty="0">
                <a:solidFill>
                  <a:prstClr val="black"/>
                </a:solidFill>
                <a:latin typeface="+mj-ea"/>
                <a:ea typeface="+mj-ea"/>
              </a:rPr>
              <a:t>２つ選んで印を付けます。</a:t>
            </a:r>
          </a:p>
          <a:p>
            <a:pPr defTabSz="912354">
              <a:defRPr/>
            </a:pPr>
            <a:r>
              <a:rPr lang="ja-JP" altLang="en-US" sz="1600" dirty="0">
                <a:solidFill>
                  <a:prstClr val="black"/>
                </a:solidFill>
                <a:latin typeface="+mj-ea"/>
                <a:ea typeface="+mj-ea"/>
              </a:rPr>
              <a:t>関係のあるものを大きな丸で囲んでもいいですよ。</a:t>
            </a:r>
          </a:p>
          <a:p>
            <a:pPr defTabSz="912354">
              <a:defRPr/>
            </a:pPr>
            <a:endParaRPr lang="en-US" altLang="ja-JP" sz="1400" dirty="0">
              <a:solidFill>
                <a:prstClr val="black"/>
              </a:solidFill>
              <a:latin typeface="+mj-ea"/>
              <a:ea typeface="+mj-ea"/>
            </a:endParaRPr>
          </a:p>
        </p:txBody>
      </p:sp>
      <p:sp>
        <p:nvSpPr>
          <p:cNvPr id="7" name="ヘッダー プレースホルダー 5"/>
          <p:cNvSpPr txBox="1"/>
          <p:nvPr/>
        </p:nvSpPr>
        <p:spPr>
          <a:xfrm>
            <a:off x="660040" y="1202646"/>
            <a:ext cx="3074926" cy="513099"/>
          </a:xfrm>
          <a:prstGeom prst="rect">
            <a:avLst/>
          </a:prstGeom>
        </p:spPr>
        <p:txBody>
          <a:bodyPr lIns="87888" tIns="43943" rIns="87888" bIns="43943"/>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a:t>
            </a:r>
            <a:r>
              <a:rPr lang="en-US" altLang="ja-JP" sz="2000" dirty="0">
                <a:latin typeface="+mj-ea"/>
                <a:ea typeface="+mj-ea"/>
              </a:rPr>
              <a:t>13】</a:t>
            </a:r>
            <a:r>
              <a:rPr lang="ja-JP" altLang="en-US" sz="2000" dirty="0">
                <a:latin typeface="+mj-ea"/>
                <a:ea typeface="+mj-ea"/>
              </a:rPr>
              <a:t>（</a:t>
            </a:r>
            <a:r>
              <a:rPr lang="en-US" altLang="ja-JP" sz="2000" dirty="0">
                <a:latin typeface="+mj-ea"/>
                <a:ea typeface="+mj-ea"/>
              </a:rPr>
              <a:t>45</a:t>
            </a:r>
            <a:r>
              <a:rPr lang="ja-JP" altLang="en-US" sz="2000" dirty="0">
                <a:latin typeface="+mj-ea"/>
                <a:ea typeface="+mj-ea"/>
              </a:rPr>
              <a:t>秒）</a:t>
            </a:r>
            <a:endParaRPr lang="en-US" altLang="ja-JP" sz="2000" dirty="0">
              <a:latin typeface="+mj-ea"/>
              <a:ea typeface="+mj-ea"/>
            </a:endParaRPr>
          </a:p>
        </p:txBody>
      </p:sp>
    </p:spTree>
    <p:extLst>
      <p:ext uri="{BB962C8B-B14F-4D97-AF65-F5344CB8AC3E}">
        <p14:creationId xmlns:p14="http://schemas.microsoft.com/office/powerpoint/2010/main" val="1321872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9125" y="1554163"/>
            <a:ext cx="5437188" cy="3059112"/>
          </a:xfrm>
        </p:spPr>
      </p:sp>
      <p:sp>
        <p:nvSpPr>
          <p:cNvPr id="3" name="ノート プレースホルダー 2"/>
          <p:cNvSpPr>
            <a:spLocks noGrp="1"/>
          </p:cNvSpPr>
          <p:nvPr>
            <p:ph type="body" idx="1"/>
          </p:nvPr>
        </p:nvSpPr>
        <p:spPr>
          <a:xfrm>
            <a:off x="678309" y="4613275"/>
            <a:ext cx="5337383" cy="4862200"/>
          </a:xfrm>
        </p:spPr>
        <p:txBody>
          <a:bodyPr/>
          <a:lstStyle/>
          <a:p>
            <a:endParaRPr lang="en-US" altLang="ja-JP" sz="1600" dirty="0">
              <a:latin typeface="+mj-ea"/>
              <a:ea typeface="+mj-ea"/>
            </a:endParaRPr>
          </a:p>
          <a:p>
            <a:r>
              <a:rPr lang="ja-JP" altLang="en-US" sz="1600" dirty="0">
                <a:latin typeface="+mj-ea"/>
                <a:ea typeface="+mj-ea"/>
              </a:rPr>
              <a:t>●そして、リュックサックの中に入れましょう。</a:t>
            </a:r>
            <a:endParaRPr lang="en-US" altLang="ja-JP" sz="1600" dirty="0">
              <a:latin typeface="+mj-ea"/>
              <a:ea typeface="+mj-ea"/>
            </a:endParaRPr>
          </a:p>
          <a:p>
            <a:r>
              <a:rPr lang="ja-JP" altLang="en-US" sz="1600" dirty="0">
                <a:latin typeface="+mj-ea"/>
                <a:ea typeface="+mj-ea"/>
              </a:rPr>
              <a:t>大切なことは、選んだ理由です。</a:t>
            </a:r>
          </a:p>
          <a:p>
            <a:r>
              <a:rPr lang="ja-JP" altLang="en-US" sz="1600" dirty="0">
                <a:latin typeface="+mj-ea"/>
                <a:ea typeface="+mj-ea"/>
              </a:rPr>
              <a:t>●例えば、</a:t>
            </a:r>
            <a:endParaRPr lang="en-US" altLang="ja-JP" sz="1600" dirty="0">
              <a:latin typeface="+mj-ea"/>
              <a:ea typeface="+mj-ea"/>
            </a:endParaRPr>
          </a:p>
          <a:p>
            <a:r>
              <a:rPr lang="ja-JP" altLang="en-US" sz="1600" dirty="0">
                <a:latin typeface="+mj-ea"/>
                <a:ea typeface="+mj-ea"/>
              </a:rPr>
              <a:t>「やっぱりわたしの</a:t>
            </a:r>
            <a:r>
              <a:rPr lang="en-US" altLang="ja-JP" sz="1600" dirty="0">
                <a:latin typeface="+mj-ea"/>
                <a:ea typeface="+mj-ea"/>
              </a:rPr>
              <a:t>1</a:t>
            </a:r>
            <a:r>
              <a:rPr lang="ja-JP" altLang="en-US" sz="1600" dirty="0">
                <a:latin typeface="+mj-ea"/>
                <a:ea typeface="+mj-ea"/>
              </a:rPr>
              <a:t>番の</a:t>
            </a:r>
            <a:r>
              <a:rPr lang="en-US" altLang="ja-JP" sz="1600" dirty="0">
                <a:latin typeface="+mj-ea"/>
                <a:ea typeface="+mj-ea"/>
              </a:rPr>
              <a:t>『</a:t>
            </a:r>
            <a:r>
              <a:rPr lang="ja-JP" altLang="en-US" sz="1600" dirty="0">
                <a:latin typeface="+mj-ea"/>
                <a:ea typeface="+mj-ea"/>
              </a:rPr>
              <a:t>強み</a:t>
            </a:r>
            <a:r>
              <a:rPr lang="en-US" altLang="ja-JP" sz="1600" dirty="0">
                <a:latin typeface="+mj-ea"/>
                <a:ea typeface="+mj-ea"/>
              </a:rPr>
              <a:t>』</a:t>
            </a:r>
            <a:r>
              <a:rPr lang="ja-JP" altLang="en-US" sz="1600" dirty="0">
                <a:latin typeface="+mj-ea"/>
                <a:ea typeface="+mj-ea"/>
              </a:rPr>
              <a:t>は頑張るところだと</a:t>
            </a:r>
            <a:endParaRPr lang="en-US" altLang="ja-JP" sz="1600" dirty="0">
              <a:latin typeface="+mj-ea"/>
              <a:ea typeface="+mj-ea"/>
            </a:endParaRPr>
          </a:p>
          <a:p>
            <a:r>
              <a:rPr lang="ja-JP" altLang="en-US" sz="1600" dirty="0">
                <a:latin typeface="+mj-ea"/>
                <a:ea typeface="+mj-ea"/>
              </a:rPr>
              <a:t>思ったから」</a:t>
            </a:r>
            <a:endParaRPr lang="en-US" altLang="ja-JP" sz="1600" dirty="0">
              <a:latin typeface="+mj-ea"/>
              <a:ea typeface="+mj-ea"/>
            </a:endParaRPr>
          </a:p>
          <a:p>
            <a:r>
              <a:rPr lang="ja-JP" altLang="en-US" sz="1600" dirty="0">
                <a:latin typeface="+mj-ea"/>
                <a:ea typeface="+mj-ea"/>
              </a:rPr>
              <a:t>「友達と協力すると、いろいろなことにチャレンジできると</a:t>
            </a:r>
            <a:endParaRPr lang="en-US" altLang="ja-JP" sz="1600" dirty="0">
              <a:latin typeface="+mj-ea"/>
              <a:ea typeface="+mj-ea"/>
            </a:endParaRPr>
          </a:p>
          <a:p>
            <a:r>
              <a:rPr lang="ja-JP" altLang="en-US" sz="1600" dirty="0">
                <a:latin typeface="+mj-ea"/>
                <a:ea typeface="+mj-ea"/>
              </a:rPr>
              <a:t>思ったから」</a:t>
            </a:r>
            <a:endParaRPr lang="en-US" altLang="ja-JP" sz="1600" dirty="0">
              <a:latin typeface="+mj-ea"/>
              <a:ea typeface="+mj-ea"/>
            </a:endParaRPr>
          </a:p>
          <a:p>
            <a:r>
              <a:rPr lang="ja-JP" altLang="en-US" sz="1600" dirty="0">
                <a:latin typeface="+mj-ea"/>
                <a:ea typeface="+mj-ea"/>
              </a:rPr>
              <a:t>などと書きます。理由は１つでもいいですよ。</a:t>
            </a:r>
          </a:p>
          <a:p>
            <a:r>
              <a:rPr lang="ja-JP" altLang="en-US" sz="1600" dirty="0">
                <a:latin typeface="+mj-ea"/>
                <a:ea typeface="+mj-ea"/>
              </a:rPr>
              <a:t>質問はありませんか。</a:t>
            </a:r>
          </a:p>
          <a:p>
            <a:r>
              <a:rPr lang="ja-JP" altLang="en-US" sz="1600" dirty="0">
                <a:latin typeface="+mj-ea"/>
                <a:ea typeface="+mj-ea"/>
              </a:rPr>
              <a:t>では、５分間で書きましょう。</a:t>
            </a:r>
          </a:p>
          <a:p>
            <a:r>
              <a:rPr lang="en-US" altLang="ja-JP" sz="1600" dirty="0">
                <a:latin typeface="+mj-ea"/>
                <a:ea typeface="+mj-ea"/>
              </a:rPr>
              <a:t>【1</a:t>
            </a:r>
            <a:r>
              <a:rPr lang="ja-JP" altLang="en-US" sz="1600" dirty="0">
                <a:latin typeface="+mj-ea"/>
                <a:ea typeface="+mj-ea"/>
              </a:rPr>
              <a:t>分～</a:t>
            </a:r>
            <a:r>
              <a:rPr lang="en-US" altLang="ja-JP" sz="1600" dirty="0">
                <a:latin typeface="+mj-ea"/>
                <a:ea typeface="+mj-ea"/>
              </a:rPr>
              <a:t>1</a:t>
            </a:r>
            <a:r>
              <a:rPr lang="ja-JP" altLang="en-US" sz="1600" dirty="0">
                <a:latin typeface="+mj-ea"/>
                <a:ea typeface="+mj-ea"/>
              </a:rPr>
              <a:t>分</a:t>
            </a:r>
            <a:r>
              <a:rPr lang="en-US" altLang="ja-JP" sz="1600" dirty="0">
                <a:latin typeface="+mj-ea"/>
                <a:ea typeface="+mj-ea"/>
              </a:rPr>
              <a:t>30</a:t>
            </a:r>
            <a:r>
              <a:rPr lang="ja-JP" altLang="en-US" sz="1600" dirty="0">
                <a:latin typeface="+mj-ea"/>
                <a:ea typeface="+mj-ea"/>
              </a:rPr>
              <a:t>秒前に言葉を掛ける</a:t>
            </a:r>
            <a:r>
              <a:rPr lang="en-US" altLang="ja-JP" sz="1600" dirty="0">
                <a:latin typeface="+mj-ea"/>
                <a:ea typeface="+mj-ea"/>
              </a:rPr>
              <a:t>】</a:t>
            </a:r>
            <a:endParaRPr lang="ja-JP" altLang="en-US" sz="1600" dirty="0">
              <a:latin typeface="+mj-ea"/>
              <a:ea typeface="+mj-ea"/>
            </a:endParaRPr>
          </a:p>
          <a:p>
            <a:r>
              <a:rPr lang="ja-JP" altLang="en-US" sz="1600" dirty="0">
                <a:latin typeface="+mj-ea"/>
                <a:ea typeface="+mj-ea"/>
              </a:rPr>
              <a:t>そろそろ時間です。</a:t>
            </a:r>
            <a:endParaRPr lang="en-US" altLang="ja-JP" sz="1600" dirty="0">
              <a:latin typeface="+mj-ea"/>
              <a:ea typeface="+mj-ea"/>
            </a:endParaRPr>
          </a:p>
          <a:p>
            <a:r>
              <a:rPr lang="ja-JP" altLang="en-US" sz="1600" dirty="0">
                <a:latin typeface="+mj-ea"/>
                <a:ea typeface="+mj-ea"/>
              </a:rPr>
              <a:t>時間になりました。皆さん、書き終わりましたか。</a:t>
            </a:r>
          </a:p>
        </p:txBody>
      </p:sp>
      <p:sp>
        <p:nvSpPr>
          <p:cNvPr id="7" name="ヘッダー プレースホルダー 5"/>
          <p:cNvSpPr txBox="1"/>
          <p:nvPr/>
        </p:nvSpPr>
        <p:spPr>
          <a:xfrm>
            <a:off x="660040" y="1202646"/>
            <a:ext cx="3074926" cy="513099"/>
          </a:xfrm>
          <a:prstGeom prst="rect">
            <a:avLst/>
          </a:prstGeom>
        </p:spPr>
        <p:txBody>
          <a:bodyPr lIns="87888" tIns="43943" rIns="87888" bIns="43943"/>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a:t>
            </a:r>
            <a:r>
              <a:rPr lang="en-US" altLang="ja-JP" sz="2000" dirty="0">
                <a:latin typeface="+mj-ea"/>
                <a:ea typeface="+mj-ea"/>
              </a:rPr>
              <a:t>14】</a:t>
            </a:r>
            <a:r>
              <a:rPr lang="ja-JP" altLang="en-US" sz="2000" dirty="0">
                <a:latin typeface="+mj-ea"/>
                <a:ea typeface="+mj-ea"/>
              </a:rPr>
              <a:t>（８分）</a:t>
            </a:r>
            <a:endParaRPr lang="en-US" altLang="ja-JP" sz="2000" dirty="0">
              <a:latin typeface="+mj-ea"/>
              <a:ea typeface="+mj-ea"/>
            </a:endParaRPr>
          </a:p>
        </p:txBody>
      </p:sp>
    </p:spTree>
    <p:extLst>
      <p:ext uri="{BB962C8B-B14F-4D97-AF65-F5344CB8AC3E}">
        <p14:creationId xmlns:p14="http://schemas.microsoft.com/office/powerpoint/2010/main" val="2144686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5488" y="1538288"/>
            <a:ext cx="5224462" cy="2940050"/>
          </a:xfrm>
        </p:spPr>
      </p:sp>
      <p:sp>
        <p:nvSpPr>
          <p:cNvPr id="3" name="ノート プレースホルダー 2"/>
          <p:cNvSpPr>
            <a:spLocks noGrp="1"/>
          </p:cNvSpPr>
          <p:nvPr>
            <p:ph type="body" idx="1"/>
          </p:nvPr>
        </p:nvSpPr>
        <p:spPr>
          <a:xfrm>
            <a:off x="725488" y="4478338"/>
            <a:ext cx="5427980" cy="3900488"/>
          </a:xfrm>
        </p:spPr>
        <p:txBody>
          <a:bodyPr/>
          <a:lstStyle/>
          <a:p>
            <a:endParaRPr lang="en-US" altLang="ja-JP" sz="1600" dirty="0"/>
          </a:p>
          <a:p>
            <a:r>
              <a:rPr lang="ja-JP" altLang="en-US" sz="1600" dirty="0"/>
              <a:t>今から、選んだ「強み」と選んだ理由をグループの友達に</a:t>
            </a:r>
            <a:endParaRPr lang="en-US" altLang="ja-JP" sz="1600" dirty="0"/>
          </a:p>
          <a:p>
            <a:r>
              <a:rPr lang="ja-JP" altLang="en-US" sz="1600" dirty="0"/>
              <a:t>伝えます。</a:t>
            </a:r>
          </a:p>
          <a:p>
            <a:r>
              <a:rPr lang="ja-JP" altLang="en-US" sz="1600" dirty="0"/>
              <a:t>伝えるときは、</a:t>
            </a:r>
            <a:endParaRPr lang="en-US" altLang="ja-JP" sz="1600" dirty="0"/>
          </a:p>
          <a:p>
            <a:r>
              <a:rPr lang="ja-JP" altLang="en-US" sz="1600" dirty="0"/>
              <a:t>「私は、自分の</a:t>
            </a:r>
            <a:r>
              <a:rPr lang="en-US" altLang="ja-JP" sz="1600" dirty="0"/>
              <a:t>『</a:t>
            </a:r>
            <a:r>
              <a:rPr lang="ja-JP" altLang="en-US" sz="1600" dirty="0"/>
              <a:t>強み</a:t>
            </a:r>
            <a:r>
              <a:rPr lang="en-US" altLang="ja-JP" sz="1600" dirty="0"/>
              <a:t>』</a:t>
            </a:r>
            <a:r>
              <a:rPr lang="ja-JP" altLang="en-US" sz="1600" dirty="0"/>
              <a:t>の中から・・・と・・・を選びました。</a:t>
            </a:r>
            <a:endParaRPr lang="en-US" altLang="ja-JP" sz="1600" dirty="0"/>
          </a:p>
          <a:p>
            <a:r>
              <a:rPr lang="ja-JP" altLang="en-US" sz="1600" dirty="0"/>
              <a:t>理由は・・・だからです」と分かりやすく伝えます。</a:t>
            </a:r>
            <a:endParaRPr lang="en-US" altLang="ja-JP" sz="1600" dirty="0"/>
          </a:p>
          <a:p>
            <a:r>
              <a:rPr lang="ja-JP" altLang="en-US" sz="1600" dirty="0"/>
              <a:t>聴く人は「話をきくときの約束」を守って聴きます。</a:t>
            </a:r>
          </a:p>
          <a:p>
            <a:r>
              <a:rPr lang="ja-JP" altLang="en-US" sz="1600" dirty="0"/>
              <a:t>右前に座っている人から時計回りに伝えましょう。</a:t>
            </a:r>
          </a:p>
          <a:p>
            <a:endParaRPr lang="ja-JP" altLang="en-US" sz="1600" dirty="0"/>
          </a:p>
          <a:p>
            <a:r>
              <a:rPr lang="ja-JP" altLang="en-US" sz="1600" dirty="0"/>
              <a:t>　</a:t>
            </a:r>
            <a:endParaRPr lang="ja-JP" altLang="ja-JP" sz="1600" dirty="0"/>
          </a:p>
        </p:txBody>
      </p:sp>
      <p:sp>
        <p:nvSpPr>
          <p:cNvPr id="7" name="ヘッダー プレースホルダー 5"/>
          <p:cNvSpPr txBox="1"/>
          <p:nvPr/>
        </p:nvSpPr>
        <p:spPr>
          <a:xfrm>
            <a:off x="660040" y="1202646"/>
            <a:ext cx="3074926" cy="513099"/>
          </a:xfrm>
          <a:prstGeom prst="rect">
            <a:avLst/>
          </a:prstGeom>
        </p:spPr>
        <p:txBody>
          <a:bodyPr lIns="87888" tIns="43943" rIns="87888" bIns="43943"/>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a:t>
            </a:r>
            <a:r>
              <a:rPr lang="en-US" altLang="ja-JP" sz="2000" dirty="0">
                <a:latin typeface="+mj-ea"/>
                <a:ea typeface="+mj-ea"/>
              </a:rPr>
              <a:t>15】</a:t>
            </a:r>
            <a:r>
              <a:rPr lang="ja-JP" altLang="en-US" sz="2000" dirty="0">
                <a:latin typeface="+mj-ea"/>
                <a:ea typeface="+mj-ea"/>
              </a:rPr>
              <a:t>（４分）</a:t>
            </a:r>
            <a:endParaRPr lang="en-US" altLang="ja-JP" sz="2000" dirty="0">
              <a:latin typeface="+mj-ea"/>
              <a:ea typeface="+mj-ea"/>
            </a:endParaRPr>
          </a:p>
        </p:txBody>
      </p:sp>
    </p:spTree>
    <p:extLst>
      <p:ext uri="{BB962C8B-B14F-4D97-AF65-F5344CB8AC3E}">
        <p14:creationId xmlns:p14="http://schemas.microsoft.com/office/powerpoint/2010/main" val="2997124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9125" y="1554163"/>
            <a:ext cx="5437188" cy="3059112"/>
          </a:xfrm>
        </p:spPr>
      </p:sp>
      <p:sp>
        <p:nvSpPr>
          <p:cNvPr id="3" name="ノート プレースホルダー 2"/>
          <p:cNvSpPr>
            <a:spLocks noGrp="1"/>
          </p:cNvSpPr>
          <p:nvPr>
            <p:ph type="body" idx="1"/>
          </p:nvPr>
        </p:nvSpPr>
        <p:spPr>
          <a:xfrm>
            <a:off x="677882" y="4612752"/>
            <a:ext cx="5427980" cy="4950347"/>
          </a:xfrm>
        </p:spPr>
        <p:txBody>
          <a:bodyPr/>
          <a:lstStyle/>
          <a:p>
            <a:endParaRPr lang="en-US" altLang="ja-JP" sz="1500" dirty="0"/>
          </a:p>
          <a:p>
            <a:r>
              <a:rPr lang="en-US" altLang="ja-JP" sz="1500" dirty="0"/>
              <a:t>【</a:t>
            </a:r>
            <a:r>
              <a:rPr lang="ja-JP" altLang="en-US" sz="1500" dirty="0"/>
              <a:t>振り返りシートを配付する</a:t>
            </a:r>
            <a:r>
              <a:rPr lang="en-US" altLang="ja-JP" sz="1500" dirty="0"/>
              <a:t>】</a:t>
            </a:r>
            <a:r>
              <a:rPr lang="ja-JP" altLang="en-US" sz="1500" dirty="0"/>
              <a:t>　</a:t>
            </a:r>
            <a:endParaRPr lang="en-US" altLang="ja-JP" sz="1500" dirty="0"/>
          </a:p>
          <a:p>
            <a:r>
              <a:rPr lang="ja-JP" altLang="ja-JP" sz="1500" dirty="0"/>
              <a:t>今日の</a:t>
            </a:r>
            <a:r>
              <a:rPr lang="ja-JP" altLang="en-US" sz="1500" dirty="0"/>
              <a:t>学習</a:t>
            </a:r>
            <a:r>
              <a:rPr lang="ja-JP" altLang="ja-JP" sz="1500" dirty="0"/>
              <a:t>を振り返ります。</a:t>
            </a:r>
            <a:endParaRPr lang="en-US" altLang="ja-JP" sz="1500" dirty="0"/>
          </a:p>
          <a:p>
            <a:r>
              <a:rPr lang="ja-JP" altLang="en-US" sz="1500" dirty="0"/>
              <a:t>今日は「自分や友達の</a:t>
            </a:r>
            <a:r>
              <a:rPr lang="en-US" altLang="ja-JP" sz="1500" dirty="0"/>
              <a:t>『</a:t>
            </a:r>
            <a:r>
              <a:rPr lang="ja-JP" altLang="en-US" sz="1500" dirty="0"/>
              <a:t>強み</a:t>
            </a:r>
            <a:r>
              <a:rPr lang="en-US" altLang="ja-JP" sz="1500" dirty="0"/>
              <a:t>』</a:t>
            </a:r>
            <a:r>
              <a:rPr lang="ja-JP" altLang="en-US" sz="1500" dirty="0"/>
              <a:t>を生かしていこう」というめあてで、</a:t>
            </a:r>
            <a:endParaRPr lang="en-US" altLang="ja-JP" sz="1500" dirty="0"/>
          </a:p>
          <a:p>
            <a:r>
              <a:rPr lang="ja-JP" altLang="en-US" sz="1500" dirty="0"/>
              <a:t>「お宝ウェビング」と「これがあれば大丈夫！」</a:t>
            </a:r>
            <a:endParaRPr lang="en-US" altLang="ja-JP" sz="1500" dirty="0"/>
          </a:p>
          <a:p>
            <a:r>
              <a:rPr lang="ja-JP" altLang="en-US" sz="1500" dirty="0"/>
              <a:t>という交流活動をしました。</a:t>
            </a:r>
            <a:endParaRPr lang="en-US" altLang="ja-JP" sz="1500" dirty="0"/>
          </a:p>
          <a:p>
            <a:r>
              <a:rPr lang="ja-JP" altLang="en-US" sz="1500" dirty="0"/>
              <a:t>今日の学習全体を通して、</a:t>
            </a:r>
            <a:r>
              <a:rPr lang="ja-JP" altLang="ja-JP" sz="1500" dirty="0"/>
              <a:t>自分の気持ちに近いものを選ん</a:t>
            </a:r>
            <a:r>
              <a:rPr lang="ja-JP" altLang="en-US" sz="1500" dirty="0"/>
              <a:t>で</a:t>
            </a:r>
            <a:r>
              <a:rPr lang="ja-JP" altLang="ja-JP" sz="1500" dirty="0"/>
              <a:t>丸</a:t>
            </a:r>
            <a:r>
              <a:rPr lang="ja-JP" altLang="en-US" sz="1500" dirty="0"/>
              <a:t>を付</a:t>
            </a:r>
            <a:r>
              <a:rPr lang="ja-JP" altLang="ja-JP" sz="1500" dirty="0"/>
              <a:t>けましょう。</a:t>
            </a:r>
          </a:p>
          <a:p>
            <a:r>
              <a:rPr lang="ja-JP" altLang="ja-JP" sz="1500" dirty="0"/>
              <a:t>丸を付け終わった人は、感じたことや気付いたことを書きましょう。</a:t>
            </a:r>
          </a:p>
          <a:p>
            <a:r>
              <a:rPr lang="ja-JP" altLang="ja-JP" sz="1500" dirty="0"/>
              <a:t>感じたことや気付いたことを発表してください。</a:t>
            </a:r>
            <a:endParaRPr lang="en-US" altLang="ja-JP" sz="1500" dirty="0"/>
          </a:p>
          <a:p>
            <a:r>
              <a:rPr lang="ja-JP" altLang="en-US" sz="1500" dirty="0"/>
              <a:t>・自分では気付かなかった「強み」を友達が見付けてくれて</a:t>
            </a:r>
            <a:endParaRPr lang="en-US" altLang="ja-JP" sz="1500" dirty="0"/>
          </a:p>
          <a:p>
            <a:r>
              <a:rPr lang="ja-JP" altLang="en-US" sz="1500" dirty="0"/>
              <a:t>嬉しかった</a:t>
            </a:r>
            <a:endParaRPr lang="en-US" altLang="ja-JP" sz="1500" dirty="0"/>
          </a:p>
          <a:p>
            <a:r>
              <a:rPr lang="ja-JP" altLang="en-US" sz="1500" dirty="0"/>
              <a:t>・リュックサックに入れた「強み」を使ってみたい</a:t>
            </a:r>
            <a:endParaRPr lang="ja-JP" altLang="ja-JP" sz="1500" dirty="0"/>
          </a:p>
          <a:p>
            <a:r>
              <a:rPr lang="en-US" altLang="ja-JP" sz="1500" dirty="0"/>
              <a:t>【</a:t>
            </a:r>
            <a:r>
              <a:rPr lang="ja-JP" altLang="en-US" sz="1500" dirty="0"/>
              <a:t>児童の発言を板書する</a:t>
            </a:r>
            <a:r>
              <a:rPr lang="en-US" altLang="ja-JP" sz="1500" dirty="0"/>
              <a:t>】</a:t>
            </a:r>
          </a:p>
          <a:p>
            <a:r>
              <a:rPr lang="ja-JP" altLang="en-US" sz="1500" dirty="0"/>
              <a:t>「強み」を友達に見付けてもらって嬉しかったのですね。</a:t>
            </a:r>
            <a:endParaRPr lang="en-US" altLang="ja-JP" sz="1500" dirty="0"/>
          </a:p>
          <a:p>
            <a:r>
              <a:rPr lang="ja-JP" altLang="en-US" sz="1500" dirty="0"/>
              <a:t>それを聞いて先生も嬉しくなりました。</a:t>
            </a:r>
            <a:endParaRPr lang="en-US" altLang="ja-JP" sz="1500" dirty="0"/>
          </a:p>
          <a:p>
            <a:r>
              <a:rPr lang="ja-JP" altLang="en-US" sz="1500" dirty="0"/>
              <a:t>これからの生活の中で、困ったり落ち込んだりすることがある</a:t>
            </a:r>
            <a:endParaRPr lang="en-US" altLang="ja-JP" sz="1500" dirty="0"/>
          </a:p>
          <a:p>
            <a:r>
              <a:rPr lang="ja-JP" altLang="en-US" sz="1500" dirty="0"/>
              <a:t>かもしれません。</a:t>
            </a:r>
            <a:endParaRPr lang="en-US" altLang="ja-JP" sz="1500" dirty="0"/>
          </a:p>
          <a:p>
            <a:r>
              <a:rPr lang="ja-JP" altLang="en-US" sz="1500" dirty="0"/>
              <a:t>そんなときに、「強み」を生かせるといいですね。</a:t>
            </a:r>
            <a:endParaRPr lang="en-US" altLang="ja-JP" sz="1500" dirty="0"/>
          </a:p>
          <a:p>
            <a:endParaRPr lang="en-US" altLang="ja-JP" sz="1600" dirty="0"/>
          </a:p>
        </p:txBody>
      </p:sp>
      <p:sp>
        <p:nvSpPr>
          <p:cNvPr id="7" name="ヘッダー プレースホルダー 5"/>
          <p:cNvSpPr txBox="1"/>
          <p:nvPr/>
        </p:nvSpPr>
        <p:spPr>
          <a:xfrm>
            <a:off x="660040" y="1202646"/>
            <a:ext cx="3074926" cy="513099"/>
          </a:xfrm>
          <a:prstGeom prst="rect">
            <a:avLst/>
          </a:prstGeom>
        </p:spPr>
        <p:txBody>
          <a:bodyPr lIns="87888" tIns="43943" rIns="87888" bIns="43943"/>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a:t>
            </a:r>
            <a:r>
              <a:rPr lang="en-US" altLang="ja-JP" sz="2000" dirty="0">
                <a:latin typeface="+mj-ea"/>
                <a:ea typeface="+mj-ea"/>
              </a:rPr>
              <a:t>16】</a:t>
            </a:r>
            <a:r>
              <a:rPr lang="ja-JP" altLang="en-US" sz="2000" dirty="0">
                <a:latin typeface="+mj-ea"/>
                <a:ea typeface="+mj-ea"/>
              </a:rPr>
              <a:t>（５分）</a:t>
            </a:r>
            <a:endParaRPr lang="en-US" altLang="ja-JP" sz="2000" dirty="0">
              <a:latin typeface="+mj-ea"/>
              <a:ea typeface="+mj-ea"/>
            </a:endParaRPr>
          </a:p>
        </p:txBody>
      </p:sp>
    </p:spTree>
    <p:extLst>
      <p:ext uri="{BB962C8B-B14F-4D97-AF65-F5344CB8AC3E}">
        <p14:creationId xmlns:p14="http://schemas.microsoft.com/office/powerpoint/2010/main" val="2099775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7863" y="1538288"/>
            <a:ext cx="5319712" cy="2992437"/>
          </a:xfrm>
        </p:spPr>
      </p:sp>
      <p:sp>
        <p:nvSpPr>
          <p:cNvPr id="3" name="ノート プレースホルダー 2"/>
          <p:cNvSpPr>
            <a:spLocks noGrp="1"/>
          </p:cNvSpPr>
          <p:nvPr>
            <p:ph type="body" idx="1"/>
          </p:nvPr>
        </p:nvSpPr>
        <p:spPr>
          <a:xfrm>
            <a:off x="710392" y="4530725"/>
            <a:ext cx="5287183" cy="3900488"/>
          </a:xfrm>
        </p:spPr>
        <p:txBody>
          <a:bodyPr/>
          <a:lstStyle/>
          <a:p>
            <a:endParaRPr lang="en-US" altLang="ja-JP" sz="1600" dirty="0"/>
          </a:p>
          <a:p>
            <a:r>
              <a:rPr lang="ja-JP" altLang="ja-JP" sz="1600" dirty="0"/>
              <a:t>３時間で使ったワークシート類は、</a:t>
            </a:r>
            <a:endParaRPr lang="en-US" altLang="ja-JP" sz="1600" dirty="0"/>
          </a:p>
          <a:p>
            <a:r>
              <a:rPr lang="ja-JP" altLang="en-US" sz="1600" dirty="0"/>
              <a:t>「ぼく・わたしの</a:t>
            </a:r>
            <a:r>
              <a:rPr lang="en-US" altLang="ja-JP" sz="1600" dirty="0"/>
              <a:t>『</a:t>
            </a:r>
            <a:r>
              <a:rPr lang="ja-JP" altLang="en-US" sz="1600" dirty="0"/>
              <a:t>強み</a:t>
            </a:r>
            <a:r>
              <a:rPr lang="en-US" altLang="ja-JP" sz="1600" dirty="0"/>
              <a:t>』</a:t>
            </a:r>
            <a:r>
              <a:rPr lang="ja-JP" altLang="ja-JP" sz="1600" dirty="0"/>
              <a:t>ファイル</a:t>
            </a:r>
            <a:r>
              <a:rPr lang="ja-JP" altLang="en-US" sz="1600" dirty="0"/>
              <a:t>」</a:t>
            </a:r>
            <a:r>
              <a:rPr lang="ja-JP" altLang="ja-JP" sz="1600" dirty="0"/>
              <a:t>にとじて、皆さんに</a:t>
            </a:r>
            <a:endParaRPr lang="en-US" altLang="ja-JP" sz="1600" dirty="0"/>
          </a:p>
          <a:p>
            <a:r>
              <a:rPr lang="ja-JP" altLang="ja-JP" sz="1600" dirty="0"/>
              <a:t>プレゼントします。</a:t>
            </a:r>
            <a:endParaRPr lang="en-US" altLang="ja-JP" sz="1600" dirty="0"/>
          </a:p>
          <a:p>
            <a:r>
              <a:rPr lang="ja-JP" altLang="ja-JP" sz="1600" dirty="0"/>
              <a:t>これから、ちょっと自分に自信を失くしたときや</a:t>
            </a:r>
            <a:r>
              <a:rPr lang="en-US" altLang="ja-JP" sz="1600" dirty="0"/>
              <a:t> </a:t>
            </a:r>
            <a:r>
              <a:rPr lang="ja-JP" altLang="ja-JP" sz="1600" dirty="0"/>
              <a:t>不安になった</a:t>
            </a:r>
            <a:r>
              <a:rPr lang="ja-JP" altLang="en-US" sz="1600" dirty="0"/>
              <a:t>と</a:t>
            </a:r>
            <a:r>
              <a:rPr lang="ja-JP" altLang="ja-JP" sz="1600" dirty="0"/>
              <a:t>き、勉強や運動をもっと頑張ろうと思ったときに</a:t>
            </a:r>
            <a:r>
              <a:rPr lang="ja-JP" altLang="en-US" sz="1600" dirty="0"/>
              <a:t>、</a:t>
            </a:r>
            <a:endParaRPr lang="en-US" altLang="ja-JP" sz="1600" dirty="0"/>
          </a:p>
          <a:p>
            <a:r>
              <a:rPr lang="ja-JP" altLang="en-US" sz="1600" dirty="0"/>
              <a:t>開</a:t>
            </a:r>
            <a:r>
              <a:rPr lang="ja-JP" altLang="ja-JP" sz="1600" dirty="0"/>
              <a:t>いてほしいと思います。</a:t>
            </a:r>
          </a:p>
          <a:p>
            <a:r>
              <a:rPr lang="ja-JP" altLang="ja-JP" sz="1600" dirty="0"/>
              <a:t>３時間の「強み」の学習はこれで終わりますが、</a:t>
            </a:r>
            <a:endParaRPr lang="en-US" altLang="ja-JP" sz="1600" dirty="0"/>
          </a:p>
          <a:p>
            <a:r>
              <a:rPr lang="ja-JP" altLang="ja-JP" sz="1600" dirty="0"/>
              <a:t>グループ活動を通して、友達のことを一生懸命考えた</a:t>
            </a:r>
            <a:endParaRPr lang="en-US" altLang="ja-JP" sz="1600" dirty="0"/>
          </a:p>
          <a:p>
            <a:r>
              <a:rPr lang="ja-JP" altLang="ja-JP" sz="1600" dirty="0"/>
              <a:t>自分と、あなたのことを一生懸命考えてくれた友達に拍手を</a:t>
            </a:r>
            <a:endParaRPr lang="en-US" altLang="ja-JP" sz="1600" dirty="0"/>
          </a:p>
          <a:p>
            <a:r>
              <a:rPr lang="ja-JP" altLang="ja-JP" sz="1600" dirty="0"/>
              <a:t>送りましょう</a:t>
            </a:r>
            <a:r>
              <a:rPr lang="ja-JP" altLang="en-US" sz="1600" dirty="0"/>
              <a:t>。</a:t>
            </a:r>
            <a:endParaRPr lang="en-US" altLang="ja-JP" sz="1600" dirty="0"/>
          </a:p>
        </p:txBody>
      </p:sp>
      <p:sp>
        <p:nvSpPr>
          <p:cNvPr id="7" name="ヘッダー プレースホルダー 5"/>
          <p:cNvSpPr txBox="1"/>
          <p:nvPr/>
        </p:nvSpPr>
        <p:spPr>
          <a:xfrm>
            <a:off x="660040" y="1202646"/>
            <a:ext cx="3074926" cy="513099"/>
          </a:xfrm>
          <a:prstGeom prst="rect">
            <a:avLst/>
          </a:prstGeom>
        </p:spPr>
        <p:txBody>
          <a:bodyPr lIns="87888" tIns="43943" rIns="87888" bIns="43943"/>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スライド１７</a:t>
            </a:r>
            <a:r>
              <a:rPr lang="en-US" altLang="ja-JP" sz="2000" dirty="0">
                <a:latin typeface="+mj-ea"/>
                <a:ea typeface="+mj-ea"/>
              </a:rPr>
              <a:t>】</a:t>
            </a:r>
            <a:r>
              <a:rPr lang="ja-JP" altLang="en-US" sz="2000" dirty="0">
                <a:latin typeface="+mj-ea"/>
                <a:ea typeface="+mj-ea"/>
              </a:rPr>
              <a:t>（１分）</a:t>
            </a:r>
            <a:endParaRPr lang="en-US" altLang="ja-JP" sz="2000" dirty="0">
              <a:latin typeface="+mj-ea"/>
              <a:ea typeface="+mj-ea"/>
            </a:endParaRPr>
          </a:p>
        </p:txBody>
      </p:sp>
    </p:spTree>
    <p:extLst>
      <p:ext uri="{BB962C8B-B14F-4D97-AF65-F5344CB8AC3E}">
        <p14:creationId xmlns:p14="http://schemas.microsoft.com/office/powerpoint/2010/main" val="3036222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7863" y="1593850"/>
            <a:ext cx="5319712" cy="2992438"/>
          </a:xfrm>
        </p:spPr>
      </p:sp>
      <p:sp>
        <p:nvSpPr>
          <p:cNvPr id="3" name="ノート プレースホルダー 2"/>
          <p:cNvSpPr>
            <a:spLocks noGrp="1"/>
          </p:cNvSpPr>
          <p:nvPr>
            <p:ph type="body" idx="1"/>
          </p:nvPr>
        </p:nvSpPr>
        <p:spPr>
          <a:xfrm>
            <a:off x="677863" y="4586288"/>
            <a:ext cx="5319540" cy="3782513"/>
          </a:xfrm>
        </p:spPr>
        <p:txBody>
          <a:bodyPr/>
          <a:lstStyle/>
          <a:p>
            <a:endParaRPr lang="en-US" altLang="ja-JP" sz="1600" dirty="0">
              <a:latin typeface="+mj-ea"/>
              <a:ea typeface="+mj-ea"/>
            </a:endParaRPr>
          </a:p>
          <a:p>
            <a:r>
              <a:rPr lang="ja-JP" altLang="en-US" sz="1600" dirty="0">
                <a:latin typeface="+mj-ea"/>
                <a:ea typeface="+mj-ea"/>
              </a:rPr>
              <a:t>これまでの「強み」の学習を振り返りましょう。</a:t>
            </a:r>
            <a:endParaRPr lang="en-US" altLang="ja-JP" sz="1600" dirty="0">
              <a:latin typeface="+mj-ea"/>
              <a:ea typeface="+mj-ea"/>
            </a:endParaRPr>
          </a:p>
          <a:p>
            <a:r>
              <a:rPr lang="ja-JP" altLang="ja-JP" sz="1600" dirty="0">
                <a:latin typeface="+mj-ea"/>
                <a:ea typeface="+mj-ea"/>
              </a:rPr>
              <a:t>「強み」とは、自分にあるもの、自分が</a:t>
            </a:r>
            <a:r>
              <a:rPr lang="ja-JP" altLang="en-US" sz="1600" dirty="0">
                <a:latin typeface="+mj-ea"/>
                <a:ea typeface="+mj-ea"/>
              </a:rPr>
              <a:t>も</a:t>
            </a:r>
            <a:r>
              <a:rPr lang="ja-JP" altLang="ja-JP" sz="1600" dirty="0">
                <a:latin typeface="+mj-ea"/>
                <a:ea typeface="+mj-ea"/>
              </a:rPr>
              <a:t>っているもので、</a:t>
            </a:r>
            <a:endParaRPr lang="en-US" altLang="ja-JP" sz="1600" dirty="0">
              <a:latin typeface="+mj-ea"/>
              <a:ea typeface="+mj-ea"/>
            </a:endParaRPr>
          </a:p>
          <a:p>
            <a:r>
              <a:rPr lang="ja-JP" altLang="ja-JP" sz="1600" dirty="0">
                <a:latin typeface="+mj-ea"/>
                <a:ea typeface="+mj-ea"/>
              </a:rPr>
              <a:t>考え方、行動、</a:t>
            </a:r>
            <a:r>
              <a:rPr lang="ja-JP" altLang="en-US" sz="1600" dirty="0">
                <a:latin typeface="+mj-ea"/>
                <a:ea typeface="+mj-ea"/>
              </a:rPr>
              <a:t>からだな</a:t>
            </a:r>
            <a:r>
              <a:rPr lang="ja-JP" altLang="ja-JP" sz="1600" dirty="0">
                <a:latin typeface="+mj-ea"/>
                <a:ea typeface="+mj-ea"/>
              </a:rPr>
              <a:t>どのことでしたね。</a:t>
            </a:r>
          </a:p>
          <a:p>
            <a:endParaRPr lang="en-US" altLang="ja-JP" sz="1600" dirty="0">
              <a:latin typeface="+mj-ea"/>
              <a:ea typeface="+mj-ea"/>
            </a:endParaRPr>
          </a:p>
          <a:p>
            <a:r>
              <a:rPr lang="en-US" altLang="ja-JP" sz="1600" dirty="0">
                <a:latin typeface="+mj-ea"/>
                <a:ea typeface="+mj-ea"/>
              </a:rPr>
              <a:t>【</a:t>
            </a:r>
            <a:r>
              <a:rPr lang="ja-JP" altLang="ja-JP" sz="1600" dirty="0">
                <a:latin typeface="+mj-ea"/>
                <a:ea typeface="+mj-ea"/>
              </a:rPr>
              <a:t>スライドの画面を印刷して黒板に掲示</a:t>
            </a:r>
            <a:r>
              <a:rPr lang="ja-JP" altLang="en-US" sz="1600" dirty="0">
                <a:latin typeface="+mj-ea"/>
                <a:ea typeface="+mj-ea"/>
              </a:rPr>
              <a:t>する</a:t>
            </a:r>
            <a:r>
              <a:rPr lang="en-US" altLang="ja-JP" sz="1600" dirty="0">
                <a:latin typeface="+mj-ea"/>
                <a:ea typeface="+mj-ea"/>
              </a:rPr>
              <a:t>】</a:t>
            </a:r>
            <a:endParaRPr lang="ja-JP" altLang="ja-JP" sz="1600" dirty="0">
              <a:latin typeface="+mj-ea"/>
              <a:ea typeface="+mj-ea"/>
            </a:endParaRPr>
          </a:p>
          <a:p>
            <a:r>
              <a:rPr lang="en-US" altLang="ja-JP" sz="1600" dirty="0">
                <a:latin typeface="+mj-ea"/>
                <a:ea typeface="+mj-ea"/>
              </a:rPr>
              <a:t> </a:t>
            </a:r>
            <a:endParaRPr lang="ja-JP" altLang="ja-JP" sz="1600" dirty="0">
              <a:latin typeface="+mj-ea"/>
              <a:ea typeface="+mj-ea"/>
            </a:endParaRPr>
          </a:p>
          <a:p>
            <a:endParaRPr lang="ja-JP" altLang="en-US" sz="1600" dirty="0">
              <a:latin typeface="+mj-ea"/>
              <a:ea typeface="+mj-ea"/>
            </a:endParaRPr>
          </a:p>
        </p:txBody>
      </p:sp>
      <p:sp>
        <p:nvSpPr>
          <p:cNvPr id="7" name="ヘッダー プレースホルダー 5"/>
          <p:cNvSpPr txBox="1"/>
          <p:nvPr/>
        </p:nvSpPr>
        <p:spPr>
          <a:xfrm>
            <a:off x="660040" y="1202646"/>
            <a:ext cx="3074926" cy="513099"/>
          </a:xfrm>
          <a:prstGeom prst="rect">
            <a:avLst/>
          </a:prstGeom>
        </p:spPr>
        <p:txBody>
          <a:bodyPr lIns="87888" tIns="43943" rIns="87888" bIns="43943"/>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スライド２</a:t>
            </a:r>
            <a:r>
              <a:rPr lang="en-US" altLang="ja-JP" sz="2000" dirty="0">
                <a:latin typeface="+mj-ea"/>
                <a:ea typeface="+mj-ea"/>
              </a:rPr>
              <a:t>】</a:t>
            </a:r>
            <a:r>
              <a:rPr lang="ja-JP" altLang="en-US" sz="2000" dirty="0">
                <a:latin typeface="+mj-ea"/>
                <a:ea typeface="+mj-ea"/>
              </a:rPr>
              <a:t>（</a:t>
            </a:r>
            <a:r>
              <a:rPr lang="en-US" altLang="ja-JP" sz="2000" dirty="0">
                <a:latin typeface="+mj-ea"/>
                <a:ea typeface="+mj-ea"/>
              </a:rPr>
              <a:t>30</a:t>
            </a:r>
            <a:r>
              <a:rPr lang="ja-JP" altLang="en-US" sz="2000" dirty="0">
                <a:latin typeface="+mj-ea"/>
                <a:ea typeface="+mj-ea"/>
              </a:rPr>
              <a:t>秒）</a:t>
            </a:r>
            <a:endParaRPr lang="en-US" altLang="ja-JP" sz="2000" dirty="0">
              <a:latin typeface="+mj-ea"/>
              <a:ea typeface="+mj-ea"/>
            </a:endParaRPr>
          </a:p>
        </p:txBody>
      </p:sp>
    </p:spTree>
    <p:extLst>
      <p:ext uri="{BB962C8B-B14F-4D97-AF65-F5344CB8AC3E}">
        <p14:creationId xmlns:p14="http://schemas.microsoft.com/office/powerpoint/2010/main" val="1779292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31838" y="1616075"/>
            <a:ext cx="5319712" cy="2992438"/>
          </a:xfrm>
        </p:spPr>
      </p:sp>
      <p:sp>
        <p:nvSpPr>
          <p:cNvPr id="3" name="ノート プレースホルダー 2"/>
          <p:cNvSpPr>
            <a:spLocks noGrp="1"/>
          </p:cNvSpPr>
          <p:nvPr>
            <p:ph type="body" idx="1"/>
          </p:nvPr>
        </p:nvSpPr>
        <p:spPr>
          <a:xfrm>
            <a:off x="677704" y="4608514"/>
            <a:ext cx="5427980" cy="2665321"/>
          </a:xfrm>
        </p:spPr>
        <p:txBody>
          <a:bodyPr/>
          <a:lstStyle/>
          <a:p>
            <a:endParaRPr lang="en-US" altLang="ja-JP" sz="1600" dirty="0"/>
          </a:p>
          <a:p>
            <a:r>
              <a:rPr lang="ja-JP" altLang="ja-JP" sz="1600" dirty="0"/>
              <a:t>上手なことや得意なことなど、プラスに思えることだけでなく、</a:t>
            </a:r>
            <a:endParaRPr lang="en-US" altLang="ja-JP" sz="1600" dirty="0"/>
          </a:p>
          <a:p>
            <a:r>
              <a:rPr lang="ja-JP" altLang="ja-JP" sz="1600" dirty="0"/>
              <a:t>苦手なことや自信がないことなど、一見マイナス</a:t>
            </a:r>
            <a:r>
              <a:rPr lang="ja-JP" altLang="en-US" sz="1600" dirty="0"/>
              <a:t>に</a:t>
            </a:r>
            <a:r>
              <a:rPr lang="ja-JP" altLang="ja-JP" sz="1600" dirty="0"/>
              <a:t>思える</a:t>
            </a:r>
            <a:endParaRPr lang="en-US" altLang="ja-JP" sz="1600" dirty="0"/>
          </a:p>
          <a:p>
            <a:r>
              <a:rPr lang="ja-JP" altLang="ja-JP" sz="1600" dirty="0"/>
              <a:t>ことも含めて、「強み」と考えましたね。</a:t>
            </a:r>
          </a:p>
          <a:p>
            <a:endParaRPr lang="en-US" altLang="ja-JP" sz="1600" dirty="0"/>
          </a:p>
          <a:p>
            <a:r>
              <a:rPr lang="en-US" altLang="ja-JP" sz="1600" dirty="0"/>
              <a:t>【</a:t>
            </a:r>
            <a:r>
              <a:rPr lang="ja-JP" altLang="ja-JP" sz="1600" dirty="0"/>
              <a:t>スライドの画面を印刷して黒板に掲示</a:t>
            </a:r>
            <a:r>
              <a:rPr lang="ja-JP" altLang="en-US" sz="1600" dirty="0"/>
              <a:t>する</a:t>
            </a:r>
            <a:r>
              <a:rPr lang="en-US" altLang="ja-JP" sz="1600" dirty="0"/>
              <a:t>】</a:t>
            </a:r>
            <a:endParaRPr lang="ja-JP" altLang="ja-JP" sz="1600" dirty="0"/>
          </a:p>
          <a:p>
            <a:endParaRPr lang="ja-JP" altLang="en-US" sz="1400" dirty="0">
              <a:latin typeface="+mj-ea"/>
              <a:ea typeface="+mj-ea"/>
            </a:endParaRPr>
          </a:p>
        </p:txBody>
      </p:sp>
      <p:sp>
        <p:nvSpPr>
          <p:cNvPr id="7" name="ヘッダー プレースホルダー 5"/>
          <p:cNvSpPr txBox="1"/>
          <p:nvPr/>
        </p:nvSpPr>
        <p:spPr>
          <a:xfrm>
            <a:off x="660040" y="1202646"/>
            <a:ext cx="3074926" cy="513099"/>
          </a:xfrm>
          <a:prstGeom prst="rect">
            <a:avLst/>
          </a:prstGeom>
        </p:spPr>
        <p:txBody>
          <a:bodyPr lIns="87888" tIns="43943" rIns="87888" bIns="43943"/>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スライド３</a:t>
            </a:r>
            <a:r>
              <a:rPr lang="en-US" altLang="ja-JP" sz="2000" dirty="0">
                <a:latin typeface="+mj-ea"/>
                <a:ea typeface="+mj-ea"/>
              </a:rPr>
              <a:t>】</a:t>
            </a:r>
            <a:r>
              <a:rPr lang="ja-JP" altLang="en-US" sz="2000" dirty="0">
                <a:latin typeface="+mj-ea"/>
                <a:ea typeface="+mj-ea"/>
              </a:rPr>
              <a:t>（</a:t>
            </a:r>
            <a:r>
              <a:rPr lang="en-US" altLang="ja-JP" sz="2000" dirty="0">
                <a:latin typeface="+mj-ea"/>
                <a:ea typeface="+mj-ea"/>
              </a:rPr>
              <a:t>30</a:t>
            </a:r>
            <a:r>
              <a:rPr lang="ja-JP" altLang="en-US" sz="2000" dirty="0">
                <a:latin typeface="+mj-ea"/>
                <a:ea typeface="+mj-ea"/>
              </a:rPr>
              <a:t>秒）</a:t>
            </a:r>
            <a:endParaRPr lang="en-US" altLang="ja-JP" sz="2000" dirty="0">
              <a:latin typeface="+mj-ea"/>
              <a:ea typeface="+mj-ea"/>
            </a:endParaRPr>
          </a:p>
        </p:txBody>
      </p:sp>
    </p:spTree>
    <p:extLst>
      <p:ext uri="{BB962C8B-B14F-4D97-AF65-F5344CB8AC3E}">
        <p14:creationId xmlns:p14="http://schemas.microsoft.com/office/powerpoint/2010/main" val="2728581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7863" y="1554163"/>
            <a:ext cx="5319712" cy="2992437"/>
          </a:xfrm>
        </p:spPr>
      </p:sp>
      <p:sp>
        <p:nvSpPr>
          <p:cNvPr id="3" name="ノート プレースホルダー 2"/>
          <p:cNvSpPr>
            <a:spLocks noGrp="1"/>
          </p:cNvSpPr>
          <p:nvPr>
            <p:ph type="body" idx="1"/>
          </p:nvPr>
        </p:nvSpPr>
        <p:spPr>
          <a:xfrm>
            <a:off x="679132" y="4546600"/>
            <a:ext cx="5336266" cy="3821706"/>
          </a:xfrm>
        </p:spPr>
        <p:txBody>
          <a:bodyPr/>
          <a:lstStyle/>
          <a:p>
            <a:pPr marL="128386" indent="-128386" algn="just"/>
            <a:endParaRPr lang="en-US" altLang="ja-JP" sz="1600" b="1" dirty="0"/>
          </a:p>
          <a:p>
            <a:pPr marL="128386" indent="-128386" algn="just"/>
            <a:r>
              <a:rPr lang="en-US" altLang="ja-JP" sz="1600" b="1" dirty="0"/>
              <a:t>※</a:t>
            </a:r>
            <a:r>
              <a:rPr lang="ja-JP" altLang="en-US" sz="1600" b="1" dirty="0"/>
              <a:t>　このスライドは、学習への理解を深めさせるために、</a:t>
            </a:r>
            <a:endParaRPr lang="en-US" altLang="ja-JP" sz="1600" b="1" dirty="0"/>
          </a:p>
          <a:p>
            <a:pPr marL="128386" indent="-128386" algn="just"/>
            <a:r>
              <a:rPr lang="ja-JP" altLang="en-US" sz="1600" b="1" dirty="0"/>
              <a:t>　授業をする学級の１時目の授業の写真と、</a:t>
            </a:r>
            <a:endParaRPr lang="en-US" altLang="ja-JP" sz="1600" b="1" dirty="0"/>
          </a:p>
          <a:p>
            <a:pPr marL="128386" indent="-128386" algn="just"/>
            <a:r>
              <a:rPr lang="ja-JP" altLang="en-US" sz="1600" b="1" dirty="0"/>
              <a:t>　児童のワークシートの記述に替えることもできます。</a:t>
            </a:r>
          </a:p>
          <a:p>
            <a:pPr marL="128386" indent="-128386" algn="just"/>
            <a:endParaRPr lang="en-US" altLang="ja-JP" sz="1600" dirty="0"/>
          </a:p>
          <a:p>
            <a:pPr marL="128386" indent="-128386" algn="just"/>
            <a:r>
              <a:rPr lang="ja-JP" altLang="en-US" sz="1600" dirty="0"/>
              <a:t>１時目の「自分ウェビング」の活動では、好きなことや</a:t>
            </a:r>
            <a:endParaRPr lang="en-US" altLang="ja-JP" sz="1600" dirty="0"/>
          </a:p>
          <a:p>
            <a:pPr marL="128386" indent="-128386" algn="just"/>
            <a:r>
              <a:rPr lang="ja-JP" altLang="en-US" sz="1600" dirty="0"/>
              <a:t>苦手なことから自分や友達の「強み」を見付けました。</a:t>
            </a:r>
          </a:p>
          <a:p>
            <a:pPr marL="128386" indent="-128386" algn="just"/>
            <a:r>
              <a:rPr lang="ja-JP" altLang="en-US" sz="1600" dirty="0"/>
              <a:t>このような気付きをもった友達もいます。</a:t>
            </a:r>
            <a:endParaRPr lang="en-US" altLang="ja-JP" sz="1600" dirty="0"/>
          </a:p>
          <a:p>
            <a:pPr marL="128386" indent="-128386" algn="just"/>
            <a:endParaRPr lang="en-US" altLang="ja-JP" sz="1600" dirty="0"/>
          </a:p>
          <a:p>
            <a:pPr marL="128386" indent="-128386" algn="just"/>
            <a:r>
              <a:rPr lang="en-US" altLang="ja-JP" sz="1600" dirty="0"/>
              <a:t>【</a:t>
            </a:r>
            <a:r>
              <a:rPr lang="ja-JP" altLang="en-US" sz="1600" dirty="0"/>
              <a:t>１時目の振り返りの記述を紹介する</a:t>
            </a:r>
            <a:r>
              <a:rPr lang="en-US" altLang="ja-JP" sz="1600" dirty="0"/>
              <a:t>】</a:t>
            </a:r>
          </a:p>
          <a:p>
            <a:pPr marL="128386" indent="-128386" algn="just"/>
            <a:r>
              <a:rPr lang="ja-JP" altLang="en-US" sz="1600" dirty="0"/>
              <a:t>伝え合いは、はずかしかったけれど楽しかったです。</a:t>
            </a:r>
            <a:endParaRPr lang="en-US" altLang="ja-JP" sz="1600" dirty="0"/>
          </a:p>
          <a:p>
            <a:pPr marL="128386" indent="-128386" algn="just"/>
            <a:r>
              <a:rPr lang="ja-JP" altLang="en-US" sz="1600" dirty="0"/>
              <a:t>友達から「強み」を見付けてもらえて嬉しかったです。</a:t>
            </a:r>
            <a:endParaRPr lang="en-US" altLang="ja-JP" sz="1600" dirty="0"/>
          </a:p>
          <a:p>
            <a:pPr marL="128386" indent="-128386" algn="just"/>
            <a:r>
              <a:rPr lang="ja-JP" altLang="en-US" sz="1600" dirty="0"/>
              <a:t>みんなそれぞれ「強み」をもっていることが分かりました。</a:t>
            </a:r>
          </a:p>
          <a:p>
            <a:pPr marL="128386" indent="-128386" algn="just"/>
            <a:endParaRPr lang="ja-JP" altLang="en-US" sz="1600" dirty="0"/>
          </a:p>
          <a:p>
            <a:pPr marL="128386" indent="-128386" algn="just"/>
            <a:endParaRPr lang="en-US" altLang="ja-JP" sz="1600" dirty="0"/>
          </a:p>
        </p:txBody>
      </p:sp>
      <p:sp>
        <p:nvSpPr>
          <p:cNvPr id="7" name="ヘッダー プレースホルダー 5"/>
          <p:cNvSpPr txBox="1"/>
          <p:nvPr/>
        </p:nvSpPr>
        <p:spPr>
          <a:xfrm>
            <a:off x="660040" y="1202646"/>
            <a:ext cx="3074926" cy="513099"/>
          </a:xfrm>
          <a:prstGeom prst="rect">
            <a:avLst/>
          </a:prstGeom>
        </p:spPr>
        <p:txBody>
          <a:bodyPr lIns="87888" tIns="43943" rIns="87888" bIns="43943"/>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スライド４</a:t>
            </a:r>
            <a:r>
              <a:rPr lang="en-US" altLang="ja-JP" sz="2000" dirty="0">
                <a:latin typeface="+mj-ea"/>
                <a:ea typeface="+mj-ea"/>
              </a:rPr>
              <a:t>】</a:t>
            </a:r>
            <a:r>
              <a:rPr lang="ja-JP" altLang="en-US" sz="2000" dirty="0">
                <a:latin typeface="+mj-ea"/>
                <a:ea typeface="+mj-ea"/>
              </a:rPr>
              <a:t>（１分）</a:t>
            </a:r>
            <a:endParaRPr lang="en-US" altLang="ja-JP" sz="2000" dirty="0">
              <a:latin typeface="+mj-ea"/>
              <a:ea typeface="+mj-ea"/>
            </a:endParaRPr>
          </a:p>
        </p:txBody>
      </p:sp>
    </p:spTree>
    <p:extLst>
      <p:ext uri="{BB962C8B-B14F-4D97-AF65-F5344CB8AC3E}">
        <p14:creationId xmlns:p14="http://schemas.microsoft.com/office/powerpoint/2010/main" val="1542757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1188" y="1538288"/>
            <a:ext cx="5435600" cy="3059112"/>
          </a:xfrm>
        </p:spPr>
      </p:sp>
      <p:sp>
        <p:nvSpPr>
          <p:cNvPr id="3" name="ノート プレースホルダー 2"/>
          <p:cNvSpPr>
            <a:spLocks noGrp="1"/>
          </p:cNvSpPr>
          <p:nvPr>
            <p:ph type="body" idx="1"/>
          </p:nvPr>
        </p:nvSpPr>
        <p:spPr>
          <a:xfrm>
            <a:off x="611188" y="4597400"/>
            <a:ext cx="5427980" cy="5308600"/>
          </a:xfrm>
        </p:spPr>
        <p:txBody>
          <a:bodyPr/>
          <a:lstStyle/>
          <a:p>
            <a:endParaRPr lang="en-US" altLang="ja-JP" sz="1600" dirty="0"/>
          </a:p>
          <a:p>
            <a:r>
              <a:rPr lang="en-US" altLang="ja-JP" sz="1600" b="1" dirty="0"/>
              <a:t>※</a:t>
            </a:r>
            <a:r>
              <a:rPr lang="ja-JP" altLang="en-US" sz="1600" b="1" dirty="0"/>
              <a:t>　このスライドは、学習への理解を深めさせるために、</a:t>
            </a:r>
          </a:p>
          <a:p>
            <a:r>
              <a:rPr lang="ja-JP" altLang="en-US" sz="1600" b="1" dirty="0"/>
              <a:t>　授業をする学級の２時目の授業の写真と、</a:t>
            </a:r>
          </a:p>
          <a:p>
            <a:r>
              <a:rPr lang="ja-JP" altLang="en-US" sz="1600" b="1" dirty="0"/>
              <a:t>　児童のワークシートの記述に替えることもできます。</a:t>
            </a:r>
            <a:endParaRPr lang="en-US" altLang="ja-JP" sz="1600" b="1" dirty="0"/>
          </a:p>
          <a:p>
            <a:endParaRPr lang="ja-JP" altLang="en-US" sz="1600" dirty="0"/>
          </a:p>
          <a:p>
            <a:r>
              <a:rPr lang="ja-JP" altLang="en-US" sz="1600" dirty="0"/>
              <a:t>そして２時目は、「星☆いくつ」の活動で</a:t>
            </a:r>
            <a:endParaRPr lang="en-US" altLang="ja-JP" sz="1600" dirty="0"/>
          </a:p>
          <a:p>
            <a:r>
              <a:rPr lang="ja-JP" altLang="en-US" sz="1600" dirty="0"/>
              <a:t>自分や友達の「強み」を見付けたり、</a:t>
            </a:r>
            <a:endParaRPr lang="en-US" altLang="ja-JP" sz="1600" dirty="0"/>
          </a:p>
          <a:p>
            <a:r>
              <a:rPr lang="ja-JP" altLang="en-US" sz="1600" dirty="0"/>
              <a:t>「ステップ アップ ウェビング」の活動で苦手なことや</a:t>
            </a:r>
            <a:endParaRPr lang="en-US" altLang="ja-JP" sz="1600" dirty="0"/>
          </a:p>
          <a:p>
            <a:r>
              <a:rPr lang="ja-JP" altLang="en-US" sz="1600" dirty="0"/>
              <a:t>困っていることを「強み」を生かして解決する方法を</a:t>
            </a:r>
            <a:endParaRPr lang="en-US" altLang="ja-JP" sz="1600" dirty="0"/>
          </a:p>
          <a:p>
            <a:r>
              <a:rPr lang="ja-JP" altLang="en-US" sz="1600" dirty="0"/>
              <a:t>考えたりしましたね。</a:t>
            </a:r>
          </a:p>
          <a:p>
            <a:r>
              <a:rPr lang="ja-JP" altLang="en-US" sz="1600" dirty="0"/>
              <a:t>このような気付きをもった友達もいます。</a:t>
            </a:r>
            <a:endParaRPr lang="en-US" altLang="ja-JP" sz="1600" dirty="0"/>
          </a:p>
          <a:p>
            <a:r>
              <a:rPr lang="en-US" altLang="ja-JP" sz="1600" dirty="0"/>
              <a:t>【</a:t>
            </a:r>
            <a:r>
              <a:rPr lang="ja-JP" altLang="en-US" sz="1600" dirty="0"/>
              <a:t>２時目の振り返りシートの記述を紹介する</a:t>
            </a:r>
            <a:r>
              <a:rPr lang="en-US" altLang="ja-JP" sz="1600" dirty="0"/>
              <a:t>】</a:t>
            </a:r>
          </a:p>
          <a:p>
            <a:r>
              <a:rPr lang="ja-JP" altLang="en-US" sz="1600" dirty="0"/>
              <a:t>自分の「強み」を生かして、もっと頑張りたいと</a:t>
            </a:r>
            <a:endParaRPr lang="en-US" altLang="ja-JP" sz="1600" dirty="0"/>
          </a:p>
          <a:p>
            <a:r>
              <a:rPr lang="ja-JP" altLang="en-US" sz="1600" dirty="0"/>
              <a:t>思いました。友達が考えてくれた解決のアイディアを</a:t>
            </a:r>
            <a:endParaRPr lang="en-US" altLang="ja-JP" sz="1600" dirty="0"/>
          </a:p>
          <a:p>
            <a:r>
              <a:rPr lang="ja-JP" altLang="en-US" sz="1600" dirty="0"/>
              <a:t>試してみようと思いました。</a:t>
            </a:r>
          </a:p>
          <a:p>
            <a:r>
              <a:rPr lang="ja-JP" altLang="en-US" sz="1600" dirty="0"/>
              <a:t>解決のアイディアを試してみましたか。</a:t>
            </a:r>
          </a:p>
          <a:p>
            <a:r>
              <a:rPr lang="ja-JP" altLang="en-US" sz="1600" dirty="0"/>
              <a:t>・はい。メモを見ながら発表をすると、上手に言うことが</a:t>
            </a:r>
            <a:endParaRPr lang="en-US" altLang="ja-JP" sz="1600" dirty="0"/>
          </a:p>
          <a:p>
            <a:r>
              <a:rPr lang="ja-JP" altLang="en-US" sz="1600" dirty="0"/>
              <a:t>できました。</a:t>
            </a:r>
          </a:p>
          <a:p>
            <a:r>
              <a:rPr lang="ja-JP" altLang="en-US" sz="1600" dirty="0"/>
              <a:t>・〇〇さんに教えてもらった方法を試しました。計算が少し</a:t>
            </a:r>
            <a:endParaRPr lang="en-US" altLang="ja-JP" sz="1600" dirty="0"/>
          </a:p>
          <a:p>
            <a:r>
              <a:rPr lang="ja-JP" altLang="en-US" sz="1600" dirty="0"/>
              <a:t>速くなりました。</a:t>
            </a:r>
            <a:endParaRPr lang="ja-JP" altLang="ja-JP" sz="1600" dirty="0"/>
          </a:p>
        </p:txBody>
      </p:sp>
      <p:sp>
        <p:nvSpPr>
          <p:cNvPr id="7" name="ヘッダー プレースホルダー 5"/>
          <p:cNvSpPr txBox="1"/>
          <p:nvPr/>
        </p:nvSpPr>
        <p:spPr>
          <a:xfrm>
            <a:off x="660040" y="1202646"/>
            <a:ext cx="3074926" cy="513099"/>
          </a:xfrm>
          <a:prstGeom prst="rect">
            <a:avLst/>
          </a:prstGeom>
        </p:spPr>
        <p:txBody>
          <a:bodyPr lIns="87888" tIns="43943" rIns="87888" bIns="43943"/>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スライド５</a:t>
            </a:r>
            <a:r>
              <a:rPr lang="en-US" altLang="ja-JP" sz="2000" dirty="0">
                <a:latin typeface="+mj-ea"/>
                <a:ea typeface="+mj-ea"/>
              </a:rPr>
              <a:t>】</a:t>
            </a:r>
            <a:r>
              <a:rPr lang="ja-JP" altLang="en-US" sz="2000" dirty="0">
                <a:latin typeface="+mj-ea"/>
                <a:ea typeface="+mj-ea"/>
              </a:rPr>
              <a:t>（３分）</a:t>
            </a:r>
            <a:endParaRPr lang="en-US" altLang="ja-JP" sz="2000" dirty="0">
              <a:latin typeface="+mj-ea"/>
              <a:ea typeface="+mj-ea"/>
            </a:endParaRPr>
          </a:p>
        </p:txBody>
      </p:sp>
    </p:spTree>
    <p:extLst>
      <p:ext uri="{BB962C8B-B14F-4D97-AF65-F5344CB8AC3E}">
        <p14:creationId xmlns:p14="http://schemas.microsoft.com/office/powerpoint/2010/main" val="2228391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9125" y="1593850"/>
            <a:ext cx="5437188" cy="3059113"/>
          </a:xfrm>
        </p:spPr>
      </p:sp>
      <p:sp>
        <p:nvSpPr>
          <p:cNvPr id="3" name="ノート プレースホルダー 2"/>
          <p:cNvSpPr>
            <a:spLocks noGrp="1"/>
          </p:cNvSpPr>
          <p:nvPr>
            <p:ph type="body" idx="1"/>
          </p:nvPr>
        </p:nvSpPr>
        <p:spPr>
          <a:xfrm>
            <a:off x="660040" y="4652963"/>
            <a:ext cx="5319540" cy="4557808"/>
          </a:xfrm>
        </p:spPr>
        <p:txBody>
          <a:bodyPr/>
          <a:lstStyle/>
          <a:p>
            <a:pPr defTabSz="913632">
              <a:defRPr/>
            </a:pPr>
            <a:endParaRPr lang="en-US" altLang="ja-JP" sz="1600" dirty="0"/>
          </a:p>
          <a:p>
            <a:pPr defTabSz="913632">
              <a:defRPr/>
            </a:pPr>
            <a:r>
              <a:rPr lang="ja-JP" altLang="en-US" sz="1600" dirty="0"/>
              <a:t>今日の授業は、「強み」の学習の３時目です。</a:t>
            </a:r>
          </a:p>
          <a:p>
            <a:pPr defTabSz="913632">
              <a:defRPr/>
            </a:pPr>
            <a:r>
              <a:rPr lang="ja-JP" altLang="en-US" sz="1600" dirty="0"/>
              <a:t>今日のめあては「自分や友達の</a:t>
            </a:r>
            <a:r>
              <a:rPr lang="en-US" altLang="ja-JP" sz="1600" dirty="0"/>
              <a:t>『</a:t>
            </a:r>
            <a:r>
              <a:rPr lang="ja-JP" altLang="en-US" sz="1600" dirty="0"/>
              <a:t>強み</a:t>
            </a:r>
            <a:r>
              <a:rPr lang="en-US" altLang="ja-JP" sz="1600" dirty="0"/>
              <a:t>』</a:t>
            </a:r>
            <a:r>
              <a:rPr lang="ja-JP" altLang="en-US" sz="1600" dirty="0"/>
              <a:t>を生かしていこう」</a:t>
            </a:r>
            <a:endParaRPr lang="en-US" altLang="ja-JP" sz="1600" dirty="0"/>
          </a:p>
          <a:p>
            <a:pPr defTabSz="913632">
              <a:defRPr/>
            </a:pPr>
            <a:r>
              <a:rPr lang="ja-JP" altLang="en-US" sz="1600" dirty="0"/>
              <a:t>です。</a:t>
            </a:r>
          </a:p>
          <a:p>
            <a:pPr defTabSz="913632">
              <a:defRPr/>
            </a:pPr>
            <a:r>
              <a:rPr lang="en-US" altLang="ja-JP" sz="1600" dirty="0"/>
              <a:t>【</a:t>
            </a:r>
            <a:r>
              <a:rPr lang="ja-JP" altLang="en-US" sz="1600" dirty="0"/>
              <a:t>めあてを板書する</a:t>
            </a:r>
            <a:r>
              <a:rPr lang="en-US" altLang="ja-JP" sz="1600" dirty="0"/>
              <a:t>】</a:t>
            </a:r>
          </a:p>
          <a:p>
            <a:pPr defTabSz="913632">
              <a:defRPr/>
            </a:pPr>
            <a:r>
              <a:rPr lang="ja-JP" altLang="en-US" sz="1600" dirty="0"/>
              <a:t>今日は、「お宝ウェビング」と「これがあれば大丈夫！」</a:t>
            </a:r>
            <a:endParaRPr lang="en-US" altLang="ja-JP" sz="1600" dirty="0"/>
          </a:p>
          <a:p>
            <a:pPr defTabSz="913632">
              <a:defRPr/>
            </a:pPr>
            <a:r>
              <a:rPr lang="ja-JP" altLang="en-US" sz="1600" dirty="0"/>
              <a:t>という２つの交流活動を行います。</a:t>
            </a:r>
            <a:endParaRPr lang="en-US" altLang="ja-JP" sz="1600" dirty="0"/>
          </a:p>
          <a:p>
            <a:pPr defTabSz="913632">
              <a:defRPr/>
            </a:pPr>
            <a:r>
              <a:rPr lang="ja-JP" altLang="en-US" sz="1600" dirty="0"/>
              <a:t>この活動を通して、これまでに見付けた「強み」や、自分や</a:t>
            </a:r>
            <a:endParaRPr lang="en-US" altLang="ja-JP" sz="1600" dirty="0"/>
          </a:p>
          <a:p>
            <a:pPr defTabSz="913632">
              <a:defRPr/>
            </a:pPr>
            <a:r>
              <a:rPr lang="ja-JP" altLang="en-US" sz="1600" dirty="0"/>
              <a:t>友達が新たに見付けた「強み」の生かし方を考えます。</a:t>
            </a:r>
          </a:p>
          <a:p>
            <a:pPr defTabSz="913632">
              <a:defRPr/>
            </a:pPr>
            <a:r>
              <a:rPr lang="ja-JP" altLang="en-US" sz="1600" dirty="0"/>
              <a:t>これから先、学校や家庭の生活の中で、自分の「強み」を</a:t>
            </a:r>
            <a:endParaRPr lang="en-US" altLang="ja-JP" sz="1600" dirty="0"/>
          </a:p>
          <a:p>
            <a:pPr defTabSz="913632">
              <a:defRPr/>
            </a:pPr>
            <a:r>
              <a:rPr lang="ja-JP" altLang="en-US" sz="1600" dirty="0"/>
              <a:t>生かしていこうと思えたらいいですね。</a:t>
            </a:r>
          </a:p>
          <a:p>
            <a:pPr defTabSz="913632">
              <a:defRPr/>
            </a:pPr>
            <a:endParaRPr lang="ja-JP" altLang="en-US" sz="1400" dirty="0"/>
          </a:p>
        </p:txBody>
      </p:sp>
      <p:sp>
        <p:nvSpPr>
          <p:cNvPr id="7" name="ヘッダー プレースホルダー 5"/>
          <p:cNvSpPr txBox="1"/>
          <p:nvPr/>
        </p:nvSpPr>
        <p:spPr>
          <a:xfrm>
            <a:off x="660040" y="1202646"/>
            <a:ext cx="3074926" cy="513099"/>
          </a:xfrm>
          <a:prstGeom prst="rect">
            <a:avLst/>
          </a:prstGeom>
        </p:spPr>
        <p:txBody>
          <a:bodyPr lIns="87888" tIns="43943" rIns="87888" bIns="43943"/>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スライド６</a:t>
            </a:r>
            <a:r>
              <a:rPr lang="en-US" altLang="ja-JP" sz="2000" dirty="0">
                <a:latin typeface="+mj-ea"/>
                <a:ea typeface="+mj-ea"/>
              </a:rPr>
              <a:t>】</a:t>
            </a:r>
            <a:r>
              <a:rPr lang="ja-JP" altLang="en-US" sz="2000" dirty="0">
                <a:latin typeface="+mj-ea"/>
                <a:ea typeface="+mj-ea"/>
              </a:rPr>
              <a:t>（１分）</a:t>
            </a:r>
            <a:endParaRPr lang="en-US" altLang="ja-JP" sz="2000" dirty="0">
              <a:latin typeface="+mj-ea"/>
              <a:ea typeface="+mj-ea"/>
            </a:endParaRPr>
          </a:p>
        </p:txBody>
      </p:sp>
    </p:spTree>
    <p:extLst>
      <p:ext uri="{BB962C8B-B14F-4D97-AF65-F5344CB8AC3E}">
        <p14:creationId xmlns:p14="http://schemas.microsoft.com/office/powerpoint/2010/main" val="4245678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20713" y="1574800"/>
            <a:ext cx="5435600" cy="3059113"/>
          </a:xfrm>
        </p:spPr>
      </p:sp>
      <p:sp>
        <p:nvSpPr>
          <p:cNvPr id="3" name="ノート プレースホルダー 2"/>
          <p:cNvSpPr>
            <a:spLocks noGrp="1"/>
          </p:cNvSpPr>
          <p:nvPr>
            <p:ph type="body" idx="1"/>
          </p:nvPr>
        </p:nvSpPr>
        <p:spPr>
          <a:xfrm>
            <a:off x="678258" y="4633913"/>
            <a:ext cx="5318924" cy="1945403"/>
          </a:xfrm>
        </p:spPr>
        <p:txBody>
          <a:bodyPr/>
          <a:lstStyle/>
          <a:p>
            <a:pPr defTabSz="912354">
              <a:defRPr/>
            </a:pPr>
            <a:endParaRPr lang="en-US" altLang="ja-JP" sz="1600" dirty="0">
              <a:solidFill>
                <a:prstClr val="black"/>
              </a:solidFill>
              <a:latin typeface="+mj-ea"/>
              <a:ea typeface="+mj-ea"/>
            </a:endParaRPr>
          </a:p>
          <a:p>
            <a:pPr defTabSz="912354">
              <a:defRPr/>
            </a:pPr>
            <a:r>
              <a:rPr lang="en-US" altLang="ja-JP" sz="1600" dirty="0">
                <a:solidFill>
                  <a:prstClr val="black"/>
                </a:solidFill>
                <a:latin typeface="+mj-ea"/>
                <a:ea typeface="+mj-ea"/>
              </a:rPr>
              <a:t>【</a:t>
            </a:r>
            <a:r>
              <a:rPr lang="ja-JP" altLang="en-US" sz="1600" dirty="0">
                <a:latin typeface="+mj-ea"/>
              </a:rPr>
              <a:t>ワークシートを配付する</a:t>
            </a:r>
            <a:r>
              <a:rPr lang="en-US" altLang="ja-JP" sz="1600" dirty="0">
                <a:solidFill>
                  <a:prstClr val="black"/>
                </a:solidFill>
                <a:latin typeface="+mj-ea"/>
                <a:ea typeface="+mj-ea"/>
              </a:rPr>
              <a:t>】</a:t>
            </a:r>
            <a:r>
              <a:rPr lang="ja-JP" altLang="en-US" sz="1600" dirty="0">
                <a:solidFill>
                  <a:prstClr val="black"/>
                </a:solidFill>
                <a:latin typeface="+mj-ea"/>
                <a:ea typeface="+mj-ea"/>
              </a:rPr>
              <a:t>　</a:t>
            </a:r>
            <a:r>
              <a:rPr lang="ja-JP" altLang="en-US" sz="1600" b="1" dirty="0">
                <a:latin typeface="+mj-ea"/>
                <a:ea typeface="+mj-ea"/>
              </a:rPr>
              <a:t>　</a:t>
            </a:r>
            <a:endParaRPr lang="en-US" altLang="ja-JP" sz="1600" b="1" dirty="0">
              <a:latin typeface="+mj-ea"/>
              <a:ea typeface="+mj-ea"/>
            </a:endParaRPr>
          </a:p>
          <a:p>
            <a:pPr defTabSz="912354">
              <a:defRPr/>
            </a:pPr>
            <a:r>
              <a:rPr lang="ja-JP" altLang="en-US" sz="1600" dirty="0">
                <a:solidFill>
                  <a:prstClr val="black"/>
                </a:solidFill>
                <a:latin typeface="+mj-ea"/>
                <a:ea typeface="+mj-ea"/>
              </a:rPr>
              <a:t>最初に、「お宝ウェビング」という交流活動をします。</a:t>
            </a:r>
            <a:endParaRPr lang="en-US" altLang="ja-JP" sz="1600" dirty="0">
              <a:solidFill>
                <a:prstClr val="black"/>
              </a:solidFill>
              <a:latin typeface="+mj-ea"/>
              <a:ea typeface="+mj-ea"/>
            </a:endParaRPr>
          </a:p>
          <a:p>
            <a:pPr defTabSz="912354">
              <a:defRPr/>
            </a:pPr>
            <a:r>
              <a:rPr lang="ja-JP" altLang="en-US" sz="1600" dirty="0">
                <a:solidFill>
                  <a:prstClr val="black"/>
                </a:solidFill>
                <a:latin typeface="+mj-ea"/>
                <a:ea typeface="+mj-ea"/>
              </a:rPr>
              <a:t>これまでに見付けた自分の「強み」を宝箱に入れていく活動です。</a:t>
            </a:r>
            <a:endParaRPr lang="en-US" altLang="ja-JP" sz="1600" dirty="0">
              <a:solidFill>
                <a:prstClr val="black"/>
              </a:solidFill>
              <a:latin typeface="+mj-ea"/>
              <a:ea typeface="+mj-ea"/>
            </a:endParaRPr>
          </a:p>
          <a:p>
            <a:pPr defTabSz="912354">
              <a:defRPr/>
            </a:pPr>
            <a:endParaRPr lang="ja-JP" altLang="en-US" sz="1600" dirty="0">
              <a:solidFill>
                <a:prstClr val="black"/>
              </a:solidFill>
              <a:latin typeface="+mj-ea"/>
              <a:ea typeface="+mj-ea"/>
            </a:endParaRPr>
          </a:p>
          <a:p>
            <a:pPr defTabSz="912354">
              <a:defRPr/>
            </a:pPr>
            <a:endParaRPr lang="ja-JP" altLang="en-US" dirty="0">
              <a:solidFill>
                <a:prstClr val="black"/>
              </a:solidFill>
              <a:latin typeface="+mj-ea"/>
              <a:ea typeface="+mj-ea"/>
            </a:endParaRPr>
          </a:p>
          <a:p>
            <a:pPr defTabSz="912354">
              <a:defRPr/>
            </a:pPr>
            <a:endParaRPr lang="ja-JP" altLang="en-US" dirty="0">
              <a:solidFill>
                <a:prstClr val="black"/>
              </a:solidFill>
              <a:latin typeface="+mj-ea"/>
              <a:ea typeface="+mj-ea"/>
            </a:endParaRPr>
          </a:p>
          <a:p>
            <a:pPr defTabSz="912354">
              <a:defRPr/>
            </a:pPr>
            <a:endParaRPr lang="ja-JP" altLang="en-US" dirty="0">
              <a:solidFill>
                <a:prstClr val="black"/>
              </a:solidFill>
              <a:latin typeface="+mj-ea"/>
              <a:ea typeface="+mj-ea"/>
            </a:endParaRPr>
          </a:p>
          <a:p>
            <a:pPr defTabSz="912354">
              <a:defRPr/>
            </a:pPr>
            <a:endParaRPr lang="en-US" altLang="ja-JP" dirty="0">
              <a:solidFill>
                <a:prstClr val="black"/>
              </a:solidFill>
              <a:latin typeface="+mj-ea"/>
              <a:ea typeface="+mj-ea"/>
            </a:endParaRPr>
          </a:p>
        </p:txBody>
      </p:sp>
      <p:sp>
        <p:nvSpPr>
          <p:cNvPr id="7" name="ヘッダー プレースホルダー 5"/>
          <p:cNvSpPr txBox="1"/>
          <p:nvPr/>
        </p:nvSpPr>
        <p:spPr>
          <a:xfrm>
            <a:off x="660040" y="1202646"/>
            <a:ext cx="3074926" cy="513099"/>
          </a:xfrm>
          <a:prstGeom prst="rect">
            <a:avLst/>
          </a:prstGeom>
        </p:spPr>
        <p:txBody>
          <a:bodyPr lIns="87888" tIns="43943" rIns="87888" bIns="43943"/>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スライド７</a:t>
            </a:r>
            <a:r>
              <a:rPr lang="en-US" altLang="ja-JP" sz="2000" dirty="0">
                <a:latin typeface="+mj-ea"/>
                <a:ea typeface="+mj-ea"/>
              </a:rPr>
              <a:t>】</a:t>
            </a:r>
            <a:r>
              <a:rPr lang="ja-JP" altLang="en-US" sz="2000" dirty="0">
                <a:latin typeface="+mj-ea"/>
                <a:ea typeface="+mj-ea"/>
              </a:rPr>
              <a:t>（２分）</a:t>
            </a:r>
            <a:endParaRPr lang="en-US" altLang="ja-JP" sz="2000" dirty="0">
              <a:latin typeface="+mj-ea"/>
              <a:ea typeface="+mj-ea"/>
            </a:endParaRPr>
          </a:p>
        </p:txBody>
      </p:sp>
    </p:spTree>
    <p:extLst>
      <p:ext uri="{BB962C8B-B14F-4D97-AF65-F5344CB8AC3E}">
        <p14:creationId xmlns:p14="http://schemas.microsoft.com/office/powerpoint/2010/main" val="87128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9125" y="1574800"/>
            <a:ext cx="5435600" cy="3059113"/>
          </a:xfrm>
        </p:spPr>
      </p:sp>
      <p:sp>
        <p:nvSpPr>
          <p:cNvPr id="3" name="ノート プレースホルダー 2"/>
          <p:cNvSpPr>
            <a:spLocks noGrp="1"/>
          </p:cNvSpPr>
          <p:nvPr>
            <p:ph type="body" idx="1"/>
          </p:nvPr>
        </p:nvSpPr>
        <p:spPr>
          <a:xfrm>
            <a:off x="690977" y="4648661"/>
            <a:ext cx="5321393" cy="3900488"/>
          </a:xfrm>
        </p:spPr>
        <p:txBody>
          <a:bodyPr/>
          <a:lstStyle/>
          <a:p>
            <a:pPr defTabSz="912354">
              <a:defRPr/>
            </a:pPr>
            <a:endParaRPr lang="en-US" altLang="ja-JP" sz="1600" dirty="0">
              <a:solidFill>
                <a:prstClr val="black"/>
              </a:solidFill>
              <a:latin typeface="+mj-ea"/>
              <a:ea typeface="+mj-ea"/>
            </a:endParaRPr>
          </a:p>
          <a:p>
            <a:pPr defTabSz="912354">
              <a:defRPr/>
            </a:pPr>
            <a:r>
              <a:rPr lang="ja-JP" altLang="en-US" sz="1600" dirty="0">
                <a:solidFill>
                  <a:prstClr val="black"/>
                </a:solidFill>
                <a:latin typeface="+mj-ea"/>
                <a:ea typeface="+mj-ea"/>
              </a:rPr>
              <a:t>●１時目の「自分ウェビング」で見付けた「強み」１つか２つと、</a:t>
            </a:r>
            <a:endParaRPr lang="en-US" altLang="ja-JP" sz="1600" dirty="0">
              <a:solidFill>
                <a:prstClr val="black"/>
              </a:solidFill>
              <a:latin typeface="+mj-ea"/>
              <a:ea typeface="+mj-ea"/>
            </a:endParaRPr>
          </a:p>
          <a:p>
            <a:pPr defTabSz="912354">
              <a:defRPr/>
            </a:pPr>
            <a:r>
              <a:rPr lang="ja-JP" altLang="en-US" sz="1600" dirty="0">
                <a:solidFill>
                  <a:prstClr val="black"/>
                </a:solidFill>
                <a:latin typeface="+mj-ea"/>
                <a:ea typeface="+mj-ea"/>
              </a:rPr>
              <a:t>●２時目の「星☆いくつ」の交流活動で丸印を付けた３つの</a:t>
            </a:r>
            <a:endParaRPr lang="en-US" altLang="ja-JP" sz="1600" dirty="0">
              <a:solidFill>
                <a:prstClr val="black"/>
              </a:solidFill>
              <a:latin typeface="+mj-ea"/>
              <a:ea typeface="+mj-ea"/>
            </a:endParaRPr>
          </a:p>
          <a:p>
            <a:pPr defTabSz="912354">
              <a:defRPr/>
            </a:pPr>
            <a:r>
              <a:rPr lang="en-US" altLang="ja-JP" sz="1600" dirty="0">
                <a:solidFill>
                  <a:prstClr val="black"/>
                </a:solidFill>
                <a:latin typeface="+mj-ea"/>
                <a:ea typeface="+mj-ea"/>
              </a:rPr>
              <a:t>  </a:t>
            </a:r>
            <a:r>
              <a:rPr lang="ja-JP" altLang="en-US" sz="1600" dirty="0">
                <a:solidFill>
                  <a:prstClr val="black"/>
                </a:solidFill>
                <a:latin typeface="+mj-ea"/>
                <a:ea typeface="+mj-ea"/>
              </a:rPr>
              <a:t>「強み」をワークシートに書いて宝箱に入れます。</a:t>
            </a:r>
          </a:p>
          <a:p>
            <a:pPr defTabSz="912354">
              <a:defRPr/>
            </a:pPr>
            <a:r>
              <a:rPr lang="ja-JP" altLang="en-US" sz="1600" dirty="0">
                <a:solidFill>
                  <a:prstClr val="black"/>
                </a:solidFill>
                <a:latin typeface="+mj-ea"/>
                <a:ea typeface="+mj-ea"/>
              </a:rPr>
              <a:t>全員、４つか５つは宝箱に入れることができますね。</a:t>
            </a:r>
          </a:p>
          <a:p>
            <a:pPr defTabSz="912354">
              <a:defRPr/>
            </a:pPr>
            <a:endParaRPr lang="ja-JP" altLang="en-US" sz="1400" dirty="0">
              <a:solidFill>
                <a:prstClr val="black"/>
              </a:solidFill>
              <a:latin typeface="+mj-ea"/>
              <a:ea typeface="+mj-ea"/>
            </a:endParaRPr>
          </a:p>
          <a:p>
            <a:pPr defTabSz="912354">
              <a:defRPr/>
            </a:pPr>
            <a:endParaRPr lang="ja-JP" altLang="en-US" sz="1400" dirty="0">
              <a:solidFill>
                <a:prstClr val="black"/>
              </a:solidFill>
              <a:latin typeface="+mj-ea"/>
              <a:ea typeface="+mj-ea"/>
            </a:endParaRPr>
          </a:p>
        </p:txBody>
      </p:sp>
      <p:sp>
        <p:nvSpPr>
          <p:cNvPr id="7" name="ヘッダー プレースホルダー 5"/>
          <p:cNvSpPr txBox="1"/>
          <p:nvPr/>
        </p:nvSpPr>
        <p:spPr>
          <a:xfrm>
            <a:off x="660040" y="1202646"/>
            <a:ext cx="3074926" cy="513099"/>
          </a:xfrm>
          <a:prstGeom prst="rect">
            <a:avLst/>
          </a:prstGeom>
        </p:spPr>
        <p:txBody>
          <a:bodyPr lIns="87888" tIns="43943" rIns="87888" bIns="43943"/>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スライド８</a:t>
            </a:r>
            <a:r>
              <a:rPr lang="en-US" altLang="ja-JP" sz="2000" dirty="0">
                <a:latin typeface="+mj-ea"/>
                <a:ea typeface="+mj-ea"/>
              </a:rPr>
              <a:t>】</a:t>
            </a:r>
            <a:r>
              <a:rPr lang="ja-JP" altLang="en-US" sz="2000" dirty="0">
                <a:latin typeface="+mj-ea"/>
                <a:ea typeface="+mj-ea"/>
              </a:rPr>
              <a:t>（</a:t>
            </a:r>
            <a:r>
              <a:rPr lang="en-US" altLang="ja-JP" sz="2000" dirty="0">
                <a:latin typeface="+mj-ea"/>
                <a:ea typeface="+mj-ea"/>
              </a:rPr>
              <a:t>30</a:t>
            </a:r>
            <a:r>
              <a:rPr lang="ja-JP" altLang="en-US" sz="2000" dirty="0">
                <a:latin typeface="+mj-ea"/>
                <a:ea typeface="+mj-ea"/>
              </a:rPr>
              <a:t>秒）</a:t>
            </a:r>
            <a:endParaRPr lang="en-US" altLang="ja-JP" sz="2000" dirty="0">
              <a:latin typeface="+mj-ea"/>
              <a:ea typeface="+mj-ea"/>
            </a:endParaRPr>
          </a:p>
        </p:txBody>
      </p:sp>
    </p:spTree>
    <p:extLst>
      <p:ext uri="{BB962C8B-B14F-4D97-AF65-F5344CB8AC3E}">
        <p14:creationId xmlns:p14="http://schemas.microsoft.com/office/powerpoint/2010/main" val="2214969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6275" y="1574800"/>
            <a:ext cx="5321300" cy="2994025"/>
          </a:xfrm>
        </p:spPr>
      </p:sp>
      <p:sp>
        <p:nvSpPr>
          <p:cNvPr id="3" name="ノート プレースホルダー 2"/>
          <p:cNvSpPr>
            <a:spLocks noGrp="1"/>
          </p:cNvSpPr>
          <p:nvPr>
            <p:ph type="body" idx="1"/>
          </p:nvPr>
        </p:nvSpPr>
        <p:spPr>
          <a:xfrm>
            <a:off x="660040" y="4568825"/>
            <a:ext cx="5427980" cy="3900488"/>
          </a:xfrm>
        </p:spPr>
        <p:txBody>
          <a:bodyPr/>
          <a:lstStyle/>
          <a:p>
            <a:endParaRPr lang="en-US" altLang="ja-JP" sz="1600" dirty="0"/>
          </a:p>
          <a:p>
            <a:r>
              <a:rPr lang="ja-JP" altLang="en-US" sz="1600" dirty="0"/>
              <a:t>●それらの中で、関係のあるものをつなげることによって、</a:t>
            </a:r>
            <a:endParaRPr lang="en-US" altLang="ja-JP" sz="1600" dirty="0"/>
          </a:p>
          <a:p>
            <a:r>
              <a:rPr lang="ja-JP" altLang="en-US" sz="1600" dirty="0"/>
              <a:t>「強み」が整理されていきます。</a:t>
            </a:r>
          </a:p>
          <a:p>
            <a:r>
              <a:rPr lang="ja-JP" altLang="en-US" sz="1600" dirty="0"/>
              <a:t>●さらに、「ステップ アップ ウェビング」の交流活動や、</a:t>
            </a:r>
            <a:endParaRPr lang="en-US" altLang="ja-JP" sz="1600" dirty="0"/>
          </a:p>
          <a:p>
            <a:r>
              <a:rPr lang="ja-JP" altLang="en-US" sz="1600" dirty="0"/>
              <a:t>授業以外で見付けた「強み」を書き加えてもいいですよ。</a:t>
            </a:r>
          </a:p>
          <a:p>
            <a:r>
              <a:rPr lang="ja-JP" altLang="en-US" sz="1600" dirty="0"/>
              <a:t>では、１時目と２時目のワークシートを見ながら「強み」を</a:t>
            </a:r>
            <a:endParaRPr lang="en-US" altLang="ja-JP" sz="1600" dirty="0"/>
          </a:p>
          <a:p>
            <a:r>
              <a:rPr lang="ja-JP" altLang="en-US" sz="1600" dirty="0"/>
              <a:t>書きましょう。</a:t>
            </a:r>
          </a:p>
          <a:p>
            <a:r>
              <a:rPr lang="ja-JP" altLang="en-US" sz="1600" dirty="0"/>
              <a:t>　</a:t>
            </a:r>
            <a:endParaRPr lang="en-US" altLang="ja-JP" sz="1600" dirty="0"/>
          </a:p>
        </p:txBody>
      </p:sp>
      <p:sp>
        <p:nvSpPr>
          <p:cNvPr id="7" name="ヘッダー プレースホルダー 5"/>
          <p:cNvSpPr txBox="1"/>
          <p:nvPr/>
        </p:nvSpPr>
        <p:spPr>
          <a:xfrm>
            <a:off x="660040" y="1202646"/>
            <a:ext cx="3074926" cy="513099"/>
          </a:xfrm>
          <a:prstGeom prst="rect">
            <a:avLst/>
          </a:prstGeom>
        </p:spPr>
        <p:txBody>
          <a:bodyPr lIns="87888" tIns="43943" rIns="87888" bIns="43943"/>
          <a:lstStyle>
            <a:defPPr>
              <a:defRPr lang="ja-JP"/>
            </a:defPPr>
            <a:lvl1pPr algn="l" rtl="0" eaLnBrk="0" fontAlgn="base" hangingPunct="0">
              <a:spcBef>
                <a:spcPct val="0"/>
              </a:spcBef>
              <a:spcAft>
                <a:spcPct val="0"/>
              </a:spcAft>
              <a:defRPr kumimoji="1" kern="1200">
                <a:solidFill>
                  <a:schemeClr val="tx1"/>
                </a:solidFill>
                <a:latin typeface="Arial"/>
                <a:ea typeface="ＭＳ Ｐゴシック"/>
                <a:cs typeface="+mn-cs"/>
              </a:defRPr>
            </a:lvl1pPr>
            <a:lvl2pPr marL="457200" algn="l" rtl="0" eaLnBrk="0" fontAlgn="base" hangingPunct="0">
              <a:spcBef>
                <a:spcPct val="0"/>
              </a:spcBef>
              <a:spcAft>
                <a:spcPct val="0"/>
              </a:spcAft>
              <a:defRPr kumimoji="1" kern="1200">
                <a:solidFill>
                  <a:schemeClr val="tx1"/>
                </a:solidFill>
                <a:latin typeface="Arial"/>
                <a:ea typeface="ＭＳ Ｐゴシック"/>
                <a:cs typeface="+mn-cs"/>
              </a:defRPr>
            </a:lvl2pPr>
            <a:lvl3pPr marL="914400" algn="l" rtl="0" eaLnBrk="0" fontAlgn="base" hangingPunct="0">
              <a:spcBef>
                <a:spcPct val="0"/>
              </a:spcBef>
              <a:spcAft>
                <a:spcPct val="0"/>
              </a:spcAft>
              <a:defRPr kumimoji="1" kern="1200">
                <a:solidFill>
                  <a:schemeClr val="tx1"/>
                </a:solidFill>
                <a:latin typeface="Arial"/>
                <a:ea typeface="ＭＳ Ｐゴシック"/>
                <a:cs typeface="+mn-cs"/>
              </a:defRPr>
            </a:lvl3pPr>
            <a:lvl4pPr marL="1371600" algn="l" rtl="0" eaLnBrk="0" fontAlgn="base" hangingPunct="0">
              <a:spcBef>
                <a:spcPct val="0"/>
              </a:spcBef>
              <a:spcAft>
                <a:spcPct val="0"/>
              </a:spcAft>
              <a:defRPr kumimoji="1" kern="1200">
                <a:solidFill>
                  <a:schemeClr val="tx1"/>
                </a:solidFill>
                <a:latin typeface="Arial"/>
                <a:ea typeface="ＭＳ Ｐゴシック"/>
                <a:cs typeface="+mn-cs"/>
              </a:defRPr>
            </a:lvl4pPr>
            <a:lvl5pPr marL="1828800" algn="l" rtl="0" eaLnBrk="0" fontAlgn="base" hangingPunct="0">
              <a:spcBef>
                <a:spcPct val="0"/>
              </a:spcBef>
              <a:spcAft>
                <a:spcPct val="0"/>
              </a:spcAft>
              <a:defRPr kumimoji="1" kern="1200">
                <a:solidFill>
                  <a:schemeClr val="tx1"/>
                </a:solidFill>
                <a:latin typeface="Arial"/>
                <a:ea typeface="ＭＳ Ｐゴシック"/>
                <a:cs typeface="+mn-cs"/>
              </a:defRPr>
            </a:lvl5pPr>
            <a:lvl6pPr marL="2286000" algn="l" defTabSz="914400" rtl="0" eaLnBrk="1" latinLnBrk="0" hangingPunct="1">
              <a:defRPr kumimoji="1" kern="1200">
                <a:solidFill>
                  <a:schemeClr val="tx1"/>
                </a:solidFill>
                <a:latin typeface="Arial"/>
                <a:ea typeface="ＭＳ Ｐゴシック"/>
                <a:cs typeface="+mn-cs"/>
              </a:defRPr>
            </a:lvl6pPr>
            <a:lvl7pPr marL="2743200" algn="l" defTabSz="914400" rtl="0" eaLnBrk="1" latinLnBrk="0" hangingPunct="1">
              <a:defRPr kumimoji="1" kern="1200">
                <a:solidFill>
                  <a:schemeClr val="tx1"/>
                </a:solidFill>
                <a:latin typeface="Arial"/>
                <a:ea typeface="ＭＳ Ｐゴシック"/>
                <a:cs typeface="+mn-cs"/>
              </a:defRPr>
            </a:lvl7pPr>
            <a:lvl8pPr marL="3200400" algn="l" defTabSz="914400" rtl="0" eaLnBrk="1" latinLnBrk="0" hangingPunct="1">
              <a:defRPr kumimoji="1" kern="1200">
                <a:solidFill>
                  <a:schemeClr val="tx1"/>
                </a:solidFill>
                <a:latin typeface="Arial"/>
                <a:ea typeface="ＭＳ Ｐゴシック"/>
                <a:cs typeface="+mn-cs"/>
              </a:defRPr>
            </a:lvl8pPr>
            <a:lvl9pPr marL="3657600" algn="l" defTabSz="914400" rtl="0" eaLnBrk="1" latinLnBrk="0" hangingPunct="1">
              <a:defRPr kumimoji="1" kern="1200">
                <a:solidFill>
                  <a:schemeClr val="tx1"/>
                </a:solidFill>
                <a:latin typeface="Arial"/>
                <a:ea typeface="ＭＳ Ｐゴシック"/>
                <a:cs typeface="+mn-cs"/>
              </a:defRPr>
            </a:lvl9pPr>
          </a:lstStyle>
          <a:p>
            <a:pPr>
              <a:defRPr lang="ja-JP" altLang="en-US"/>
            </a:pPr>
            <a:r>
              <a:rPr lang="en-US" altLang="ja-JP" sz="2000" dirty="0">
                <a:latin typeface="+mj-ea"/>
                <a:ea typeface="+mj-ea"/>
              </a:rPr>
              <a:t>【</a:t>
            </a:r>
            <a:r>
              <a:rPr lang="ja-JP" altLang="en-US" sz="2000" dirty="0">
                <a:latin typeface="+mj-ea"/>
                <a:ea typeface="+mj-ea"/>
              </a:rPr>
              <a:t>スライド９</a:t>
            </a:r>
            <a:r>
              <a:rPr lang="en-US" altLang="ja-JP" sz="2000" dirty="0">
                <a:latin typeface="+mj-ea"/>
                <a:ea typeface="+mj-ea"/>
              </a:rPr>
              <a:t>】</a:t>
            </a:r>
            <a:r>
              <a:rPr lang="ja-JP" altLang="en-US" sz="2000" dirty="0">
                <a:latin typeface="+mj-ea"/>
                <a:ea typeface="+mj-ea"/>
              </a:rPr>
              <a:t>（５分）</a:t>
            </a:r>
            <a:endParaRPr lang="en-US" altLang="ja-JP" sz="2000" dirty="0">
              <a:latin typeface="+mj-ea"/>
              <a:ea typeface="+mj-ea"/>
            </a:endParaRPr>
          </a:p>
        </p:txBody>
      </p:sp>
    </p:spTree>
    <p:extLst>
      <p:ext uri="{BB962C8B-B14F-4D97-AF65-F5344CB8AC3E}">
        <p14:creationId xmlns:p14="http://schemas.microsoft.com/office/powerpoint/2010/main" val="3512299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A47DD60-D673-4838-AFEB-72ED3ABB3B44}" type="datetimeFigureOut">
              <a:rPr kumimoji="1" lang="ja-JP" altLang="en-US" smtClean="0"/>
              <a:t>2019/2/12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8D99530-3157-4E8C-8500-7275DC4CDCCE}" type="slidenum">
              <a:rPr kumimoji="1" lang="ja-JP" altLang="en-US" smtClean="0"/>
              <a:t>‹#›</a:t>
            </a:fld>
            <a:endParaRPr kumimoji="1" lang="ja-JP" altLang="en-US"/>
          </a:p>
        </p:txBody>
      </p:sp>
    </p:spTree>
    <p:extLst>
      <p:ext uri="{BB962C8B-B14F-4D97-AF65-F5344CB8AC3E}">
        <p14:creationId xmlns:p14="http://schemas.microsoft.com/office/powerpoint/2010/main" val="2725635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A47DD60-D673-4838-AFEB-72ED3ABB3B44}" type="datetimeFigureOut">
              <a:rPr kumimoji="1" lang="ja-JP" altLang="en-US" smtClean="0"/>
              <a:t>2019/2/12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8D99530-3157-4E8C-8500-7275DC4CDCCE}" type="slidenum">
              <a:rPr kumimoji="1" lang="ja-JP" altLang="en-US" smtClean="0"/>
              <a:t>‹#›</a:t>
            </a:fld>
            <a:endParaRPr kumimoji="1" lang="ja-JP" altLang="en-US"/>
          </a:p>
        </p:txBody>
      </p:sp>
    </p:spTree>
    <p:extLst>
      <p:ext uri="{BB962C8B-B14F-4D97-AF65-F5344CB8AC3E}">
        <p14:creationId xmlns:p14="http://schemas.microsoft.com/office/powerpoint/2010/main" val="3241238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A47DD60-D673-4838-AFEB-72ED3ABB3B44}" type="datetimeFigureOut">
              <a:rPr kumimoji="1" lang="ja-JP" altLang="en-US" smtClean="0"/>
              <a:t>2019/2/12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8D99530-3157-4E8C-8500-7275DC4CDCCE}" type="slidenum">
              <a:rPr kumimoji="1" lang="ja-JP" altLang="en-US" smtClean="0"/>
              <a:t>‹#›</a:t>
            </a:fld>
            <a:endParaRPr kumimoji="1" lang="ja-JP" altLang="en-US"/>
          </a:p>
        </p:txBody>
      </p:sp>
    </p:spTree>
    <p:extLst>
      <p:ext uri="{BB962C8B-B14F-4D97-AF65-F5344CB8AC3E}">
        <p14:creationId xmlns:p14="http://schemas.microsoft.com/office/powerpoint/2010/main" val="4228579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A47DD60-D673-4838-AFEB-72ED3ABB3B44}" type="datetimeFigureOut">
              <a:rPr lang="ja-JP" altLang="en-US" smtClean="0">
                <a:solidFill>
                  <a:prstClr val="black">
                    <a:tint val="75000"/>
                  </a:prstClr>
                </a:solidFill>
              </a:rPr>
              <a:pPr/>
              <a:t>2019/2/12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D99530-3157-4E8C-8500-7275DC4CDCC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3968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A47DD60-D673-4838-AFEB-72ED3ABB3B44}" type="datetimeFigureOut">
              <a:rPr lang="ja-JP" altLang="en-US" smtClean="0">
                <a:solidFill>
                  <a:prstClr val="black">
                    <a:tint val="75000"/>
                  </a:prstClr>
                </a:solidFill>
              </a:rPr>
              <a:pPr/>
              <a:t>2019/2/12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D99530-3157-4E8C-8500-7275DC4CDCC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27014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A47DD60-D673-4838-AFEB-72ED3ABB3B44}" type="datetimeFigureOut">
              <a:rPr lang="ja-JP" altLang="en-US" smtClean="0">
                <a:solidFill>
                  <a:prstClr val="black">
                    <a:tint val="75000"/>
                  </a:prstClr>
                </a:solidFill>
              </a:rPr>
              <a:pPr/>
              <a:t>2019/2/12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D99530-3157-4E8C-8500-7275DC4CDCC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0770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A47DD60-D673-4838-AFEB-72ED3ABB3B44}" type="datetimeFigureOut">
              <a:rPr lang="ja-JP" altLang="en-US" smtClean="0">
                <a:solidFill>
                  <a:prstClr val="black">
                    <a:tint val="75000"/>
                  </a:prstClr>
                </a:solidFill>
              </a:rPr>
              <a:pPr/>
              <a:t>2019/2/12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D99530-3157-4E8C-8500-7275DC4CDCC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66691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A47DD60-D673-4838-AFEB-72ED3ABB3B44}" type="datetimeFigureOut">
              <a:rPr lang="ja-JP" altLang="en-US" smtClean="0">
                <a:solidFill>
                  <a:prstClr val="black">
                    <a:tint val="75000"/>
                  </a:prstClr>
                </a:solidFill>
              </a:rPr>
              <a:pPr/>
              <a:t>2019/2/12</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8D99530-3157-4E8C-8500-7275DC4CDCC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44442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A47DD60-D673-4838-AFEB-72ED3ABB3B44}" type="datetimeFigureOut">
              <a:rPr lang="ja-JP" altLang="en-US" smtClean="0">
                <a:solidFill>
                  <a:prstClr val="black">
                    <a:tint val="75000"/>
                  </a:prstClr>
                </a:solidFill>
              </a:rPr>
              <a:pPr/>
              <a:t>2019/2/12</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8D99530-3157-4E8C-8500-7275DC4CDCC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37559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47DD60-D673-4838-AFEB-72ED3ABB3B44}" type="datetimeFigureOut">
              <a:rPr lang="ja-JP" altLang="en-US" smtClean="0">
                <a:solidFill>
                  <a:prstClr val="black">
                    <a:tint val="75000"/>
                  </a:prstClr>
                </a:solidFill>
              </a:rPr>
              <a:pPr/>
              <a:t>2019/2/12</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8D99530-3157-4E8C-8500-7275DC4CDCC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710534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A47DD60-D673-4838-AFEB-72ED3ABB3B44}" type="datetimeFigureOut">
              <a:rPr lang="ja-JP" altLang="en-US" smtClean="0">
                <a:solidFill>
                  <a:prstClr val="black">
                    <a:tint val="75000"/>
                  </a:prstClr>
                </a:solidFill>
              </a:rPr>
              <a:pPr/>
              <a:t>2019/2/12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D99530-3157-4E8C-8500-7275DC4CDCC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08222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A47DD60-D673-4838-AFEB-72ED3ABB3B44}" type="datetimeFigureOut">
              <a:rPr kumimoji="1" lang="ja-JP" altLang="en-US" smtClean="0"/>
              <a:t>2019/2/12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8D99530-3157-4E8C-8500-7275DC4CDCCE}" type="slidenum">
              <a:rPr kumimoji="1" lang="ja-JP" altLang="en-US" smtClean="0"/>
              <a:t>‹#›</a:t>
            </a:fld>
            <a:endParaRPr kumimoji="1" lang="ja-JP" altLang="en-US"/>
          </a:p>
        </p:txBody>
      </p:sp>
    </p:spTree>
    <p:extLst>
      <p:ext uri="{BB962C8B-B14F-4D97-AF65-F5344CB8AC3E}">
        <p14:creationId xmlns:p14="http://schemas.microsoft.com/office/powerpoint/2010/main" val="1675812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A47DD60-D673-4838-AFEB-72ED3ABB3B44}" type="datetimeFigureOut">
              <a:rPr lang="ja-JP" altLang="en-US" smtClean="0">
                <a:solidFill>
                  <a:prstClr val="black">
                    <a:tint val="75000"/>
                  </a:prstClr>
                </a:solidFill>
              </a:rPr>
              <a:pPr/>
              <a:t>2019/2/12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D99530-3157-4E8C-8500-7275DC4CDCC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372488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A47DD60-D673-4838-AFEB-72ED3ABB3B44}" type="datetimeFigureOut">
              <a:rPr lang="ja-JP" altLang="en-US" smtClean="0">
                <a:solidFill>
                  <a:prstClr val="black">
                    <a:tint val="75000"/>
                  </a:prstClr>
                </a:solidFill>
              </a:rPr>
              <a:pPr/>
              <a:t>2019/2/12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D99530-3157-4E8C-8500-7275DC4CDCC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711696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A47DD60-D673-4838-AFEB-72ED3ABB3B44}" type="datetimeFigureOut">
              <a:rPr lang="ja-JP" altLang="en-US" smtClean="0">
                <a:solidFill>
                  <a:prstClr val="black">
                    <a:tint val="75000"/>
                  </a:prstClr>
                </a:solidFill>
              </a:rPr>
              <a:pPr/>
              <a:t>2019/2/12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D99530-3157-4E8C-8500-7275DC4CDCC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26423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A47DD60-D673-4838-AFEB-72ED3ABB3B44}" type="datetimeFigureOut">
              <a:rPr kumimoji="1" lang="ja-JP" altLang="en-US" smtClean="0"/>
              <a:t>2019/2/12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8D99530-3157-4E8C-8500-7275DC4CDCCE}" type="slidenum">
              <a:rPr kumimoji="1" lang="ja-JP" altLang="en-US" smtClean="0"/>
              <a:t>‹#›</a:t>
            </a:fld>
            <a:endParaRPr kumimoji="1" lang="ja-JP" altLang="en-US"/>
          </a:p>
        </p:txBody>
      </p:sp>
    </p:spTree>
    <p:extLst>
      <p:ext uri="{BB962C8B-B14F-4D97-AF65-F5344CB8AC3E}">
        <p14:creationId xmlns:p14="http://schemas.microsoft.com/office/powerpoint/2010/main" val="629551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A47DD60-D673-4838-AFEB-72ED3ABB3B44}" type="datetimeFigureOut">
              <a:rPr kumimoji="1" lang="ja-JP" altLang="en-US" smtClean="0"/>
              <a:t>2019/2/12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8D99530-3157-4E8C-8500-7275DC4CDCCE}" type="slidenum">
              <a:rPr kumimoji="1" lang="ja-JP" altLang="en-US" smtClean="0"/>
              <a:t>‹#›</a:t>
            </a:fld>
            <a:endParaRPr kumimoji="1" lang="ja-JP" altLang="en-US"/>
          </a:p>
        </p:txBody>
      </p:sp>
    </p:spTree>
    <p:extLst>
      <p:ext uri="{BB962C8B-B14F-4D97-AF65-F5344CB8AC3E}">
        <p14:creationId xmlns:p14="http://schemas.microsoft.com/office/powerpoint/2010/main" val="1503342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A47DD60-D673-4838-AFEB-72ED3ABB3B44}" type="datetimeFigureOut">
              <a:rPr kumimoji="1" lang="ja-JP" altLang="en-US" smtClean="0"/>
              <a:t>2019/2/12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8D99530-3157-4E8C-8500-7275DC4CDCCE}" type="slidenum">
              <a:rPr kumimoji="1" lang="ja-JP" altLang="en-US" smtClean="0"/>
              <a:t>‹#›</a:t>
            </a:fld>
            <a:endParaRPr kumimoji="1" lang="ja-JP" altLang="en-US"/>
          </a:p>
        </p:txBody>
      </p:sp>
    </p:spTree>
    <p:extLst>
      <p:ext uri="{BB962C8B-B14F-4D97-AF65-F5344CB8AC3E}">
        <p14:creationId xmlns:p14="http://schemas.microsoft.com/office/powerpoint/2010/main" val="3824434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A47DD60-D673-4838-AFEB-72ED3ABB3B44}" type="datetimeFigureOut">
              <a:rPr kumimoji="1" lang="ja-JP" altLang="en-US" smtClean="0"/>
              <a:t>2019/2/12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8D99530-3157-4E8C-8500-7275DC4CDCCE}" type="slidenum">
              <a:rPr kumimoji="1" lang="ja-JP" altLang="en-US" smtClean="0"/>
              <a:t>‹#›</a:t>
            </a:fld>
            <a:endParaRPr kumimoji="1" lang="ja-JP" altLang="en-US"/>
          </a:p>
        </p:txBody>
      </p:sp>
    </p:spTree>
    <p:extLst>
      <p:ext uri="{BB962C8B-B14F-4D97-AF65-F5344CB8AC3E}">
        <p14:creationId xmlns:p14="http://schemas.microsoft.com/office/powerpoint/2010/main" val="1614423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47DD60-D673-4838-AFEB-72ED3ABB3B44}" type="datetimeFigureOut">
              <a:rPr kumimoji="1" lang="ja-JP" altLang="en-US" smtClean="0"/>
              <a:t>2019/2/12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8D99530-3157-4E8C-8500-7275DC4CDCCE}" type="slidenum">
              <a:rPr kumimoji="1" lang="ja-JP" altLang="en-US" smtClean="0"/>
              <a:t>‹#›</a:t>
            </a:fld>
            <a:endParaRPr kumimoji="1" lang="ja-JP" altLang="en-US"/>
          </a:p>
        </p:txBody>
      </p:sp>
    </p:spTree>
    <p:extLst>
      <p:ext uri="{BB962C8B-B14F-4D97-AF65-F5344CB8AC3E}">
        <p14:creationId xmlns:p14="http://schemas.microsoft.com/office/powerpoint/2010/main" val="269136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A47DD60-D673-4838-AFEB-72ED3ABB3B44}" type="datetimeFigureOut">
              <a:rPr kumimoji="1" lang="ja-JP" altLang="en-US" smtClean="0"/>
              <a:t>2019/2/12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8D99530-3157-4E8C-8500-7275DC4CDCCE}" type="slidenum">
              <a:rPr kumimoji="1" lang="ja-JP" altLang="en-US" smtClean="0"/>
              <a:t>‹#›</a:t>
            </a:fld>
            <a:endParaRPr kumimoji="1" lang="ja-JP" altLang="en-US"/>
          </a:p>
        </p:txBody>
      </p:sp>
    </p:spTree>
    <p:extLst>
      <p:ext uri="{BB962C8B-B14F-4D97-AF65-F5344CB8AC3E}">
        <p14:creationId xmlns:p14="http://schemas.microsoft.com/office/powerpoint/2010/main" val="345443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A47DD60-D673-4838-AFEB-72ED3ABB3B44}" type="datetimeFigureOut">
              <a:rPr kumimoji="1" lang="ja-JP" altLang="en-US" smtClean="0"/>
              <a:t>2019/2/12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8D99530-3157-4E8C-8500-7275DC4CDCCE}" type="slidenum">
              <a:rPr kumimoji="1" lang="ja-JP" altLang="en-US" smtClean="0"/>
              <a:t>‹#›</a:t>
            </a:fld>
            <a:endParaRPr kumimoji="1" lang="ja-JP" altLang="en-US"/>
          </a:p>
        </p:txBody>
      </p:sp>
    </p:spTree>
    <p:extLst>
      <p:ext uri="{BB962C8B-B14F-4D97-AF65-F5344CB8AC3E}">
        <p14:creationId xmlns:p14="http://schemas.microsoft.com/office/powerpoint/2010/main" val="1166955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47DD60-D673-4838-AFEB-72ED3ABB3B44}" type="datetimeFigureOut">
              <a:rPr kumimoji="1" lang="ja-JP" altLang="en-US" smtClean="0"/>
              <a:t>2019/2/12</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D99530-3157-4E8C-8500-7275DC4CDCCE}" type="slidenum">
              <a:rPr kumimoji="1" lang="ja-JP" altLang="en-US" smtClean="0"/>
              <a:t>‹#›</a:t>
            </a:fld>
            <a:endParaRPr kumimoji="1" lang="ja-JP" altLang="en-US"/>
          </a:p>
        </p:txBody>
      </p:sp>
    </p:spTree>
    <p:extLst>
      <p:ext uri="{BB962C8B-B14F-4D97-AF65-F5344CB8AC3E}">
        <p14:creationId xmlns:p14="http://schemas.microsoft.com/office/powerpoint/2010/main" val="141784746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47DD60-D673-4838-AFEB-72ED3ABB3B44}" type="datetimeFigureOut">
              <a:rPr lang="ja-JP" altLang="en-US" smtClean="0">
                <a:solidFill>
                  <a:prstClr val="black">
                    <a:tint val="75000"/>
                  </a:prstClr>
                </a:solidFill>
              </a:rPr>
              <a:pPr/>
              <a:t>2019/2/12</a:t>
            </a:fld>
            <a:endParaRPr lang="ja-JP"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D99530-3157-4E8C-8500-7275DC4CDCC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3561282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rot="1669288">
            <a:off x="6815535" y="3000891"/>
            <a:ext cx="3550759" cy="3458927"/>
          </a:xfrm>
          <a:prstGeom prst="rect">
            <a:avLst/>
          </a:prstGeom>
        </p:spPr>
      </p:pic>
      <p:pic>
        <p:nvPicPr>
          <p:cNvPr id="6" name="図 5"/>
          <p:cNvPicPr>
            <a:picLocks noChangeAspect="1"/>
          </p:cNvPicPr>
          <p:nvPr/>
        </p:nvPicPr>
        <p:blipFill>
          <a:blip r:embed="rId4"/>
          <a:stretch>
            <a:fillRect/>
          </a:stretch>
        </p:blipFill>
        <p:spPr>
          <a:xfrm>
            <a:off x="1405915" y="2835746"/>
            <a:ext cx="3896600" cy="3789215"/>
          </a:xfrm>
          <a:prstGeom prst="rect">
            <a:avLst/>
          </a:prstGeom>
        </p:spPr>
      </p:pic>
      <p:sp>
        <p:nvSpPr>
          <p:cNvPr id="4" name="テキスト ボックス 3"/>
          <p:cNvSpPr txBox="1"/>
          <p:nvPr/>
        </p:nvSpPr>
        <p:spPr>
          <a:xfrm>
            <a:off x="460647" y="527422"/>
            <a:ext cx="11505878" cy="2308324"/>
          </a:xfrm>
          <a:prstGeom prst="rect">
            <a:avLst/>
          </a:prstGeom>
          <a:noFill/>
        </p:spPr>
        <p:txBody>
          <a:bodyPr wrap="square" rtlCol="0">
            <a:spAutoFit/>
          </a:bodyPr>
          <a:lstStyle/>
          <a:p>
            <a:r>
              <a:rPr lang="ja-JP" altLang="en-US" sz="7200" dirty="0">
                <a:solidFill>
                  <a:prstClr val="black"/>
                </a:solidFill>
              </a:rPr>
              <a:t> ③　自分や友達の「強み」を</a:t>
            </a:r>
            <a:endParaRPr lang="en-US" altLang="ja-JP" sz="7200" dirty="0">
              <a:solidFill>
                <a:prstClr val="black"/>
              </a:solidFill>
            </a:endParaRPr>
          </a:p>
          <a:p>
            <a:r>
              <a:rPr lang="ja-JP" altLang="en-US" sz="7200" dirty="0">
                <a:solidFill>
                  <a:prstClr val="black"/>
                </a:solidFill>
              </a:rPr>
              <a:t> 　生かしていこう　</a:t>
            </a:r>
            <a:endParaRPr lang="en-US" altLang="ja-JP" sz="7200" dirty="0">
              <a:solidFill>
                <a:prstClr val="black"/>
              </a:solidFill>
            </a:endParaRPr>
          </a:p>
        </p:txBody>
      </p:sp>
    </p:spTree>
    <p:extLst>
      <p:ext uri="{BB962C8B-B14F-4D97-AF65-F5344CB8AC3E}">
        <p14:creationId xmlns:p14="http://schemas.microsoft.com/office/powerpoint/2010/main" val="821880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線コネクタ 10"/>
          <p:cNvCxnSpPr/>
          <p:nvPr/>
        </p:nvCxnSpPr>
        <p:spPr>
          <a:xfrm flipH="1">
            <a:off x="5965494" y="2974444"/>
            <a:ext cx="494960" cy="1116168"/>
          </a:xfrm>
          <a:prstGeom prst="line">
            <a:avLst/>
          </a:prstGeom>
        </p:spPr>
        <p:style>
          <a:lnRef idx="1">
            <a:schemeClr val="dk1"/>
          </a:lnRef>
          <a:fillRef idx="0">
            <a:schemeClr val="dk1"/>
          </a:fillRef>
          <a:effectRef idx="0">
            <a:schemeClr val="dk1"/>
          </a:effectRef>
          <a:fontRef idx="minor">
            <a:schemeClr val="tx1"/>
          </a:fontRef>
        </p:style>
      </p:cxnSp>
      <p:sp>
        <p:nvSpPr>
          <p:cNvPr id="9" name="タイトル 1"/>
          <p:cNvSpPr txBox="1">
            <a:spLocks/>
          </p:cNvSpPr>
          <p:nvPr/>
        </p:nvSpPr>
        <p:spPr>
          <a:xfrm>
            <a:off x="-11918" y="-38152"/>
            <a:ext cx="3682397" cy="691256"/>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sz="4000" dirty="0">
                <a:solidFill>
                  <a:sysClr val="windowText" lastClr="000000"/>
                </a:solidFill>
                <a:ea typeface="ＭＳ Ｐゴシック" panose="020B0600070205080204" pitchFamily="50" charset="-128"/>
              </a:rPr>
              <a:t>お宝ウェビング</a:t>
            </a:r>
          </a:p>
        </p:txBody>
      </p:sp>
      <p:sp>
        <p:nvSpPr>
          <p:cNvPr id="7" name="円/楕円 6"/>
          <p:cNvSpPr/>
          <p:nvPr/>
        </p:nvSpPr>
        <p:spPr>
          <a:xfrm>
            <a:off x="5470534" y="1995733"/>
            <a:ext cx="3379799" cy="978711"/>
          </a:xfrm>
          <a:prstGeom prst="ellipse">
            <a:avLst/>
          </a:prstGeom>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dirty="0">
                <a:solidFill>
                  <a:prstClr val="black"/>
                </a:solidFill>
              </a:rPr>
              <a:t>上手にできなくても楽しめる</a:t>
            </a:r>
            <a:endParaRPr lang="en-US" altLang="ja-JP" sz="2800" dirty="0">
              <a:solidFill>
                <a:prstClr val="black"/>
              </a:solidFill>
            </a:endParaRPr>
          </a:p>
        </p:txBody>
      </p:sp>
      <p:cxnSp>
        <p:nvCxnSpPr>
          <p:cNvPr id="6" name="直線コネクタ 5"/>
          <p:cNvCxnSpPr>
            <a:stCxn id="8" idx="6"/>
          </p:cNvCxnSpPr>
          <p:nvPr/>
        </p:nvCxnSpPr>
        <p:spPr>
          <a:xfrm>
            <a:off x="3670479" y="4556509"/>
            <a:ext cx="1800055" cy="0"/>
          </a:xfrm>
          <a:prstGeom prst="line">
            <a:avLst/>
          </a:prstGeom>
        </p:spPr>
        <p:style>
          <a:lnRef idx="1">
            <a:schemeClr val="dk1"/>
          </a:lnRef>
          <a:fillRef idx="0">
            <a:schemeClr val="dk1"/>
          </a:fillRef>
          <a:effectRef idx="0">
            <a:schemeClr val="dk1"/>
          </a:effectRef>
          <a:fontRef idx="minor">
            <a:schemeClr val="tx1"/>
          </a:fontRef>
        </p:style>
      </p:cxnSp>
      <p:grpSp>
        <p:nvGrpSpPr>
          <p:cNvPr id="4" name="グループ化 3"/>
          <p:cNvGrpSpPr/>
          <p:nvPr/>
        </p:nvGrpSpPr>
        <p:grpSpPr>
          <a:xfrm>
            <a:off x="2209989" y="1995734"/>
            <a:ext cx="2949262" cy="1976340"/>
            <a:chOff x="-154647" y="2444605"/>
            <a:chExt cx="2949262" cy="1976340"/>
          </a:xfrm>
          <a:noFill/>
        </p:grpSpPr>
        <p:sp>
          <p:nvSpPr>
            <p:cNvPr id="2" name="円/楕円 1"/>
            <p:cNvSpPr/>
            <p:nvPr/>
          </p:nvSpPr>
          <p:spPr>
            <a:xfrm>
              <a:off x="-154647" y="2444605"/>
              <a:ext cx="2949262" cy="978711"/>
            </a:xfrm>
            <a:prstGeom prst="ellipse">
              <a:avLst/>
            </a:prstGeom>
            <a:grpFill/>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dirty="0">
                  <a:solidFill>
                    <a:prstClr val="black"/>
                  </a:solidFill>
                </a:rPr>
                <a:t>最後まで</a:t>
              </a:r>
              <a:endParaRPr lang="en-US" altLang="ja-JP" sz="2800" dirty="0">
                <a:solidFill>
                  <a:prstClr val="black"/>
                </a:solidFill>
              </a:endParaRPr>
            </a:p>
            <a:p>
              <a:pPr algn="ctr"/>
              <a:r>
                <a:rPr lang="ja-JP" altLang="en-US" sz="2800" dirty="0">
                  <a:solidFill>
                    <a:prstClr val="black"/>
                  </a:solidFill>
                </a:rPr>
                <a:t>がんばる</a:t>
              </a:r>
            </a:p>
          </p:txBody>
        </p:sp>
        <p:cxnSp>
          <p:nvCxnSpPr>
            <p:cNvPr id="12" name="直線コネクタ 11"/>
            <p:cNvCxnSpPr/>
            <p:nvPr/>
          </p:nvCxnSpPr>
          <p:spPr>
            <a:xfrm>
              <a:off x="1319984" y="3423316"/>
              <a:ext cx="1474631" cy="997629"/>
            </a:xfrm>
            <a:prstGeom prst="line">
              <a:avLst/>
            </a:prstGeom>
            <a:grpFill/>
          </p:spPr>
          <p:style>
            <a:lnRef idx="1">
              <a:schemeClr val="dk1"/>
            </a:lnRef>
            <a:fillRef idx="0">
              <a:schemeClr val="dk1"/>
            </a:fillRef>
            <a:effectRef idx="0">
              <a:schemeClr val="dk1"/>
            </a:effectRef>
            <a:fontRef idx="minor">
              <a:schemeClr val="tx1"/>
            </a:fontRef>
          </p:style>
        </p:cxnSp>
      </p:grpSp>
      <p:grpSp>
        <p:nvGrpSpPr>
          <p:cNvPr id="10" name="グループ化 9"/>
          <p:cNvGrpSpPr/>
          <p:nvPr/>
        </p:nvGrpSpPr>
        <p:grpSpPr>
          <a:xfrm>
            <a:off x="6098044" y="4488574"/>
            <a:ext cx="4923171" cy="978711"/>
            <a:chOff x="4392062" y="3899478"/>
            <a:chExt cx="4923171" cy="978711"/>
          </a:xfrm>
          <a:noFill/>
        </p:grpSpPr>
        <p:sp>
          <p:nvSpPr>
            <p:cNvPr id="13" name="円/楕円 12"/>
            <p:cNvSpPr/>
            <p:nvPr/>
          </p:nvSpPr>
          <p:spPr>
            <a:xfrm>
              <a:off x="5925869" y="3899478"/>
              <a:ext cx="3389364" cy="978711"/>
            </a:xfrm>
            <a:prstGeom prst="ellipse">
              <a:avLst/>
            </a:prstGeom>
            <a:grpFill/>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dirty="0">
                  <a:solidFill>
                    <a:prstClr val="black"/>
                  </a:solidFill>
                </a:rPr>
                <a:t>アイディアマン</a:t>
              </a:r>
              <a:endParaRPr lang="en-US" altLang="ja-JP" sz="2800" dirty="0">
                <a:solidFill>
                  <a:prstClr val="black"/>
                </a:solidFill>
              </a:endParaRPr>
            </a:p>
          </p:txBody>
        </p:sp>
        <p:cxnSp>
          <p:nvCxnSpPr>
            <p:cNvPr id="18" name="直線コネクタ 17"/>
            <p:cNvCxnSpPr>
              <a:endCxn id="13" idx="2"/>
            </p:cNvCxnSpPr>
            <p:nvPr/>
          </p:nvCxnSpPr>
          <p:spPr>
            <a:xfrm>
              <a:off x="4392062" y="3967413"/>
              <a:ext cx="1533807" cy="421421"/>
            </a:xfrm>
            <a:prstGeom prst="line">
              <a:avLst/>
            </a:prstGeom>
            <a:grpFill/>
          </p:spPr>
          <p:style>
            <a:lnRef idx="1">
              <a:schemeClr val="dk1"/>
            </a:lnRef>
            <a:fillRef idx="0">
              <a:schemeClr val="dk1"/>
            </a:fillRef>
            <a:effectRef idx="0">
              <a:schemeClr val="dk1"/>
            </a:effectRef>
            <a:fontRef idx="minor">
              <a:schemeClr val="tx1"/>
            </a:fontRef>
          </p:style>
        </p:cxnSp>
      </p:grpSp>
      <p:sp>
        <p:nvSpPr>
          <p:cNvPr id="24" name="円/楕円 23"/>
          <p:cNvSpPr/>
          <p:nvPr/>
        </p:nvSpPr>
        <p:spPr>
          <a:xfrm>
            <a:off x="8570117" y="5557343"/>
            <a:ext cx="2949262" cy="978711"/>
          </a:xfrm>
          <a:prstGeom prst="ellipse">
            <a:avLst/>
          </a:prstGeom>
          <a:noFill/>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dirty="0">
                <a:solidFill>
                  <a:prstClr val="black"/>
                </a:solidFill>
              </a:rPr>
              <a:t>声が大きい</a:t>
            </a:r>
            <a:endParaRPr lang="en-US" altLang="ja-JP" sz="2800" dirty="0">
              <a:solidFill>
                <a:prstClr val="black"/>
              </a:solidFill>
            </a:endParaRPr>
          </a:p>
        </p:txBody>
      </p:sp>
      <p:cxnSp>
        <p:nvCxnSpPr>
          <p:cNvPr id="28" name="直線コネクタ 27"/>
          <p:cNvCxnSpPr>
            <a:stCxn id="8" idx="0"/>
            <a:endCxn id="2" idx="3"/>
          </p:cNvCxnSpPr>
          <p:nvPr/>
        </p:nvCxnSpPr>
        <p:spPr>
          <a:xfrm flipV="1">
            <a:off x="2197081" y="2831116"/>
            <a:ext cx="444817" cy="1016630"/>
          </a:xfrm>
          <a:prstGeom prst="line">
            <a:avLst/>
          </a:prstGeom>
          <a:noFill/>
        </p:spPr>
        <p:style>
          <a:lnRef idx="1">
            <a:schemeClr val="dk1"/>
          </a:lnRef>
          <a:fillRef idx="0">
            <a:schemeClr val="dk1"/>
          </a:fillRef>
          <a:effectRef idx="0">
            <a:schemeClr val="dk1"/>
          </a:effectRef>
          <a:fontRef idx="minor">
            <a:schemeClr val="tx1"/>
          </a:fontRef>
        </p:style>
      </p:cxnSp>
      <p:grpSp>
        <p:nvGrpSpPr>
          <p:cNvPr id="32" name="グループ化 31"/>
          <p:cNvGrpSpPr/>
          <p:nvPr/>
        </p:nvGrpSpPr>
        <p:grpSpPr>
          <a:xfrm>
            <a:off x="4474029" y="4406599"/>
            <a:ext cx="3387247" cy="2301488"/>
            <a:chOff x="-7639521" y="7259189"/>
            <a:chExt cx="4180977" cy="2793362"/>
          </a:xfrm>
        </p:grpSpPr>
        <p:cxnSp>
          <p:nvCxnSpPr>
            <p:cNvPr id="29" name="直線コネクタ 28"/>
            <p:cNvCxnSpPr>
              <a:stCxn id="5" idx="0"/>
            </p:cNvCxnSpPr>
            <p:nvPr/>
          </p:nvCxnSpPr>
          <p:spPr>
            <a:xfrm flipV="1">
              <a:off x="-5549032" y="7259189"/>
              <a:ext cx="0" cy="1386872"/>
            </a:xfrm>
            <a:prstGeom prst="line">
              <a:avLst/>
            </a:prstGeom>
          </p:spPr>
          <p:style>
            <a:lnRef idx="1">
              <a:schemeClr val="dk1"/>
            </a:lnRef>
            <a:fillRef idx="0">
              <a:schemeClr val="dk1"/>
            </a:fillRef>
            <a:effectRef idx="0">
              <a:schemeClr val="dk1"/>
            </a:effectRef>
            <a:fontRef idx="minor">
              <a:schemeClr val="tx1"/>
            </a:fontRef>
          </p:style>
        </p:cxnSp>
        <p:sp>
          <p:nvSpPr>
            <p:cNvPr id="5" name="円/楕円 4"/>
            <p:cNvSpPr/>
            <p:nvPr/>
          </p:nvSpPr>
          <p:spPr>
            <a:xfrm>
              <a:off x="-7639521" y="8646061"/>
              <a:ext cx="4180977" cy="14064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あいさつ名人</a:t>
              </a:r>
              <a:endParaRPr kumimoji="1" lang="en-US" altLang="ja-JP" sz="2800" dirty="0">
                <a:solidFill>
                  <a:schemeClr val="tx1"/>
                </a:solidFill>
              </a:endParaRPr>
            </a:p>
            <a:p>
              <a:pPr algn="ctr"/>
              <a:r>
                <a:rPr kumimoji="1" lang="ja-JP" altLang="en-US" sz="2800" dirty="0">
                  <a:solidFill>
                    <a:schemeClr val="tx1"/>
                  </a:solidFill>
                </a:rPr>
                <a:t>返事名人</a:t>
              </a:r>
            </a:p>
          </p:txBody>
        </p:sp>
      </p:grpSp>
      <p:sp>
        <p:nvSpPr>
          <p:cNvPr id="8" name="円/楕円 7"/>
          <p:cNvSpPr/>
          <p:nvPr/>
        </p:nvSpPr>
        <p:spPr>
          <a:xfrm>
            <a:off x="723682" y="3847746"/>
            <a:ext cx="2946797" cy="1417526"/>
          </a:xfrm>
          <a:prstGeom prst="ellipse">
            <a:avLst/>
          </a:prstGeom>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dirty="0">
                <a:solidFill>
                  <a:prstClr val="black"/>
                </a:solidFill>
              </a:rPr>
              <a:t>苦手なことも</a:t>
            </a:r>
            <a:endParaRPr lang="en-US" altLang="ja-JP" sz="2800" dirty="0">
              <a:solidFill>
                <a:prstClr val="black"/>
              </a:solidFill>
            </a:endParaRPr>
          </a:p>
          <a:p>
            <a:pPr algn="ctr"/>
            <a:r>
              <a:rPr lang="ja-JP" altLang="en-US" sz="2800" dirty="0">
                <a:solidFill>
                  <a:prstClr val="black"/>
                </a:solidFill>
              </a:rPr>
              <a:t>がんばる</a:t>
            </a:r>
            <a:endParaRPr lang="en-US" altLang="ja-JP" sz="2800" dirty="0">
              <a:solidFill>
                <a:prstClr val="black"/>
              </a:solidFill>
            </a:endParaRPr>
          </a:p>
        </p:txBody>
      </p:sp>
      <p:cxnSp>
        <p:nvCxnSpPr>
          <p:cNvPr id="31" name="直線コネクタ 30"/>
          <p:cNvCxnSpPr>
            <a:stCxn id="5" idx="6"/>
            <a:endCxn id="24" idx="2"/>
          </p:cNvCxnSpPr>
          <p:nvPr/>
        </p:nvCxnSpPr>
        <p:spPr>
          <a:xfrm flipV="1">
            <a:off x="7861276" y="6046699"/>
            <a:ext cx="708841" cy="81975"/>
          </a:xfrm>
          <a:prstGeom prst="line">
            <a:avLst/>
          </a:prstGeom>
          <a:noFill/>
        </p:spPr>
        <p:style>
          <a:lnRef idx="1">
            <a:schemeClr val="dk1"/>
          </a:lnRef>
          <a:fillRef idx="0">
            <a:schemeClr val="dk1"/>
          </a:fillRef>
          <a:effectRef idx="0">
            <a:schemeClr val="dk1"/>
          </a:effectRef>
          <a:fontRef idx="minor">
            <a:schemeClr val="tx1"/>
          </a:fontRef>
        </p:style>
      </p:cxnSp>
      <p:pic>
        <p:nvPicPr>
          <p:cNvPr id="14" name="図 13"/>
          <p:cNvPicPr>
            <a:picLocks noChangeAspect="1"/>
          </p:cNvPicPr>
          <p:nvPr/>
        </p:nvPicPr>
        <p:blipFill>
          <a:blip r:embed="rId3"/>
          <a:stretch>
            <a:fillRect/>
          </a:stretch>
        </p:blipFill>
        <p:spPr>
          <a:xfrm>
            <a:off x="4926471" y="3563818"/>
            <a:ext cx="1590897" cy="1476581"/>
          </a:xfrm>
          <a:prstGeom prst="rect">
            <a:avLst/>
          </a:prstGeom>
        </p:spPr>
      </p:pic>
      <p:grpSp>
        <p:nvGrpSpPr>
          <p:cNvPr id="65" name="グループ化 64"/>
          <p:cNvGrpSpPr/>
          <p:nvPr/>
        </p:nvGrpSpPr>
        <p:grpSpPr>
          <a:xfrm>
            <a:off x="7861276" y="2658140"/>
            <a:ext cx="4146774" cy="1830434"/>
            <a:chOff x="5075195" y="1435079"/>
            <a:chExt cx="4447489" cy="2008133"/>
          </a:xfrm>
        </p:grpSpPr>
        <p:cxnSp>
          <p:nvCxnSpPr>
            <p:cNvPr id="66" name="直線コネクタ 65"/>
            <p:cNvCxnSpPr>
              <a:endCxn id="13" idx="0"/>
            </p:cNvCxnSpPr>
            <p:nvPr/>
          </p:nvCxnSpPr>
          <p:spPr>
            <a:xfrm flipH="1">
              <a:off x="6646709" y="2329330"/>
              <a:ext cx="204767" cy="1113882"/>
            </a:xfrm>
            <a:prstGeom prst="line">
              <a:avLst/>
            </a:prstGeom>
          </p:spPr>
          <p:style>
            <a:lnRef idx="1">
              <a:schemeClr val="dk1"/>
            </a:lnRef>
            <a:fillRef idx="0">
              <a:schemeClr val="dk1"/>
            </a:fillRef>
            <a:effectRef idx="0">
              <a:schemeClr val="dk1"/>
            </a:effectRef>
            <a:fontRef idx="minor">
              <a:schemeClr val="tx1"/>
            </a:fontRef>
          </p:style>
        </p:cxnSp>
        <p:sp>
          <p:nvSpPr>
            <p:cNvPr id="67" name="円/楕円 66"/>
            <p:cNvSpPr/>
            <p:nvPr/>
          </p:nvSpPr>
          <p:spPr>
            <a:xfrm>
              <a:off x="5075195" y="1435079"/>
              <a:ext cx="4447489" cy="1441491"/>
            </a:xfrm>
            <a:prstGeom prst="ellipse">
              <a:avLst/>
            </a:prstGeom>
            <a:solidFill>
              <a:srgbClr val="FFFF66"/>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dirty="0"/>
                <a:t>学級会で</a:t>
              </a:r>
              <a:endParaRPr lang="en-US" altLang="ja-JP" sz="2800" dirty="0"/>
            </a:p>
            <a:p>
              <a:pPr algn="ctr"/>
              <a:r>
                <a:rPr lang="ja-JP" altLang="en-US" sz="2800" dirty="0"/>
                <a:t>たくさん発表する</a:t>
              </a:r>
              <a:endParaRPr lang="en-US" altLang="ja-JP" sz="2800" dirty="0"/>
            </a:p>
            <a:p>
              <a:pPr algn="ctr"/>
              <a:r>
                <a:rPr lang="ja-JP" altLang="en-US" sz="2800" b="1" dirty="0"/>
                <a:t>（まい）</a:t>
              </a:r>
            </a:p>
          </p:txBody>
        </p:sp>
      </p:grpSp>
      <p:grpSp>
        <p:nvGrpSpPr>
          <p:cNvPr id="70" name="グループ化 69"/>
          <p:cNvGrpSpPr/>
          <p:nvPr/>
        </p:nvGrpSpPr>
        <p:grpSpPr>
          <a:xfrm>
            <a:off x="100227" y="4839018"/>
            <a:ext cx="5307092" cy="1766573"/>
            <a:chOff x="4159876" y="4889669"/>
            <a:chExt cx="4259417" cy="1583531"/>
          </a:xfrm>
        </p:grpSpPr>
        <p:sp>
          <p:nvSpPr>
            <p:cNvPr id="71" name="円/楕円 70"/>
            <p:cNvSpPr/>
            <p:nvPr/>
          </p:nvSpPr>
          <p:spPr>
            <a:xfrm>
              <a:off x="4159876" y="5494489"/>
              <a:ext cx="3263257" cy="978711"/>
            </a:xfrm>
            <a:prstGeom prst="ellipse">
              <a:avLst/>
            </a:prstGeom>
            <a:solidFill>
              <a:srgbClr val="FFFF66"/>
            </a:solidFill>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ja-JP" sz="2800" dirty="0">
                <a:solidFill>
                  <a:prstClr val="black"/>
                </a:solidFill>
              </a:endParaRPr>
            </a:p>
            <a:p>
              <a:pPr algn="ctr"/>
              <a:r>
                <a:rPr lang="ja-JP" altLang="en-US" sz="2800" dirty="0">
                  <a:solidFill>
                    <a:prstClr val="black"/>
                  </a:solidFill>
                </a:rPr>
                <a:t>友達と協力できる</a:t>
              </a:r>
              <a:endParaRPr lang="en-US" altLang="ja-JP" sz="2800" dirty="0">
                <a:solidFill>
                  <a:prstClr val="black"/>
                </a:solidFill>
              </a:endParaRPr>
            </a:p>
            <a:p>
              <a:pPr algn="ctr"/>
              <a:r>
                <a:rPr lang="ja-JP" altLang="en-US" sz="2800" b="1" dirty="0">
                  <a:solidFill>
                    <a:prstClr val="black"/>
                  </a:solidFill>
                </a:rPr>
                <a:t>（こうた）</a:t>
              </a:r>
              <a:endParaRPr lang="en-US" altLang="ja-JP" sz="2800" b="1" dirty="0">
                <a:solidFill>
                  <a:prstClr val="black"/>
                </a:solidFill>
              </a:endParaRPr>
            </a:p>
            <a:p>
              <a:pPr algn="ctr"/>
              <a:endParaRPr lang="en-US" altLang="ja-JP" sz="2800" dirty="0">
                <a:solidFill>
                  <a:prstClr val="black"/>
                </a:solidFill>
              </a:endParaRPr>
            </a:p>
          </p:txBody>
        </p:sp>
        <p:cxnSp>
          <p:nvCxnSpPr>
            <p:cNvPr id="72" name="直線コネクタ 71"/>
            <p:cNvCxnSpPr>
              <a:endCxn id="71" idx="7"/>
            </p:cNvCxnSpPr>
            <p:nvPr/>
          </p:nvCxnSpPr>
          <p:spPr>
            <a:xfrm flipH="1">
              <a:off x="6945240" y="4889669"/>
              <a:ext cx="1474053" cy="748149"/>
            </a:xfrm>
            <a:prstGeom prst="line">
              <a:avLst/>
            </a:prstGeom>
          </p:spPr>
          <p:style>
            <a:lnRef idx="1">
              <a:schemeClr val="dk1"/>
            </a:lnRef>
            <a:fillRef idx="0">
              <a:schemeClr val="dk1"/>
            </a:fillRef>
            <a:effectRef idx="0">
              <a:schemeClr val="dk1"/>
            </a:effectRef>
            <a:fontRef idx="minor">
              <a:schemeClr val="tx1"/>
            </a:fontRef>
          </p:style>
        </p:cxnSp>
      </p:grpSp>
      <p:sp>
        <p:nvSpPr>
          <p:cNvPr id="73" name="円/楕円 72"/>
          <p:cNvSpPr/>
          <p:nvPr/>
        </p:nvSpPr>
        <p:spPr>
          <a:xfrm>
            <a:off x="1806060" y="5770849"/>
            <a:ext cx="2949262" cy="978711"/>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b="1" dirty="0">
                <a:solidFill>
                  <a:prstClr val="black"/>
                </a:solidFill>
              </a:rPr>
              <a:t>（ゆみ）</a:t>
            </a:r>
            <a:endParaRPr lang="en-US" altLang="ja-JP" sz="2800" b="1" dirty="0">
              <a:solidFill>
                <a:prstClr val="black"/>
              </a:solidFill>
            </a:endParaRPr>
          </a:p>
        </p:txBody>
      </p:sp>
      <p:sp>
        <p:nvSpPr>
          <p:cNvPr id="74" name="テキスト ボックス 73"/>
          <p:cNvSpPr txBox="1"/>
          <p:nvPr/>
        </p:nvSpPr>
        <p:spPr>
          <a:xfrm>
            <a:off x="183950" y="793148"/>
            <a:ext cx="11820011" cy="954107"/>
          </a:xfrm>
          <a:prstGeom prst="rect">
            <a:avLst/>
          </a:prstGeom>
          <a:noFill/>
        </p:spPr>
        <p:txBody>
          <a:bodyPr wrap="square" rtlCol="0">
            <a:spAutoFit/>
          </a:bodyPr>
          <a:lstStyle/>
          <a:p>
            <a:r>
              <a:rPr lang="ja-JP" altLang="en-US" sz="2800" dirty="0"/>
              <a:t>　             　グループの友達の「お宝ウェビング」に、その</a:t>
            </a:r>
            <a:r>
              <a:rPr lang="ja-JP" altLang="en-US" sz="2800" dirty="0">
                <a:solidFill>
                  <a:srgbClr val="FF0000"/>
                </a:solidFill>
              </a:rPr>
              <a:t>友達の「強み」だと</a:t>
            </a:r>
            <a:endParaRPr lang="en-US" altLang="ja-JP" sz="2800" dirty="0">
              <a:solidFill>
                <a:srgbClr val="FF0000"/>
              </a:solidFill>
            </a:endParaRPr>
          </a:p>
          <a:p>
            <a:r>
              <a:rPr lang="ja-JP" altLang="en-US" sz="2800" dirty="0">
                <a:solidFill>
                  <a:srgbClr val="FF0000"/>
                </a:solidFill>
              </a:rPr>
              <a:t>　　　　　　 思うものを書き加えましょう。</a:t>
            </a:r>
            <a:r>
              <a:rPr lang="ja-JP" altLang="en-US" sz="2800" dirty="0"/>
              <a:t>関係のあるものはつなげましょう。</a:t>
            </a:r>
            <a:endParaRPr lang="en-US" altLang="ja-JP" sz="2800" dirty="0"/>
          </a:p>
        </p:txBody>
      </p:sp>
      <p:sp>
        <p:nvSpPr>
          <p:cNvPr id="30" name="テキスト ボックス 14">
            <a:extLst>
              <a:ext uri="{FF2B5EF4-FFF2-40B4-BE49-F238E27FC236}">
                <a16:creationId xmlns:a16="http://schemas.microsoft.com/office/drawing/2014/main" id="{0F3251DB-04C3-4338-A256-37762C173B17}"/>
              </a:ext>
            </a:extLst>
          </p:cNvPr>
          <p:cNvSpPr txBox="1"/>
          <p:nvPr/>
        </p:nvSpPr>
        <p:spPr>
          <a:xfrm>
            <a:off x="316472" y="804616"/>
            <a:ext cx="1326798" cy="523220"/>
          </a:xfrm>
          <a:prstGeom prst="rect">
            <a:avLst/>
          </a:prstGeom>
          <a:solidFill>
            <a:sysClr val="window" lastClr="FFFFFF"/>
          </a:solidFill>
          <a:ln w="28575">
            <a:solidFill>
              <a:sysClr val="windowText" lastClr="000000"/>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rPr>
              <a:t>活動②</a:t>
            </a:r>
          </a:p>
        </p:txBody>
      </p:sp>
    </p:spTree>
    <p:extLst>
      <p:ext uri="{BB962C8B-B14F-4D97-AF65-F5344CB8AC3E}">
        <p14:creationId xmlns:p14="http://schemas.microsoft.com/office/powerpoint/2010/main" val="218175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down)">
                                      <p:cBhvr>
                                        <p:cTn id="7" dur="1000"/>
                                        <p:tgtEl>
                                          <p:spTgt spid="65"/>
                                        </p:tgtEl>
                                      </p:cBhvr>
                                    </p:animEffect>
                                  </p:childTnLst>
                                </p:cTn>
                              </p:par>
                              <p:par>
                                <p:cTn id="8" presetID="22" presetClass="entr" presetSubtype="1" fill="hold"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wipe(up)">
                                      <p:cBhvr>
                                        <p:cTn id="10" dur="1000"/>
                                        <p:tgtEl>
                                          <p:spTgt spid="7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3"/>
                                        </p:tgtEl>
                                        <p:attrNameLst>
                                          <p:attrName>style.visibility</p:attrName>
                                        </p:attrNameLst>
                                      </p:cBhvr>
                                      <p:to>
                                        <p:strVal val="visible"/>
                                      </p:to>
                                    </p:set>
                                    <p:anim calcmode="lin" valueType="num">
                                      <p:cBhvr>
                                        <p:cTn id="15" dur="1000" fill="hold"/>
                                        <p:tgtEl>
                                          <p:spTgt spid="73"/>
                                        </p:tgtEl>
                                        <p:attrNameLst>
                                          <p:attrName>ppt_w</p:attrName>
                                        </p:attrNameLst>
                                      </p:cBhvr>
                                      <p:tavLst>
                                        <p:tav tm="0">
                                          <p:val>
                                            <p:fltVal val="0"/>
                                          </p:val>
                                        </p:tav>
                                        <p:tav tm="100000">
                                          <p:val>
                                            <p:strVal val="#ppt_w"/>
                                          </p:val>
                                        </p:tav>
                                      </p:tavLst>
                                    </p:anim>
                                    <p:anim calcmode="lin" valueType="num">
                                      <p:cBhvr>
                                        <p:cTn id="16" dur="1000" fill="hold"/>
                                        <p:tgtEl>
                                          <p:spTgt spid="73"/>
                                        </p:tgtEl>
                                        <p:attrNameLst>
                                          <p:attrName>ppt_h</p:attrName>
                                        </p:attrNameLst>
                                      </p:cBhvr>
                                      <p:tavLst>
                                        <p:tav tm="0">
                                          <p:val>
                                            <p:fltVal val="0"/>
                                          </p:val>
                                        </p:tav>
                                        <p:tav tm="100000">
                                          <p:val>
                                            <p:strVal val="#ppt_h"/>
                                          </p:val>
                                        </p:tav>
                                      </p:tavLst>
                                    </p:anim>
                                    <p:anim calcmode="lin" valueType="num">
                                      <p:cBhvr>
                                        <p:cTn id="17" dur="1000" fill="hold"/>
                                        <p:tgtEl>
                                          <p:spTgt spid="73"/>
                                        </p:tgtEl>
                                        <p:attrNameLst>
                                          <p:attrName>style.rotation</p:attrName>
                                        </p:attrNameLst>
                                      </p:cBhvr>
                                      <p:tavLst>
                                        <p:tav tm="0">
                                          <p:val>
                                            <p:fltVal val="90"/>
                                          </p:val>
                                        </p:tav>
                                        <p:tav tm="100000">
                                          <p:val>
                                            <p:fltVal val="0"/>
                                          </p:val>
                                        </p:tav>
                                      </p:tavLst>
                                    </p:anim>
                                    <p:animEffect transition="in" filter="fade">
                                      <p:cBhvr>
                                        <p:cTn id="18"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11200" y="3407438"/>
            <a:ext cx="3079483" cy="3450563"/>
          </a:xfr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9200" y="1374004"/>
            <a:ext cx="2651401" cy="3268291"/>
          </a:xfrm>
          <a:prstGeom prst="rect">
            <a:avLst/>
          </a:prstGeom>
        </p:spPr>
      </p:pic>
      <p:sp>
        <p:nvSpPr>
          <p:cNvPr id="9" name="角丸四角形吹き出し 8"/>
          <p:cNvSpPr/>
          <p:nvPr/>
        </p:nvSpPr>
        <p:spPr>
          <a:xfrm>
            <a:off x="311306" y="1456267"/>
            <a:ext cx="2906027" cy="1487080"/>
          </a:xfrm>
          <a:prstGeom prst="wedgeRoundRectCallout">
            <a:avLst>
              <a:gd name="adj1" fmla="val 10796"/>
              <a:gd name="adj2" fmla="val 10023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tx1"/>
                </a:solidFill>
              </a:rPr>
              <a:t>失敗しちゃった</a:t>
            </a:r>
            <a:endParaRPr lang="en-US" altLang="ja-JP" sz="3200" dirty="0">
              <a:solidFill>
                <a:schemeClr val="tx1"/>
              </a:solidFill>
            </a:endParaRPr>
          </a:p>
          <a:p>
            <a:r>
              <a:rPr lang="ja-JP" altLang="en-US" sz="3200" dirty="0">
                <a:solidFill>
                  <a:schemeClr val="tx1"/>
                </a:solidFill>
              </a:rPr>
              <a:t>落ちこむな・・</a:t>
            </a:r>
            <a:endParaRPr lang="en-US" altLang="ja-JP" sz="3600" dirty="0">
              <a:solidFill>
                <a:schemeClr val="tx1"/>
              </a:solidFill>
            </a:endParaRPr>
          </a:p>
        </p:txBody>
      </p:sp>
      <p:sp>
        <p:nvSpPr>
          <p:cNvPr id="10" name="角丸四角形吹き出し 9"/>
          <p:cNvSpPr/>
          <p:nvPr/>
        </p:nvSpPr>
        <p:spPr>
          <a:xfrm>
            <a:off x="5419293" y="4642295"/>
            <a:ext cx="4554252" cy="2116617"/>
          </a:xfrm>
          <a:prstGeom prst="wedgeRoundRectCallout">
            <a:avLst>
              <a:gd name="adj1" fmla="val 35338"/>
              <a:gd name="adj2" fmla="val -7619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tx1"/>
                </a:solidFill>
              </a:rPr>
              <a:t>○○にチャレンジしたいけれど、どうすればいいのかな？</a:t>
            </a:r>
            <a:endParaRPr lang="en-US" altLang="ja-JP" sz="3200" dirty="0">
              <a:solidFill>
                <a:schemeClr val="tx1"/>
              </a:solidFill>
            </a:endParaRPr>
          </a:p>
        </p:txBody>
      </p:sp>
      <p:grpSp>
        <p:nvGrpSpPr>
          <p:cNvPr id="16" name="グループ化 15"/>
          <p:cNvGrpSpPr/>
          <p:nvPr/>
        </p:nvGrpSpPr>
        <p:grpSpPr>
          <a:xfrm>
            <a:off x="4118777" y="544758"/>
            <a:ext cx="6209063" cy="3903335"/>
            <a:chOff x="3217433" y="3969774"/>
            <a:chExt cx="4315359" cy="2812873"/>
          </a:xfrm>
        </p:grpSpPr>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7433" y="4320240"/>
              <a:ext cx="2148841" cy="2462407"/>
            </a:xfrm>
            <a:prstGeom prst="rect">
              <a:avLst/>
            </a:prstGeom>
          </p:spPr>
        </p:pic>
        <p:sp>
          <p:nvSpPr>
            <p:cNvPr id="12" name="角丸四角形吹き出し 11"/>
            <p:cNvSpPr/>
            <p:nvPr/>
          </p:nvSpPr>
          <p:spPr>
            <a:xfrm>
              <a:off x="4291853" y="3969774"/>
              <a:ext cx="3240939" cy="1214438"/>
            </a:xfrm>
            <a:prstGeom prst="wedgeRoundRectCallout">
              <a:avLst>
                <a:gd name="adj1" fmla="val 981"/>
                <a:gd name="adj2" fmla="val 109032"/>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400" b="1" dirty="0">
                  <a:ln w="0"/>
                  <a:solidFill>
                    <a:srgbClr val="000000"/>
                  </a:solidFill>
                </a:rPr>
                <a:t>「強み」</a:t>
              </a:r>
              <a:endParaRPr lang="en-US" altLang="ja-JP" sz="5400" b="1" dirty="0">
                <a:ln w="0"/>
                <a:solidFill>
                  <a:srgbClr val="000000"/>
                </a:solidFill>
              </a:endParaRPr>
            </a:p>
          </p:txBody>
        </p:sp>
        <p:pic>
          <p:nvPicPr>
            <p:cNvPr id="15" name="図 14"/>
            <p:cNvPicPr>
              <a:picLocks noChangeAspect="1"/>
            </p:cNvPicPr>
            <p:nvPr/>
          </p:nvPicPr>
          <p:blipFill>
            <a:blip r:embed="rId6"/>
            <a:stretch>
              <a:fillRect/>
            </a:stretch>
          </p:blipFill>
          <p:spPr>
            <a:xfrm>
              <a:off x="3653878" y="5899301"/>
              <a:ext cx="1060998" cy="828974"/>
            </a:xfrm>
            <a:prstGeom prst="rect">
              <a:avLst/>
            </a:prstGeom>
          </p:spPr>
        </p:pic>
      </p:grpSp>
      <p:sp>
        <p:nvSpPr>
          <p:cNvPr id="13" name="タイトル 1"/>
          <p:cNvSpPr txBox="1">
            <a:spLocks/>
          </p:cNvSpPr>
          <p:nvPr/>
        </p:nvSpPr>
        <p:spPr>
          <a:xfrm>
            <a:off x="0" y="0"/>
            <a:ext cx="5287617" cy="544758"/>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ja-JP" altLang="en-US" sz="4000" dirty="0">
                <a:solidFill>
                  <a:sysClr val="windowText" lastClr="000000"/>
                </a:solidFill>
                <a:ea typeface="ＭＳ Ｐゴシック" panose="020B0600070205080204" pitchFamily="50" charset="-128"/>
              </a:rPr>
              <a:t>これがあれば 大丈夫！</a:t>
            </a:r>
            <a:endParaRPr sz="4000" dirty="0">
              <a:solidFill>
                <a:sysClr val="windowText" lastClr="000000"/>
              </a:solidFill>
              <a:ea typeface="ＭＳ Ｐゴシック" panose="020B0600070205080204" pitchFamily="50" charset="-128"/>
            </a:endParaRPr>
          </a:p>
        </p:txBody>
      </p:sp>
    </p:spTree>
    <p:extLst>
      <p:ext uri="{BB962C8B-B14F-4D97-AF65-F5344CB8AC3E}">
        <p14:creationId xmlns:p14="http://schemas.microsoft.com/office/powerpoint/2010/main" val="275818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000"/>
                                        <p:tgtEl>
                                          <p:spTgt spid="9"/>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1000" fill="hold"/>
                                        <p:tgtEl>
                                          <p:spTgt spid="16"/>
                                        </p:tgtEl>
                                        <p:attrNameLst>
                                          <p:attrName>ppt_w</p:attrName>
                                        </p:attrNameLst>
                                      </p:cBhvr>
                                      <p:tavLst>
                                        <p:tav tm="0">
                                          <p:val>
                                            <p:fltVal val="0"/>
                                          </p:val>
                                        </p:tav>
                                        <p:tav tm="100000">
                                          <p:val>
                                            <p:strVal val="#ppt_w"/>
                                          </p:val>
                                        </p:tav>
                                      </p:tavLst>
                                    </p:anim>
                                    <p:anim calcmode="lin" valueType="num">
                                      <p:cBhvr>
                                        <p:cTn id="17" dur="1000" fill="hold"/>
                                        <p:tgtEl>
                                          <p:spTgt spid="16"/>
                                        </p:tgtEl>
                                        <p:attrNameLst>
                                          <p:attrName>ppt_h</p:attrName>
                                        </p:attrNameLst>
                                      </p:cBhvr>
                                      <p:tavLst>
                                        <p:tav tm="0">
                                          <p:val>
                                            <p:fltVal val="0"/>
                                          </p:val>
                                        </p:tav>
                                        <p:tav tm="100000">
                                          <p:val>
                                            <p:strVal val="#ppt_h"/>
                                          </p:val>
                                        </p:tav>
                                      </p:tavLst>
                                    </p:anim>
                                    <p:anim calcmode="lin" valueType="num">
                                      <p:cBhvr>
                                        <p:cTn id="18" dur="1000" fill="hold"/>
                                        <p:tgtEl>
                                          <p:spTgt spid="16"/>
                                        </p:tgtEl>
                                        <p:attrNameLst>
                                          <p:attrName>style.rotation</p:attrName>
                                        </p:attrNameLst>
                                      </p:cBhvr>
                                      <p:tavLst>
                                        <p:tav tm="0">
                                          <p:val>
                                            <p:fltVal val="90"/>
                                          </p:val>
                                        </p:tav>
                                        <p:tav tm="100000">
                                          <p:val>
                                            <p:fltVal val="0"/>
                                          </p:val>
                                        </p:tav>
                                      </p:tavLst>
                                    </p:anim>
                                    <p:animEffect transition="in" filter="fade">
                                      <p:cBhvr>
                                        <p:cTn id="1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9898" y="2387078"/>
            <a:ext cx="1790898" cy="2052231"/>
          </a:xfrm>
          <a:prstGeom prst="rect">
            <a:avLst/>
          </a:prstGeom>
        </p:spPr>
      </p:pic>
      <p:cxnSp>
        <p:nvCxnSpPr>
          <p:cNvPr id="7" name="直線コネクタ 6"/>
          <p:cNvCxnSpPr/>
          <p:nvPr/>
        </p:nvCxnSpPr>
        <p:spPr>
          <a:xfrm flipH="1">
            <a:off x="9217573" y="6662207"/>
            <a:ext cx="4729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タイトル 1"/>
          <p:cNvSpPr txBox="1">
            <a:spLocks/>
          </p:cNvSpPr>
          <p:nvPr/>
        </p:nvSpPr>
        <p:spPr>
          <a:xfrm>
            <a:off x="3282" y="-18982"/>
            <a:ext cx="5380087" cy="544758"/>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sz="4000" dirty="0">
                <a:solidFill>
                  <a:sysClr val="windowText" lastClr="000000"/>
                </a:solidFill>
                <a:ea typeface="ＭＳ Ｐゴシック" panose="020B0600070205080204" pitchFamily="50" charset="-128"/>
              </a:rPr>
              <a:t>これがあれば 大丈夫！</a:t>
            </a:r>
          </a:p>
        </p:txBody>
      </p:sp>
      <p:pic>
        <p:nvPicPr>
          <p:cNvPr id="17" name="図 16"/>
          <p:cNvPicPr>
            <a:picLocks noChangeAspect="1"/>
          </p:cNvPicPr>
          <p:nvPr/>
        </p:nvPicPr>
        <p:blipFill>
          <a:blip r:embed="rId4"/>
          <a:stretch>
            <a:fillRect/>
          </a:stretch>
        </p:blipFill>
        <p:spPr>
          <a:xfrm>
            <a:off x="5528222" y="3716136"/>
            <a:ext cx="888191" cy="723172"/>
          </a:xfrm>
          <a:prstGeom prst="rect">
            <a:avLst/>
          </a:prstGeom>
        </p:spPr>
      </p:pic>
      <p:sp>
        <p:nvSpPr>
          <p:cNvPr id="18" name="テキスト ボックス 17"/>
          <p:cNvSpPr txBox="1"/>
          <p:nvPr/>
        </p:nvSpPr>
        <p:spPr>
          <a:xfrm>
            <a:off x="42550" y="731343"/>
            <a:ext cx="10971343" cy="1384995"/>
          </a:xfrm>
          <a:prstGeom prst="rect">
            <a:avLst/>
          </a:prstGeom>
          <a:noFill/>
        </p:spPr>
        <p:txBody>
          <a:bodyPr wrap="square" rtlCol="0">
            <a:spAutoFit/>
          </a:bodyPr>
          <a:lstStyle/>
          <a:p>
            <a:r>
              <a:rPr lang="ja-JP" altLang="en-US" sz="2800" dirty="0">
                <a:solidFill>
                  <a:prstClr val="black"/>
                </a:solidFill>
              </a:rPr>
              <a:t>　　　　　　　これから先、あなたがこま</a:t>
            </a:r>
            <a:r>
              <a:rPr lang="ja-JP" altLang="en-US" sz="2800" dirty="0"/>
              <a:t>ったときや落ちこんだとき、</a:t>
            </a:r>
            <a:r>
              <a:rPr lang="en-US" altLang="ja-JP" sz="2800" dirty="0"/>
              <a:t>  </a:t>
            </a:r>
          </a:p>
          <a:p>
            <a:r>
              <a:rPr lang="ja-JP" altLang="en-US" sz="2800" dirty="0"/>
              <a:t>　　　　　　　何かにチャレンジしたいとき</a:t>
            </a:r>
            <a:r>
              <a:rPr lang="ja-JP" altLang="en-US" sz="2800" dirty="0">
                <a:solidFill>
                  <a:prstClr val="black"/>
                </a:solidFill>
              </a:rPr>
              <a:t>に、</a:t>
            </a:r>
            <a:r>
              <a:rPr lang="ja-JP" altLang="en-US" sz="2800" dirty="0">
                <a:solidFill>
                  <a:srgbClr val="FF0000"/>
                </a:solidFill>
              </a:rPr>
              <a:t>「これがあれば大丈夫！」</a:t>
            </a:r>
            <a:r>
              <a:rPr lang="en-US" altLang="ja-JP" sz="2800" dirty="0">
                <a:solidFill>
                  <a:srgbClr val="FF0000"/>
                </a:solidFill>
              </a:rPr>
              <a:t> </a:t>
            </a:r>
            <a:r>
              <a:rPr lang="ja-JP" altLang="en-US" sz="2800" dirty="0">
                <a:solidFill>
                  <a:srgbClr val="FF0000"/>
                </a:solidFill>
              </a:rPr>
              <a:t> </a:t>
            </a:r>
            <a:endParaRPr lang="en-US" altLang="ja-JP" sz="2800" dirty="0">
              <a:solidFill>
                <a:srgbClr val="FF0000"/>
              </a:solidFill>
            </a:endParaRPr>
          </a:p>
          <a:p>
            <a:r>
              <a:rPr lang="ja-JP" altLang="en-US" sz="2800" dirty="0">
                <a:solidFill>
                  <a:srgbClr val="FF0000"/>
                </a:solidFill>
              </a:rPr>
              <a:t>　　　　　　　と思える「強み」</a:t>
            </a:r>
            <a:r>
              <a:rPr lang="ja-JP" altLang="en-US" sz="2800" dirty="0"/>
              <a:t>を２</a:t>
            </a:r>
            <a:r>
              <a:rPr lang="ja-JP" altLang="en-US" sz="2800" dirty="0">
                <a:solidFill>
                  <a:prstClr val="black"/>
                </a:solidFill>
              </a:rPr>
              <a:t>つ選んで、リュックサックに入れましょう。　　</a:t>
            </a:r>
            <a:endParaRPr lang="en-US" altLang="ja-JP" sz="2800" dirty="0">
              <a:solidFill>
                <a:prstClr val="black"/>
              </a:solidFill>
            </a:endParaRPr>
          </a:p>
        </p:txBody>
      </p:sp>
      <p:sp>
        <p:nvSpPr>
          <p:cNvPr id="21" name="テキスト ボックス 20"/>
          <p:cNvSpPr txBox="1"/>
          <p:nvPr/>
        </p:nvSpPr>
        <p:spPr>
          <a:xfrm>
            <a:off x="1964740" y="4557040"/>
            <a:ext cx="8545471" cy="1384995"/>
          </a:xfrm>
          <a:prstGeom prst="rect">
            <a:avLst/>
          </a:prstGeom>
          <a:noFill/>
        </p:spPr>
        <p:txBody>
          <a:bodyPr wrap="square" rtlCol="0">
            <a:spAutoFit/>
          </a:bodyPr>
          <a:lstStyle/>
          <a:p>
            <a:r>
              <a:rPr lang="en-US" altLang="ja-JP" sz="2800" dirty="0">
                <a:solidFill>
                  <a:prstClr val="black"/>
                </a:solidFill>
              </a:rPr>
              <a:t>【</a:t>
            </a:r>
            <a:r>
              <a:rPr lang="ja-JP" altLang="en-US" sz="2800" dirty="0">
                <a:solidFill>
                  <a:prstClr val="black"/>
                </a:solidFill>
              </a:rPr>
              <a:t>選んだ理由</a:t>
            </a:r>
            <a:r>
              <a:rPr lang="en-US" altLang="ja-JP" sz="2800" dirty="0">
                <a:solidFill>
                  <a:prstClr val="black"/>
                </a:solidFill>
              </a:rPr>
              <a:t>】</a:t>
            </a:r>
            <a:r>
              <a:rPr lang="ja-JP" altLang="en-US" sz="2800" dirty="0">
                <a:solidFill>
                  <a:prstClr val="black"/>
                </a:solidFill>
              </a:rPr>
              <a:t>　</a:t>
            </a:r>
            <a:endParaRPr lang="en-US" altLang="ja-JP" sz="2800" dirty="0">
              <a:solidFill>
                <a:prstClr val="black"/>
              </a:solidFill>
            </a:endParaRPr>
          </a:p>
          <a:p>
            <a:r>
              <a:rPr lang="ja-JP" altLang="en-US" sz="2800" dirty="0">
                <a:solidFill>
                  <a:prstClr val="black"/>
                </a:solidFill>
              </a:rPr>
              <a:t>　</a:t>
            </a:r>
            <a:endParaRPr lang="en-US" altLang="ja-JP" sz="2800" dirty="0">
              <a:solidFill>
                <a:prstClr val="black"/>
              </a:solidFill>
            </a:endParaRPr>
          </a:p>
          <a:p>
            <a:endParaRPr lang="en-US" altLang="ja-JP" sz="2800" dirty="0">
              <a:solidFill>
                <a:prstClr val="black"/>
              </a:solidFill>
            </a:endParaRPr>
          </a:p>
        </p:txBody>
      </p:sp>
      <p:sp>
        <p:nvSpPr>
          <p:cNvPr id="22" name="テキスト ボックス 21"/>
          <p:cNvSpPr txBox="1"/>
          <p:nvPr/>
        </p:nvSpPr>
        <p:spPr>
          <a:xfrm>
            <a:off x="1944188" y="2167665"/>
            <a:ext cx="2935600" cy="523220"/>
          </a:xfrm>
          <a:prstGeom prst="rect">
            <a:avLst/>
          </a:prstGeom>
          <a:noFill/>
        </p:spPr>
        <p:txBody>
          <a:bodyPr wrap="square" rtlCol="0">
            <a:spAutoFit/>
          </a:bodyPr>
          <a:lstStyle/>
          <a:p>
            <a:r>
              <a:rPr lang="en-US" altLang="ja-JP" sz="2800" dirty="0">
                <a:solidFill>
                  <a:prstClr val="black"/>
                </a:solidFill>
              </a:rPr>
              <a:t>【</a:t>
            </a:r>
            <a:r>
              <a:rPr lang="ja-JP" altLang="en-US" sz="2800" dirty="0">
                <a:solidFill>
                  <a:prstClr val="black"/>
                </a:solidFill>
              </a:rPr>
              <a:t>選んだ「強み」</a:t>
            </a:r>
            <a:r>
              <a:rPr lang="en-US" altLang="ja-JP" sz="2800" dirty="0">
                <a:solidFill>
                  <a:prstClr val="black"/>
                </a:solidFill>
              </a:rPr>
              <a:t>】</a:t>
            </a:r>
          </a:p>
        </p:txBody>
      </p:sp>
      <p:sp>
        <p:nvSpPr>
          <p:cNvPr id="3" name="正方形/長方形 2"/>
          <p:cNvSpPr/>
          <p:nvPr/>
        </p:nvSpPr>
        <p:spPr>
          <a:xfrm>
            <a:off x="1874780" y="4494719"/>
            <a:ext cx="8680360" cy="2112136"/>
          </a:xfrm>
          <a:prstGeom prst="rect">
            <a:avLst/>
          </a:prstGeom>
          <a:noFill/>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dirty="0">
              <a:solidFill>
                <a:prstClr val="black"/>
              </a:solidFill>
            </a:endParaRPr>
          </a:p>
        </p:txBody>
      </p:sp>
      <p:sp>
        <p:nvSpPr>
          <p:cNvPr id="5" name="角丸四角形 4"/>
          <p:cNvSpPr/>
          <p:nvPr/>
        </p:nvSpPr>
        <p:spPr>
          <a:xfrm>
            <a:off x="2102651" y="2822164"/>
            <a:ext cx="2691684" cy="1131075"/>
          </a:xfrm>
          <a:prstGeom prst="roundRect">
            <a:avLst/>
          </a:prstGeom>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800" dirty="0">
              <a:solidFill>
                <a:prstClr val="black"/>
              </a:solidFill>
            </a:endParaRPr>
          </a:p>
        </p:txBody>
      </p:sp>
      <p:sp>
        <p:nvSpPr>
          <p:cNvPr id="24" name="角丸四角形 23"/>
          <p:cNvSpPr/>
          <p:nvPr/>
        </p:nvSpPr>
        <p:spPr>
          <a:xfrm>
            <a:off x="7422153" y="2855122"/>
            <a:ext cx="2691684" cy="1163291"/>
          </a:xfrm>
          <a:prstGeom prst="roundRect">
            <a:avLst/>
          </a:prstGeom>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ja-JP" sz="2800" dirty="0">
              <a:solidFill>
                <a:prstClr val="black"/>
              </a:solidFill>
            </a:endParaRPr>
          </a:p>
        </p:txBody>
      </p:sp>
      <p:sp>
        <p:nvSpPr>
          <p:cNvPr id="14" name="右矢印 13"/>
          <p:cNvSpPr/>
          <p:nvPr/>
        </p:nvSpPr>
        <p:spPr>
          <a:xfrm>
            <a:off x="4790187" y="3255974"/>
            <a:ext cx="370051" cy="361586"/>
          </a:xfrm>
          <a:prstGeom prst="rightArrow">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9" name="図 18"/>
          <p:cNvPicPr>
            <a:picLocks noChangeAspect="1"/>
          </p:cNvPicPr>
          <p:nvPr/>
        </p:nvPicPr>
        <p:blipFill>
          <a:blip r:embed="rId5"/>
          <a:stretch>
            <a:fillRect/>
          </a:stretch>
        </p:blipFill>
        <p:spPr>
          <a:xfrm rot="10800000">
            <a:off x="7056250" y="3271213"/>
            <a:ext cx="371888" cy="365792"/>
          </a:xfrm>
          <a:prstGeom prst="rect">
            <a:avLst/>
          </a:prstGeom>
        </p:spPr>
      </p:pic>
      <p:sp>
        <p:nvSpPr>
          <p:cNvPr id="20" name="テキスト ボックス 14">
            <a:extLst>
              <a:ext uri="{FF2B5EF4-FFF2-40B4-BE49-F238E27FC236}">
                <a16:creationId xmlns:a16="http://schemas.microsoft.com/office/drawing/2014/main" id="{2E70BABC-AE33-4B03-9DFF-6E0DD44ABA24}"/>
              </a:ext>
            </a:extLst>
          </p:cNvPr>
          <p:cNvSpPr txBox="1"/>
          <p:nvPr/>
        </p:nvSpPr>
        <p:spPr>
          <a:xfrm>
            <a:off x="415960" y="731685"/>
            <a:ext cx="1262133" cy="523220"/>
          </a:xfrm>
          <a:prstGeom prst="rect">
            <a:avLst/>
          </a:prstGeom>
          <a:solidFill>
            <a:sysClr val="window" lastClr="FFFFFF"/>
          </a:solidFill>
          <a:ln w="28575">
            <a:solidFill>
              <a:sysClr val="windowText" lastClr="000000"/>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rPr>
              <a:t>活動①</a:t>
            </a:r>
          </a:p>
        </p:txBody>
      </p:sp>
    </p:spTree>
    <p:extLst>
      <p:ext uri="{BB962C8B-B14F-4D97-AF65-F5344CB8AC3E}">
        <p14:creationId xmlns:p14="http://schemas.microsoft.com/office/powerpoint/2010/main" val="2028018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線コネクタ 10"/>
          <p:cNvCxnSpPr/>
          <p:nvPr/>
        </p:nvCxnSpPr>
        <p:spPr>
          <a:xfrm>
            <a:off x="6482367" y="3773511"/>
            <a:ext cx="3265" cy="577537"/>
          </a:xfrm>
          <a:prstGeom prst="line">
            <a:avLst/>
          </a:prstGeom>
        </p:spPr>
        <p:style>
          <a:lnRef idx="1">
            <a:schemeClr val="dk1"/>
          </a:lnRef>
          <a:fillRef idx="0">
            <a:schemeClr val="dk1"/>
          </a:fillRef>
          <a:effectRef idx="0">
            <a:schemeClr val="dk1"/>
          </a:effectRef>
          <a:fontRef idx="minor">
            <a:schemeClr val="tx1"/>
          </a:fontRef>
        </p:style>
      </p:cxnSp>
      <p:sp>
        <p:nvSpPr>
          <p:cNvPr id="7" name="円/楕円 6"/>
          <p:cNvSpPr/>
          <p:nvPr/>
        </p:nvSpPr>
        <p:spPr>
          <a:xfrm>
            <a:off x="5007735" y="2794800"/>
            <a:ext cx="2949262" cy="978711"/>
          </a:xfrm>
          <a:prstGeom prst="ellipse">
            <a:avLst/>
          </a:prstGeom>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dirty="0">
                <a:solidFill>
                  <a:prstClr val="black"/>
                </a:solidFill>
              </a:rPr>
              <a:t>運動が好き</a:t>
            </a:r>
            <a:endParaRPr lang="en-US" altLang="ja-JP" sz="2800" dirty="0">
              <a:solidFill>
                <a:prstClr val="black"/>
              </a:solidFill>
            </a:endParaRPr>
          </a:p>
        </p:txBody>
      </p:sp>
      <p:cxnSp>
        <p:nvCxnSpPr>
          <p:cNvPr id="6" name="直線コネクタ 5"/>
          <p:cNvCxnSpPr/>
          <p:nvPr/>
        </p:nvCxnSpPr>
        <p:spPr>
          <a:xfrm flipV="1">
            <a:off x="5683877" y="4903949"/>
            <a:ext cx="428902" cy="67296"/>
          </a:xfrm>
          <a:prstGeom prst="line">
            <a:avLst/>
          </a:prstGeom>
        </p:spPr>
        <p:style>
          <a:lnRef idx="1">
            <a:schemeClr val="dk1"/>
          </a:lnRef>
          <a:fillRef idx="0">
            <a:schemeClr val="dk1"/>
          </a:fillRef>
          <a:effectRef idx="0">
            <a:schemeClr val="dk1"/>
          </a:effectRef>
          <a:fontRef idx="minor">
            <a:schemeClr val="tx1"/>
          </a:fontRef>
        </p:style>
      </p:cxnSp>
      <p:grpSp>
        <p:nvGrpSpPr>
          <p:cNvPr id="4" name="グループ化 3"/>
          <p:cNvGrpSpPr/>
          <p:nvPr/>
        </p:nvGrpSpPr>
        <p:grpSpPr>
          <a:xfrm>
            <a:off x="1497469" y="3020549"/>
            <a:ext cx="2949262" cy="1289620"/>
            <a:chOff x="62115" y="3135372"/>
            <a:chExt cx="2949262" cy="1289620"/>
          </a:xfrm>
          <a:solidFill>
            <a:schemeClr val="bg1"/>
          </a:solidFill>
        </p:grpSpPr>
        <p:sp>
          <p:nvSpPr>
            <p:cNvPr id="2" name="円/楕円 1"/>
            <p:cNvSpPr/>
            <p:nvPr/>
          </p:nvSpPr>
          <p:spPr>
            <a:xfrm>
              <a:off x="62115" y="3135372"/>
              <a:ext cx="2949262" cy="978711"/>
            </a:xfrm>
            <a:prstGeom prst="ellipse">
              <a:avLst/>
            </a:prstGeom>
            <a:grpFill/>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dirty="0">
                  <a:solidFill>
                    <a:prstClr val="black"/>
                  </a:solidFill>
                </a:rPr>
                <a:t>最後まで</a:t>
              </a:r>
              <a:endParaRPr lang="en-US" altLang="ja-JP" sz="2800" dirty="0">
                <a:solidFill>
                  <a:prstClr val="black"/>
                </a:solidFill>
              </a:endParaRPr>
            </a:p>
            <a:p>
              <a:pPr algn="ctr"/>
              <a:r>
                <a:rPr lang="ja-JP" altLang="en-US" sz="2800" dirty="0">
                  <a:solidFill>
                    <a:prstClr val="black"/>
                  </a:solidFill>
                </a:rPr>
                <a:t>がんばる</a:t>
              </a:r>
            </a:p>
          </p:txBody>
        </p:sp>
        <p:cxnSp>
          <p:nvCxnSpPr>
            <p:cNvPr id="12" name="直線コネクタ 11"/>
            <p:cNvCxnSpPr/>
            <p:nvPr/>
          </p:nvCxnSpPr>
          <p:spPr>
            <a:xfrm>
              <a:off x="1863881" y="4109303"/>
              <a:ext cx="359087" cy="315689"/>
            </a:xfrm>
            <a:prstGeom prst="line">
              <a:avLst/>
            </a:prstGeom>
            <a:grpFill/>
          </p:spPr>
          <p:style>
            <a:lnRef idx="1">
              <a:schemeClr val="dk1"/>
            </a:lnRef>
            <a:fillRef idx="0">
              <a:schemeClr val="dk1"/>
            </a:fillRef>
            <a:effectRef idx="0">
              <a:schemeClr val="dk1"/>
            </a:effectRef>
            <a:fontRef idx="minor">
              <a:schemeClr val="tx1"/>
            </a:fontRef>
          </p:style>
        </p:cxnSp>
      </p:grpSp>
      <p:grpSp>
        <p:nvGrpSpPr>
          <p:cNvPr id="10" name="グループ化 9"/>
          <p:cNvGrpSpPr/>
          <p:nvPr/>
        </p:nvGrpSpPr>
        <p:grpSpPr>
          <a:xfrm>
            <a:off x="7006021" y="4040855"/>
            <a:ext cx="4012499" cy="978711"/>
            <a:chOff x="5169915" y="3767838"/>
            <a:chExt cx="4012499" cy="978711"/>
          </a:xfrm>
          <a:solidFill>
            <a:schemeClr val="bg1"/>
          </a:solidFill>
        </p:grpSpPr>
        <p:sp>
          <p:nvSpPr>
            <p:cNvPr id="13" name="円/楕円 12"/>
            <p:cNvSpPr/>
            <p:nvPr/>
          </p:nvSpPr>
          <p:spPr>
            <a:xfrm>
              <a:off x="5794468" y="3767838"/>
              <a:ext cx="3387946" cy="978711"/>
            </a:xfrm>
            <a:prstGeom prst="ellipse">
              <a:avLst/>
            </a:prstGeom>
            <a:grpFill/>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dirty="0">
                  <a:solidFill>
                    <a:prstClr val="black"/>
                  </a:solidFill>
                </a:rPr>
                <a:t>アイディアマン</a:t>
              </a:r>
              <a:endParaRPr lang="en-US" altLang="ja-JP" sz="2800" dirty="0">
                <a:solidFill>
                  <a:prstClr val="black"/>
                </a:solidFill>
              </a:endParaRPr>
            </a:p>
          </p:txBody>
        </p:sp>
        <p:cxnSp>
          <p:nvCxnSpPr>
            <p:cNvPr id="18" name="直線コネクタ 17"/>
            <p:cNvCxnSpPr/>
            <p:nvPr/>
          </p:nvCxnSpPr>
          <p:spPr>
            <a:xfrm>
              <a:off x="5169915" y="4331668"/>
              <a:ext cx="657831" cy="13254"/>
            </a:xfrm>
            <a:prstGeom prst="line">
              <a:avLst/>
            </a:prstGeom>
            <a:grpFill/>
          </p:spPr>
          <p:style>
            <a:lnRef idx="1">
              <a:schemeClr val="dk1"/>
            </a:lnRef>
            <a:fillRef idx="0">
              <a:schemeClr val="dk1"/>
            </a:fillRef>
            <a:effectRef idx="0">
              <a:schemeClr val="dk1"/>
            </a:effectRef>
            <a:fontRef idx="minor">
              <a:schemeClr val="tx1"/>
            </a:fontRef>
          </p:style>
        </p:cxnSp>
      </p:grpSp>
      <p:cxnSp>
        <p:nvCxnSpPr>
          <p:cNvPr id="26" name="直線コネクタ 25"/>
          <p:cNvCxnSpPr>
            <a:endCxn id="2" idx="0"/>
          </p:cNvCxnSpPr>
          <p:nvPr/>
        </p:nvCxnSpPr>
        <p:spPr>
          <a:xfrm flipH="1">
            <a:off x="2972101" y="2408325"/>
            <a:ext cx="198091" cy="612224"/>
          </a:xfrm>
          <a:prstGeom prst="line">
            <a:avLst/>
          </a:prstGeom>
        </p:spPr>
        <p:style>
          <a:lnRef idx="1">
            <a:schemeClr val="dk1"/>
          </a:lnRef>
          <a:fillRef idx="0">
            <a:schemeClr val="dk1"/>
          </a:fillRef>
          <a:effectRef idx="0">
            <a:schemeClr val="dk1"/>
          </a:effectRef>
          <a:fontRef idx="minor">
            <a:schemeClr val="tx1"/>
          </a:fontRef>
        </p:style>
      </p:cxnSp>
      <p:grpSp>
        <p:nvGrpSpPr>
          <p:cNvPr id="23" name="グループ化 22"/>
          <p:cNvGrpSpPr/>
          <p:nvPr/>
        </p:nvGrpSpPr>
        <p:grpSpPr>
          <a:xfrm>
            <a:off x="2987704" y="1980802"/>
            <a:ext cx="3367954" cy="978711"/>
            <a:chOff x="1463704" y="1980801"/>
            <a:chExt cx="3367954" cy="978711"/>
          </a:xfrm>
          <a:solidFill>
            <a:schemeClr val="bg1"/>
          </a:solidFill>
        </p:grpSpPr>
        <p:sp>
          <p:nvSpPr>
            <p:cNvPr id="24" name="円/楕円 23"/>
            <p:cNvSpPr/>
            <p:nvPr/>
          </p:nvSpPr>
          <p:spPr>
            <a:xfrm>
              <a:off x="1463704" y="1980801"/>
              <a:ext cx="2949262" cy="978711"/>
            </a:xfrm>
            <a:prstGeom prst="ellipse">
              <a:avLst/>
            </a:prstGeom>
            <a:grpFill/>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dirty="0">
                  <a:solidFill>
                    <a:prstClr val="black"/>
                  </a:solidFill>
                </a:rPr>
                <a:t>体力がある</a:t>
              </a:r>
              <a:endParaRPr lang="en-US" altLang="ja-JP" sz="2800" dirty="0">
                <a:solidFill>
                  <a:prstClr val="black"/>
                </a:solidFill>
              </a:endParaRPr>
            </a:p>
          </p:txBody>
        </p:sp>
        <p:cxnSp>
          <p:nvCxnSpPr>
            <p:cNvPr id="28" name="直線コネクタ 27"/>
            <p:cNvCxnSpPr/>
            <p:nvPr/>
          </p:nvCxnSpPr>
          <p:spPr>
            <a:xfrm>
              <a:off x="4412966" y="2527455"/>
              <a:ext cx="418692" cy="267344"/>
            </a:xfrm>
            <a:prstGeom prst="line">
              <a:avLst/>
            </a:prstGeom>
            <a:grpFill/>
          </p:spPr>
          <p:style>
            <a:lnRef idx="1">
              <a:schemeClr val="dk1"/>
            </a:lnRef>
            <a:fillRef idx="0">
              <a:schemeClr val="dk1"/>
            </a:fillRef>
            <a:effectRef idx="0">
              <a:schemeClr val="dk1"/>
            </a:effectRef>
            <a:fontRef idx="minor">
              <a:schemeClr val="tx1"/>
            </a:fontRef>
          </p:style>
        </p:cxnSp>
      </p:grpSp>
      <p:grpSp>
        <p:nvGrpSpPr>
          <p:cNvPr id="15" name="グループ化 14"/>
          <p:cNvGrpSpPr/>
          <p:nvPr/>
        </p:nvGrpSpPr>
        <p:grpSpPr>
          <a:xfrm>
            <a:off x="7284890" y="1679186"/>
            <a:ext cx="4030073" cy="2361669"/>
            <a:chOff x="5760889" y="1679185"/>
            <a:chExt cx="4030073" cy="2361669"/>
          </a:xfrm>
          <a:solidFill>
            <a:schemeClr val="bg1"/>
          </a:solidFill>
        </p:grpSpPr>
        <p:cxnSp>
          <p:nvCxnSpPr>
            <p:cNvPr id="16" name="直線コネクタ 15"/>
            <p:cNvCxnSpPr>
              <a:endCxn id="13" idx="0"/>
            </p:cNvCxnSpPr>
            <p:nvPr/>
          </p:nvCxnSpPr>
          <p:spPr>
            <a:xfrm>
              <a:off x="7688688" y="3078051"/>
              <a:ext cx="111858" cy="962803"/>
            </a:xfrm>
            <a:prstGeom prst="line">
              <a:avLst/>
            </a:prstGeom>
            <a:grpFill/>
          </p:spPr>
          <p:style>
            <a:lnRef idx="1">
              <a:schemeClr val="dk1"/>
            </a:lnRef>
            <a:fillRef idx="0">
              <a:schemeClr val="dk1"/>
            </a:fillRef>
            <a:effectRef idx="0">
              <a:schemeClr val="dk1"/>
            </a:effectRef>
            <a:fontRef idx="minor">
              <a:schemeClr val="tx1"/>
            </a:fontRef>
          </p:style>
        </p:cxnSp>
        <p:sp>
          <p:nvSpPr>
            <p:cNvPr id="20" name="円/楕円 19"/>
            <p:cNvSpPr/>
            <p:nvPr/>
          </p:nvSpPr>
          <p:spPr>
            <a:xfrm>
              <a:off x="5760889" y="1679185"/>
              <a:ext cx="4030073" cy="1398866"/>
            </a:xfrm>
            <a:prstGeom prst="ellipse">
              <a:avLst/>
            </a:prstGeom>
            <a:grp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dirty="0"/>
                <a:t>学級会で</a:t>
              </a:r>
              <a:endParaRPr lang="en-US" altLang="ja-JP" sz="2800" dirty="0"/>
            </a:p>
            <a:p>
              <a:pPr algn="ctr"/>
              <a:r>
                <a:rPr lang="ja-JP" altLang="en-US" sz="2800" dirty="0"/>
                <a:t>たくさん発表する</a:t>
              </a:r>
              <a:br>
                <a:rPr lang="en-US" altLang="ja-JP" sz="2800" dirty="0"/>
              </a:br>
              <a:r>
                <a:rPr lang="ja-JP" altLang="en-US" sz="2800" b="1" dirty="0"/>
                <a:t>（まい）</a:t>
              </a:r>
            </a:p>
          </p:txBody>
        </p:sp>
      </p:grpSp>
      <p:grpSp>
        <p:nvGrpSpPr>
          <p:cNvPr id="17" name="グループ化 16"/>
          <p:cNvGrpSpPr/>
          <p:nvPr/>
        </p:nvGrpSpPr>
        <p:grpSpPr>
          <a:xfrm>
            <a:off x="5133128" y="4891390"/>
            <a:ext cx="4208348" cy="1764653"/>
            <a:chOff x="4159876" y="4891390"/>
            <a:chExt cx="3657599" cy="1581810"/>
          </a:xfrm>
        </p:grpSpPr>
        <p:sp>
          <p:nvSpPr>
            <p:cNvPr id="14" name="円/楕円 13"/>
            <p:cNvSpPr/>
            <p:nvPr/>
          </p:nvSpPr>
          <p:spPr>
            <a:xfrm>
              <a:off x="4159876" y="5494489"/>
              <a:ext cx="3657599" cy="978711"/>
            </a:xfrm>
            <a:prstGeom prst="ellipse">
              <a:avLst/>
            </a:prstGeom>
            <a:solidFill>
              <a:schemeClr val="bg1"/>
            </a:solidFill>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ja-JP" sz="2800" dirty="0">
                <a:solidFill>
                  <a:prstClr val="black"/>
                </a:solidFill>
              </a:endParaRPr>
            </a:p>
            <a:p>
              <a:pPr algn="ctr"/>
              <a:r>
                <a:rPr lang="ja-JP" altLang="en-US" sz="2800" dirty="0">
                  <a:solidFill>
                    <a:prstClr val="black"/>
                  </a:solidFill>
                </a:rPr>
                <a:t>友達と協力できる</a:t>
              </a:r>
              <a:endParaRPr lang="en-US" altLang="ja-JP" sz="2800" dirty="0">
                <a:solidFill>
                  <a:prstClr val="black"/>
                </a:solidFill>
              </a:endParaRPr>
            </a:p>
            <a:p>
              <a:pPr algn="ctr"/>
              <a:r>
                <a:rPr lang="ja-JP" altLang="en-US" sz="2800" b="1" dirty="0">
                  <a:solidFill>
                    <a:prstClr val="black"/>
                  </a:solidFill>
                </a:rPr>
                <a:t>（こうた）</a:t>
              </a:r>
              <a:endParaRPr lang="en-US" altLang="ja-JP" sz="2800" b="1" dirty="0">
                <a:solidFill>
                  <a:prstClr val="black"/>
                </a:solidFill>
              </a:endParaRPr>
            </a:p>
            <a:p>
              <a:pPr algn="ctr"/>
              <a:endParaRPr lang="en-US" altLang="ja-JP" sz="2800" dirty="0">
                <a:solidFill>
                  <a:prstClr val="black"/>
                </a:solidFill>
              </a:endParaRPr>
            </a:p>
          </p:txBody>
        </p:sp>
        <p:cxnSp>
          <p:nvCxnSpPr>
            <p:cNvPr id="29" name="直線コネクタ 28"/>
            <p:cNvCxnSpPr/>
            <p:nvPr/>
          </p:nvCxnSpPr>
          <p:spPr>
            <a:xfrm>
              <a:off x="5359161" y="4891390"/>
              <a:ext cx="245719" cy="603099"/>
            </a:xfrm>
            <a:prstGeom prst="line">
              <a:avLst/>
            </a:prstGeom>
          </p:spPr>
          <p:style>
            <a:lnRef idx="1">
              <a:schemeClr val="dk1"/>
            </a:lnRef>
            <a:fillRef idx="0">
              <a:schemeClr val="dk1"/>
            </a:fillRef>
            <a:effectRef idx="0">
              <a:schemeClr val="dk1"/>
            </a:effectRef>
            <a:fontRef idx="minor">
              <a:schemeClr val="tx1"/>
            </a:fontRef>
          </p:style>
        </p:cxnSp>
      </p:grpSp>
      <p:pic>
        <p:nvPicPr>
          <p:cNvPr id="19" name="図 18"/>
          <p:cNvPicPr>
            <a:picLocks noChangeAspect="1"/>
          </p:cNvPicPr>
          <p:nvPr/>
        </p:nvPicPr>
        <p:blipFill>
          <a:blip r:embed="rId3"/>
          <a:stretch>
            <a:fillRect/>
          </a:stretch>
        </p:blipFill>
        <p:spPr>
          <a:xfrm>
            <a:off x="5582891" y="3769806"/>
            <a:ext cx="1590897" cy="1476581"/>
          </a:xfrm>
          <a:prstGeom prst="rect">
            <a:avLst/>
          </a:prstGeom>
        </p:spPr>
      </p:pic>
      <p:pic>
        <p:nvPicPr>
          <p:cNvPr id="5" name="図 4"/>
          <p:cNvPicPr>
            <a:picLocks noChangeAspect="1"/>
          </p:cNvPicPr>
          <p:nvPr/>
        </p:nvPicPr>
        <p:blipFill>
          <a:blip r:embed="rId4"/>
          <a:stretch>
            <a:fillRect/>
          </a:stretch>
        </p:blipFill>
        <p:spPr>
          <a:xfrm>
            <a:off x="5606936" y="5265071"/>
            <a:ext cx="3260732" cy="1486580"/>
          </a:xfrm>
          <a:prstGeom prst="rect">
            <a:avLst/>
          </a:prstGeom>
        </p:spPr>
      </p:pic>
      <p:pic>
        <p:nvPicPr>
          <p:cNvPr id="21" name="図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44609" y="85916"/>
            <a:ext cx="1269606" cy="1502492"/>
          </a:xfrm>
          <a:prstGeom prst="rect">
            <a:avLst/>
          </a:prstGeom>
        </p:spPr>
      </p:pic>
      <p:grpSp>
        <p:nvGrpSpPr>
          <p:cNvPr id="27" name="グループ化 26"/>
          <p:cNvGrpSpPr/>
          <p:nvPr/>
        </p:nvGrpSpPr>
        <p:grpSpPr>
          <a:xfrm>
            <a:off x="238242" y="5111088"/>
            <a:ext cx="3995803" cy="1678048"/>
            <a:chOff x="241387" y="4999176"/>
            <a:chExt cx="3995803" cy="1678048"/>
          </a:xfrm>
        </p:grpSpPr>
        <p:cxnSp>
          <p:nvCxnSpPr>
            <p:cNvPr id="30" name="直線コネクタ 29"/>
            <p:cNvCxnSpPr/>
            <p:nvPr/>
          </p:nvCxnSpPr>
          <p:spPr>
            <a:xfrm flipH="1">
              <a:off x="2498088" y="4999176"/>
              <a:ext cx="492761" cy="337916"/>
            </a:xfrm>
            <a:prstGeom prst="line">
              <a:avLst/>
            </a:prstGeom>
          </p:spPr>
          <p:style>
            <a:lnRef idx="1">
              <a:schemeClr val="dk1"/>
            </a:lnRef>
            <a:fillRef idx="0">
              <a:schemeClr val="dk1"/>
            </a:fillRef>
            <a:effectRef idx="0">
              <a:schemeClr val="dk1"/>
            </a:effectRef>
            <a:fontRef idx="minor">
              <a:schemeClr val="tx1"/>
            </a:fontRef>
          </p:style>
        </p:cxnSp>
        <p:sp>
          <p:nvSpPr>
            <p:cNvPr id="31" name="円/楕円 30"/>
            <p:cNvSpPr/>
            <p:nvPr/>
          </p:nvSpPr>
          <p:spPr>
            <a:xfrm>
              <a:off x="241387" y="5270734"/>
              <a:ext cx="3995803" cy="14064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自学で　ローマ字を練習している</a:t>
              </a:r>
            </a:p>
          </p:txBody>
        </p:sp>
      </p:grpSp>
      <p:sp>
        <p:nvSpPr>
          <p:cNvPr id="8" name="円/楕円 7"/>
          <p:cNvSpPr/>
          <p:nvPr/>
        </p:nvSpPr>
        <p:spPr>
          <a:xfrm>
            <a:off x="2703994" y="4105720"/>
            <a:ext cx="3060103" cy="1417526"/>
          </a:xfrm>
          <a:prstGeom prst="ellipse">
            <a:avLst/>
          </a:prstGeom>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dirty="0">
                <a:solidFill>
                  <a:prstClr val="black"/>
                </a:solidFill>
              </a:rPr>
              <a:t>苦手なことも</a:t>
            </a:r>
            <a:endParaRPr lang="en-US" altLang="ja-JP" sz="2800" dirty="0">
              <a:solidFill>
                <a:prstClr val="black"/>
              </a:solidFill>
            </a:endParaRPr>
          </a:p>
          <a:p>
            <a:pPr algn="ctr"/>
            <a:r>
              <a:rPr lang="ja-JP" altLang="en-US" sz="2800" dirty="0">
                <a:solidFill>
                  <a:prstClr val="black"/>
                </a:solidFill>
              </a:rPr>
              <a:t>がんばる</a:t>
            </a:r>
            <a:endParaRPr lang="en-US" altLang="ja-JP" sz="2800" dirty="0">
              <a:solidFill>
                <a:prstClr val="black"/>
              </a:solidFill>
            </a:endParaRPr>
          </a:p>
        </p:txBody>
      </p:sp>
      <p:sp>
        <p:nvSpPr>
          <p:cNvPr id="3" name="円/楕円 2"/>
          <p:cNvSpPr/>
          <p:nvPr/>
        </p:nvSpPr>
        <p:spPr>
          <a:xfrm rot="1016223">
            <a:off x="1442166" y="3094150"/>
            <a:ext cx="4486666" cy="2417673"/>
          </a:xfrm>
          <a:prstGeom prst="ellipse">
            <a:avLst/>
          </a:prstGeom>
          <a:noFill/>
          <a:ln w="57150">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32" name="タイトル 1">
            <a:extLst>
              <a:ext uri="{FF2B5EF4-FFF2-40B4-BE49-F238E27FC236}">
                <a16:creationId xmlns:a16="http://schemas.microsoft.com/office/drawing/2014/main" id="{FFF365AF-5BD0-43BA-9B54-35D06C040226}"/>
              </a:ext>
            </a:extLst>
          </p:cNvPr>
          <p:cNvSpPr txBox="1">
            <a:spLocks/>
          </p:cNvSpPr>
          <p:nvPr/>
        </p:nvSpPr>
        <p:spPr>
          <a:xfrm>
            <a:off x="0" y="-34401"/>
            <a:ext cx="5274365" cy="606708"/>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ja-JP" altLang="en-US" sz="4000" dirty="0">
                <a:solidFill>
                  <a:sysClr val="windowText" lastClr="000000"/>
                </a:solidFill>
                <a:ea typeface="ＭＳ Ｐゴシック" panose="020B0600070205080204" pitchFamily="50" charset="-128"/>
              </a:rPr>
              <a:t>これがあれば大丈夫！</a:t>
            </a:r>
            <a:endParaRPr sz="4000" dirty="0">
              <a:solidFill>
                <a:sysClr val="windowText" lastClr="000000"/>
              </a:solidFill>
              <a:ea typeface="ＭＳ Ｐゴシック" panose="020B0600070205080204" pitchFamily="50" charset="-128"/>
            </a:endParaRPr>
          </a:p>
        </p:txBody>
      </p:sp>
      <p:sp>
        <p:nvSpPr>
          <p:cNvPr id="22" name="テキスト ボックス 21">
            <a:extLst>
              <a:ext uri="{FF2B5EF4-FFF2-40B4-BE49-F238E27FC236}">
                <a16:creationId xmlns:a16="http://schemas.microsoft.com/office/drawing/2014/main" id="{346C0043-C550-43EF-8FC5-8CAC0A3DF3E4}"/>
              </a:ext>
            </a:extLst>
          </p:cNvPr>
          <p:cNvSpPr txBox="1"/>
          <p:nvPr/>
        </p:nvSpPr>
        <p:spPr>
          <a:xfrm>
            <a:off x="245141" y="727589"/>
            <a:ext cx="7977808" cy="584775"/>
          </a:xfrm>
          <a:prstGeom prst="rect">
            <a:avLst/>
          </a:prstGeom>
          <a:noFill/>
        </p:spPr>
        <p:txBody>
          <a:bodyPr wrap="square" rtlCol="0">
            <a:spAutoFit/>
          </a:bodyPr>
          <a:lstStyle/>
          <a:p>
            <a:r>
              <a:rPr kumimoji="1" lang="ja-JP" altLang="en-US" sz="3200" dirty="0"/>
              <a:t>「お宝ウェビング」から「強み」を２つ選ぼう</a:t>
            </a:r>
          </a:p>
        </p:txBody>
      </p:sp>
    </p:spTree>
    <p:extLst>
      <p:ext uri="{BB962C8B-B14F-4D97-AF65-F5344CB8AC3E}">
        <p14:creationId xmlns:p14="http://schemas.microsoft.com/office/powerpoint/2010/main" val="81826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532" y="1952275"/>
            <a:ext cx="1790898" cy="2052231"/>
          </a:xfrm>
          <a:prstGeom prst="rect">
            <a:avLst/>
          </a:prstGeom>
        </p:spPr>
      </p:pic>
      <p:cxnSp>
        <p:nvCxnSpPr>
          <p:cNvPr id="7" name="直線コネクタ 6"/>
          <p:cNvCxnSpPr/>
          <p:nvPr/>
        </p:nvCxnSpPr>
        <p:spPr>
          <a:xfrm flipH="1">
            <a:off x="9217573" y="6662207"/>
            <a:ext cx="4729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タイトル 1"/>
          <p:cNvSpPr txBox="1">
            <a:spLocks/>
          </p:cNvSpPr>
          <p:nvPr/>
        </p:nvSpPr>
        <p:spPr>
          <a:xfrm>
            <a:off x="-12624" y="-48145"/>
            <a:ext cx="5447509" cy="649254"/>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sz="4000" dirty="0">
                <a:solidFill>
                  <a:sysClr val="windowText" lastClr="000000"/>
                </a:solidFill>
                <a:ea typeface="ＭＳ Ｐゴシック" panose="020B0600070205080204" pitchFamily="50" charset="-128"/>
              </a:rPr>
              <a:t>これがあれば 大丈夫！</a:t>
            </a:r>
          </a:p>
        </p:txBody>
      </p:sp>
      <p:pic>
        <p:nvPicPr>
          <p:cNvPr id="17" name="図 16"/>
          <p:cNvPicPr>
            <a:picLocks noChangeAspect="1"/>
          </p:cNvPicPr>
          <p:nvPr/>
        </p:nvPicPr>
        <p:blipFill>
          <a:blip r:embed="rId4"/>
          <a:stretch>
            <a:fillRect/>
          </a:stretch>
        </p:blipFill>
        <p:spPr>
          <a:xfrm>
            <a:off x="5564169" y="3267373"/>
            <a:ext cx="888191" cy="723172"/>
          </a:xfrm>
          <a:prstGeom prst="rect">
            <a:avLst/>
          </a:prstGeom>
        </p:spPr>
      </p:pic>
      <p:sp>
        <p:nvSpPr>
          <p:cNvPr id="21" name="テキスト ボックス 20"/>
          <p:cNvSpPr txBox="1"/>
          <p:nvPr/>
        </p:nvSpPr>
        <p:spPr>
          <a:xfrm>
            <a:off x="1813972" y="4092822"/>
            <a:ext cx="2576341" cy="1384995"/>
          </a:xfrm>
          <a:prstGeom prst="rect">
            <a:avLst/>
          </a:prstGeom>
          <a:noFill/>
        </p:spPr>
        <p:txBody>
          <a:bodyPr wrap="square" rtlCol="0">
            <a:spAutoFit/>
          </a:bodyPr>
          <a:lstStyle/>
          <a:p>
            <a:r>
              <a:rPr lang="en-US" altLang="ja-JP" sz="2800" dirty="0">
                <a:solidFill>
                  <a:prstClr val="black"/>
                </a:solidFill>
              </a:rPr>
              <a:t>【</a:t>
            </a:r>
            <a:r>
              <a:rPr lang="ja-JP" altLang="en-US" sz="2800" dirty="0">
                <a:solidFill>
                  <a:prstClr val="black"/>
                </a:solidFill>
              </a:rPr>
              <a:t>選んだ理由</a:t>
            </a:r>
            <a:r>
              <a:rPr lang="en-US" altLang="ja-JP" sz="2800" dirty="0">
                <a:solidFill>
                  <a:prstClr val="black"/>
                </a:solidFill>
              </a:rPr>
              <a:t>】</a:t>
            </a:r>
            <a:r>
              <a:rPr lang="ja-JP" altLang="en-US" sz="2800" dirty="0">
                <a:solidFill>
                  <a:prstClr val="black"/>
                </a:solidFill>
              </a:rPr>
              <a:t>　</a:t>
            </a:r>
            <a:endParaRPr lang="en-US" altLang="ja-JP" sz="2800" dirty="0">
              <a:solidFill>
                <a:prstClr val="black"/>
              </a:solidFill>
            </a:endParaRPr>
          </a:p>
          <a:p>
            <a:r>
              <a:rPr lang="ja-JP" altLang="en-US" sz="2800" dirty="0">
                <a:solidFill>
                  <a:prstClr val="black"/>
                </a:solidFill>
              </a:rPr>
              <a:t>　</a:t>
            </a:r>
            <a:endParaRPr lang="en-US" altLang="ja-JP" sz="2800" dirty="0">
              <a:solidFill>
                <a:prstClr val="black"/>
              </a:solidFill>
            </a:endParaRPr>
          </a:p>
          <a:p>
            <a:endParaRPr lang="en-US" altLang="ja-JP" sz="2800" dirty="0">
              <a:solidFill>
                <a:prstClr val="black"/>
              </a:solidFill>
            </a:endParaRPr>
          </a:p>
        </p:txBody>
      </p:sp>
      <p:sp>
        <p:nvSpPr>
          <p:cNvPr id="22" name="テキスト ボックス 21"/>
          <p:cNvSpPr txBox="1"/>
          <p:nvPr/>
        </p:nvSpPr>
        <p:spPr>
          <a:xfrm>
            <a:off x="1944188" y="2167665"/>
            <a:ext cx="2935600" cy="523220"/>
          </a:xfrm>
          <a:prstGeom prst="rect">
            <a:avLst/>
          </a:prstGeom>
          <a:noFill/>
        </p:spPr>
        <p:txBody>
          <a:bodyPr wrap="square" rtlCol="0">
            <a:spAutoFit/>
          </a:bodyPr>
          <a:lstStyle/>
          <a:p>
            <a:r>
              <a:rPr lang="en-US" altLang="ja-JP" sz="2800" dirty="0">
                <a:solidFill>
                  <a:prstClr val="black"/>
                </a:solidFill>
              </a:rPr>
              <a:t>【</a:t>
            </a:r>
            <a:r>
              <a:rPr lang="ja-JP" altLang="en-US" sz="2800" dirty="0">
                <a:solidFill>
                  <a:prstClr val="black"/>
                </a:solidFill>
              </a:rPr>
              <a:t>選んだ「強み」</a:t>
            </a:r>
            <a:r>
              <a:rPr lang="en-US" altLang="ja-JP" sz="2800" dirty="0">
                <a:solidFill>
                  <a:prstClr val="black"/>
                </a:solidFill>
              </a:rPr>
              <a:t>】</a:t>
            </a:r>
          </a:p>
        </p:txBody>
      </p:sp>
      <p:sp>
        <p:nvSpPr>
          <p:cNvPr id="3" name="正方形/長方形 2"/>
          <p:cNvSpPr/>
          <p:nvPr/>
        </p:nvSpPr>
        <p:spPr>
          <a:xfrm>
            <a:off x="142332" y="4602812"/>
            <a:ext cx="11894712" cy="2178865"/>
          </a:xfrm>
          <a:prstGeom prst="rect">
            <a:avLst/>
          </a:prstGeom>
          <a:noFill/>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dirty="0">
              <a:solidFill>
                <a:prstClr val="black"/>
              </a:solidFill>
            </a:endParaRPr>
          </a:p>
        </p:txBody>
      </p:sp>
      <p:sp>
        <p:nvSpPr>
          <p:cNvPr id="5" name="角丸四角形 4"/>
          <p:cNvSpPr/>
          <p:nvPr/>
        </p:nvSpPr>
        <p:spPr>
          <a:xfrm>
            <a:off x="2188104" y="2832487"/>
            <a:ext cx="2691684" cy="1131075"/>
          </a:xfrm>
          <a:prstGeom prst="roundRect">
            <a:avLst/>
          </a:prstGeom>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800" dirty="0">
              <a:solidFill>
                <a:prstClr val="black"/>
              </a:solidFill>
            </a:endParaRPr>
          </a:p>
        </p:txBody>
      </p:sp>
      <p:sp>
        <p:nvSpPr>
          <p:cNvPr id="24" name="角丸四角形 23"/>
          <p:cNvSpPr/>
          <p:nvPr/>
        </p:nvSpPr>
        <p:spPr>
          <a:xfrm>
            <a:off x="7367561" y="2827826"/>
            <a:ext cx="2691684" cy="1163291"/>
          </a:xfrm>
          <a:prstGeom prst="roundRect">
            <a:avLst/>
          </a:prstGeom>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ja-JP" sz="2800" dirty="0">
              <a:solidFill>
                <a:prstClr val="black"/>
              </a:solidFill>
            </a:endParaRPr>
          </a:p>
        </p:txBody>
      </p:sp>
      <p:sp>
        <p:nvSpPr>
          <p:cNvPr id="20" name="角丸四角形 19"/>
          <p:cNvSpPr/>
          <p:nvPr/>
        </p:nvSpPr>
        <p:spPr>
          <a:xfrm>
            <a:off x="2189143" y="2834753"/>
            <a:ext cx="2691684" cy="1131075"/>
          </a:xfrm>
          <a:prstGeom prst="roundRect">
            <a:avLst/>
          </a:prstGeom>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dirty="0">
                <a:solidFill>
                  <a:prstClr val="black"/>
                </a:solidFill>
              </a:rPr>
              <a:t>最後まで</a:t>
            </a:r>
            <a:endParaRPr lang="en-US" altLang="ja-JP" sz="2800" dirty="0">
              <a:solidFill>
                <a:prstClr val="black"/>
              </a:solidFill>
            </a:endParaRPr>
          </a:p>
          <a:p>
            <a:pPr algn="ctr"/>
            <a:r>
              <a:rPr lang="ja-JP" altLang="en-US" sz="2800" dirty="0">
                <a:solidFill>
                  <a:prstClr val="black"/>
                </a:solidFill>
              </a:rPr>
              <a:t>がんばる</a:t>
            </a:r>
          </a:p>
        </p:txBody>
      </p:sp>
      <p:sp>
        <p:nvSpPr>
          <p:cNvPr id="27" name="角丸四角形 26"/>
          <p:cNvSpPr/>
          <p:nvPr/>
        </p:nvSpPr>
        <p:spPr>
          <a:xfrm>
            <a:off x="7361572" y="2822606"/>
            <a:ext cx="2691684" cy="1163291"/>
          </a:xfrm>
          <a:prstGeom prst="roundRect">
            <a:avLst/>
          </a:prstGeom>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dirty="0">
                <a:solidFill>
                  <a:prstClr val="black"/>
                </a:solidFill>
              </a:rPr>
              <a:t>友達と</a:t>
            </a:r>
            <a:endParaRPr lang="en-US" altLang="ja-JP" sz="2800" dirty="0">
              <a:solidFill>
                <a:prstClr val="black"/>
              </a:solidFill>
            </a:endParaRPr>
          </a:p>
          <a:p>
            <a:pPr algn="ctr"/>
            <a:r>
              <a:rPr lang="ja-JP" altLang="en-US" sz="2800" dirty="0">
                <a:solidFill>
                  <a:prstClr val="black"/>
                </a:solidFill>
              </a:rPr>
              <a:t>協力できる</a:t>
            </a:r>
            <a:endParaRPr lang="en-US" altLang="ja-JP" sz="2800" dirty="0">
              <a:solidFill>
                <a:prstClr val="black"/>
              </a:solidFill>
            </a:endParaRPr>
          </a:p>
        </p:txBody>
      </p:sp>
      <p:sp>
        <p:nvSpPr>
          <p:cNvPr id="33" name="右矢印 32"/>
          <p:cNvSpPr/>
          <p:nvPr/>
        </p:nvSpPr>
        <p:spPr>
          <a:xfrm>
            <a:off x="4879789" y="3171837"/>
            <a:ext cx="370051" cy="361586"/>
          </a:xfrm>
          <a:prstGeom prst="rightArrow">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34" name="図 33"/>
          <p:cNvPicPr>
            <a:picLocks noChangeAspect="1"/>
          </p:cNvPicPr>
          <p:nvPr/>
        </p:nvPicPr>
        <p:blipFill>
          <a:blip r:embed="rId5"/>
          <a:stretch>
            <a:fillRect/>
          </a:stretch>
        </p:blipFill>
        <p:spPr>
          <a:xfrm rot="10800000">
            <a:off x="6991140" y="3171837"/>
            <a:ext cx="371888" cy="365792"/>
          </a:xfrm>
          <a:prstGeom prst="rect">
            <a:avLst/>
          </a:prstGeom>
        </p:spPr>
      </p:pic>
      <p:sp>
        <p:nvSpPr>
          <p:cNvPr id="2" name="テキスト ボックス 1"/>
          <p:cNvSpPr txBox="1"/>
          <p:nvPr/>
        </p:nvSpPr>
        <p:spPr>
          <a:xfrm>
            <a:off x="142332" y="4844437"/>
            <a:ext cx="12204624" cy="2062103"/>
          </a:xfrm>
          <a:prstGeom prst="rect">
            <a:avLst/>
          </a:prstGeom>
          <a:noFill/>
        </p:spPr>
        <p:txBody>
          <a:bodyPr wrap="square" rtlCol="0">
            <a:spAutoFit/>
          </a:bodyPr>
          <a:lstStyle/>
          <a:p>
            <a:r>
              <a:rPr kumimoji="1" lang="ja-JP" altLang="en-US" sz="3200" dirty="0"/>
              <a:t>●</a:t>
            </a:r>
            <a:r>
              <a:rPr lang="ja-JP" altLang="en-US" sz="3200" dirty="0"/>
              <a:t>やっぱりわたしの</a:t>
            </a:r>
            <a:r>
              <a:rPr lang="ja-JP" altLang="en-US" sz="3200" dirty="0">
                <a:latin typeface="+mn-ea"/>
              </a:rPr>
              <a:t>１</a:t>
            </a:r>
            <a:r>
              <a:rPr lang="ja-JP" altLang="en-US" sz="3200" dirty="0"/>
              <a:t>番の「強み」はがんばるところだと思ったから。</a:t>
            </a:r>
            <a:endParaRPr kumimoji="1" lang="en-US" altLang="ja-JP" sz="3200" dirty="0"/>
          </a:p>
          <a:p>
            <a:endParaRPr kumimoji="1" lang="en-US" altLang="ja-JP" sz="3200" dirty="0"/>
          </a:p>
          <a:p>
            <a:r>
              <a:rPr kumimoji="1" lang="ja-JP" altLang="en-US" sz="3200" dirty="0"/>
              <a:t>●友達と協力すると、いろいろなことにチャレンジできると思ったから。</a:t>
            </a:r>
            <a:endParaRPr kumimoji="1" lang="en-US" altLang="ja-JP" sz="3200" dirty="0"/>
          </a:p>
          <a:p>
            <a:r>
              <a:rPr kumimoji="1" lang="ja-JP" altLang="en-US" sz="3200" dirty="0"/>
              <a:t>　</a:t>
            </a:r>
            <a:endParaRPr kumimoji="1" lang="en-US" altLang="ja-JP" sz="3200" dirty="0"/>
          </a:p>
        </p:txBody>
      </p:sp>
      <p:sp>
        <p:nvSpPr>
          <p:cNvPr id="19" name="テキスト ボックス 18"/>
          <p:cNvSpPr txBox="1"/>
          <p:nvPr/>
        </p:nvSpPr>
        <p:spPr>
          <a:xfrm>
            <a:off x="487174" y="717453"/>
            <a:ext cx="10971343" cy="1384995"/>
          </a:xfrm>
          <a:prstGeom prst="rect">
            <a:avLst/>
          </a:prstGeom>
          <a:noFill/>
        </p:spPr>
        <p:txBody>
          <a:bodyPr wrap="square" rtlCol="0">
            <a:spAutoFit/>
          </a:bodyPr>
          <a:lstStyle/>
          <a:p>
            <a:r>
              <a:rPr lang="ja-JP" altLang="en-US" sz="2800" dirty="0">
                <a:solidFill>
                  <a:prstClr val="black"/>
                </a:solidFill>
              </a:rPr>
              <a:t>　　　　　　これから先、あなたがこま</a:t>
            </a:r>
            <a:r>
              <a:rPr lang="ja-JP" altLang="en-US" sz="2800" dirty="0"/>
              <a:t>ったときや落ちこんだとき、</a:t>
            </a:r>
            <a:r>
              <a:rPr lang="en-US" altLang="ja-JP" sz="2800" dirty="0"/>
              <a:t>  </a:t>
            </a:r>
          </a:p>
          <a:p>
            <a:r>
              <a:rPr lang="ja-JP" altLang="en-US" sz="2800" dirty="0"/>
              <a:t>　　　　　　何かにチャレンジしたいとき</a:t>
            </a:r>
            <a:r>
              <a:rPr lang="ja-JP" altLang="en-US" sz="2800" dirty="0">
                <a:solidFill>
                  <a:prstClr val="black"/>
                </a:solidFill>
              </a:rPr>
              <a:t>に、</a:t>
            </a:r>
            <a:r>
              <a:rPr lang="ja-JP" altLang="en-US" sz="2800" dirty="0">
                <a:solidFill>
                  <a:srgbClr val="FF0000"/>
                </a:solidFill>
              </a:rPr>
              <a:t>「これがあれば大丈夫！」</a:t>
            </a:r>
            <a:r>
              <a:rPr lang="en-US" altLang="ja-JP" sz="2800" dirty="0">
                <a:solidFill>
                  <a:srgbClr val="FF0000"/>
                </a:solidFill>
              </a:rPr>
              <a:t> </a:t>
            </a:r>
            <a:r>
              <a:rPr lang="ja-JP" altLang="en-US" sz="2800" dirty="0">
                <a:solidFill>
                  <a:srgbClr val="FF0000"/>
                </a:solidFill>
              </a:rPr>
              <a:t> </a:t>
            </a:r>
            <a:endParaRPr lang="en-US" altLang="ja-JP" sz="2800" dirty="0">
              <a:solidFill>
                <a:srgbClr val="FF0000"/>
              </a:solidFill>
            </a:endParaRPr>
          </a:p>
          <a:p>
            <a:r>
              <a:rPr lang="en-US" altLang="ja-JP" sz="2800" dirty="0">
                <a:solidFill>
                  <a:srgbClr val="FF0000"/>
                </a:solidFill>
              </a:rPr>
              <a:t> </a:t>
            </a:r>
            <a:r>
              <a:rPr lang="ja-JP" altLang="en-US" sz="2800" dirty="0">
                <a:solidFill>
                  <a:srgbClr val="FF0000"/>
                </a:solidFill>
              </a:rPr>
              <a:t>　　　　　　と思える「強み」</a:t>
            </a:r>
            <a:r>
              <a:rPr lang="ja-JP" altLang="en-US" sz="2800" dirty="0"/>
              <a:t>を２</a:t>
            </a:r>
            <a:r>
              <a:rPr lang="ja-JP" altLang="en-US" sz="2800" dirty="0">
                <a:solidFill>
                  <a:prstClr val="black"/>
                </a:solidFill>
              </a:rPr>
              <a:t>つ選んで、リュックサックに入れましょう。</a:t>
            </a:r>
            <a:endParaRPr lang="en-US" altLang="ja-JP" sz="2800" dirty="0">
              <a:solidFill>
                <a:prstClr val="black"/>
              </a:solidFill>
            </a:endParaRPr>
          </a:p>
        </p:txBody>
      </p:sp>
      <p:sp>
        <p:nvSpPr>
          <p:cNvPr id="18" name="テキスト ボックス 14">
            <a:extLst>
              <a:ext uri="{FF2B5EF4-FFF2-40B4-BE49-F238E27FC236}">
                <a16:creationId xmlns:a16="http://schemas.microsoft.com/office/drawing/2014/main" id="{1BC07620-D06B-4114-8A14-18E9760B2DE8}"/>
              </a:ext>
            </a:extLst>
          </p:cNvPr>
          <p:cNvSpPr txBox="1"/>
          <p:nvPr/>
        </p:nvSpPr>
        <p:spPr>
          <a:xfrm>
            <a:off x="487174" y="761903"/>
            <a:ext cx="1326798" cy="523220"/>
          </a:xfrm>
          <a:prstGeom prst="rect">
            <a:avLst/>
          </a:prstGeom>
          <a:solidFill>
            <a:sysClr val="window" lastClr="FFFFFF"/>
          </a:solidFill>
          <a:ln w="28575">
            <a:solidFill>
              <a:sysClr val="windowText" lastClr="000000"/>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rPr>
              <a:t>活動①</a:t>
            </a:r>
          </a:p>
        </p:txBody>
      </p:sp>
    </p:spTree>
    <p:extLst>
      <p:ext uri="{BB962C8B-B14F-4D97-AF65-F5344CB8AC3E}">
        <p14:creationId xmlns:p14="http://schemas.microsoft.com/office/powerpoint/2010/main" val="225868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10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吹き出し 5"/>
          <p:cNvSpPr/>
          <p:nvPr/>
        </p:nvSpPr>
        <p:spPr>
          <a:xfrm>
            <a:off x="2692201" y="1371314"/>
            <a:ext cx="9379361" cy="5134004"/>
          </a:xfrm>
          <a:prstGeom prst="wedgeRoundRectCallout">
            <a:avLst>
              <a:gd name="adj1" fmla="val -58288"/>
              <a:gd name="adj2" fmla="val 32459"/>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ja-JP" sz="4400" dirty="0"/>
          </a:p>
          <a:p>
            <a:pPr algn="ctr"/>
            <a:endParaRPr lang="en-US" altLang="ja-JP" sz="4400" dirty="0"/>
          </a:p>
          <a:p>
            <a:r>
              <a:rPr lang="ja-JP" altLang="en-US" sz="4400" dirty="0"/>
              <a:t>　</a:t>
            </a:r>
            <a:endParaRPr lang="en-US" altLang="ja-JP" sz="4400" dirty="0"/>
          </a:p>
          <a:p>
            <a:pPr>
              <a:lnSpc>
                <a:spcPct val="150000"/>
              </a:lnSpc>
            </a:pPr>
            <a:r>
              <a:rPr lang="ja-JP" altLang="en-US" sz="4400" dirty="0"/>
              <a:t>　</a:t>
            </a:r>
            <a:endParaRPr lang="en-US" altLang="ja-JP" sz="4400" dirty="0"/>
          </a:p>
          <a:p>
            <a:pPr>
              <a:lnSpc>
                <a:spcPct val="150000"/>
              </a:lnSpc>
            </a:pPr>
            <a:r>
              <a:rPr lang="ja-JP" altLang="en-US" sz="4000" dirty="0">
                <a:uFill>
                  <a:solidFill>
                    <a:srgbClr val="FF0000"/>
                  </a:solidFill>
                </a:uFill>
              </a:rPr>
              <a:t>　</a:t>
            </a:r>
            <a:r>
              <a:rPr lang="ja-JP" altLang="en-US" sz="3600" dirty="0">
                <a:uFill>
                  <a:solidFill>
                    <a:srgbClr val="FF0000"/>
                  </a:solidFill>
                </a:uFill>
              </a:rPr>
              <a:t>わたしは</a:t>
            </a:r>
            <a:r>
              <a:rPr lang="ja-JP" altLang="en-US" sz="3600" dirty="0"/>
              <a:t>、（</a:t>
            </a:r>
            <a:r>
              <a:rPr lang="ja-JP" altLang="en-US" sz="3600" dirty="0">
                <a:solidFill>
                  <a:schemeClr val="tx1"/>
                </a:solidFill>
              </a:rPr>
              <a:t>最後までがんばる</a:t>
            </a:r>
            <a:r>
              <a:rPr lang="ja-JP" altLang="en-US" sz="3600" dirty="0"/>
              <a:t>と、友達と協力できる）</a:t>
            </a:r>
            <a:r>
              <a:rPr lang="ja-JP" altLang="en-US" sz="3600" dirty="0">
                <a:uFill>
                  <a:solidFill>
                    <a:srgbClr val="FF0000"/>
                  </a:solidFill>
                </a:uFill>
              </a:rPr>
              <a:t>を選びました</a:t>
            </a:r>
            <a:r>
              <a:rPr lang="ja-JP" altLang="en-US" sz="3600" dirty="0"/>
              <a:t>。</a:t>
            </a:r>
            <a:endParaRPr lang="en-US" altLang="ja-JP" sz="3600" dirty="0"/>
          </a:p>
          <a:p>
            <a:pPr>
              <a:lnSpc>
                <a:spcPct val="150000"/>
              </a:lnSpc>
            </a:pPr>
            <a:r>
              <a:rPr lang="ja-JP" altLang="en-US" sz="3600" dirty="0"/>
              <a:t>　</a:t>
            </a:r>
            <a:r>
              <a:rPr lang="ja-JP" altLang="en-US" sz="3600" dirty="0">
                <a:uFill>
                  <a:solidFill>
                    <a:srgbClr val="0070C0"/>
                  </a:solidFill>
                </a:uFill>
              </a:rPr>
              <a:t>理由は、やっぱりわたしの</a:t>
            </a:r>
            <a:r>
              <a:rPr lang="ja-JP" altLang="en-US" sz="3600" dirty="0">
                <a:uFill>
                  <a:solidFill>
                    <a:srgbClr val="0070C0"/>
                  </a:solidFill>
                </a:uFill>
                <a:latin typeface="+mn-ea"/>
              </a:rPr>
              <a:t>１</a:t>
            </a:r>
            <a:r>
              <a:rPr lang="ja-JP" altLang="en-US" sz="3600" dirty="0">
                <a:uFill>
                  <a:solidFill>
                    <a:srgbClr val="0070C0"/>
                  </a:solidFill>
                </a:uFill>
              </a:rPr>
              <a:t>番の「強み」はがんばるところだと思ったからです</a:t>
            </a:r>
            <a:r>
              <a:rPr lang="ja-JP" altLang="en-US" sz="3600" dirty="0"/>
              <a:t>。そして、友達と協力すると、いろいろなことにチャレンジできると思った）からです。</a:t>
            </a:r>
            <a:endParaRPr lang="en-US" altLang="ja-JP" sz="3600" dirty="0"/>
          </a:p>
          <a:p>
            <a:pPr>
              <a:lnSpc>
                <a:spcPct val="150000"/>
              </a:lnSpc>
            </a:pPr>
            <a:endParaRPr lang="en-US" altLang="ja-JP" sz="4000" dirty="0"/>
          </a:p>
          <a:p>
            <a:pPr algn="ctr"/>
            <a:endParaRPr lang="en-US" altLang="ja-JP" sz="4400" dirty="0"/>
          </a:p>
          <a:p>
            <a:pPr algn="ctr"/>
            <a:endParaRPr lang="en-US" altLang="ja-JP" sz="4400" dirty="0"/>
          </a:p>
          <a:p>
            <a:pPr algn="ctr"/>
            <a:endParaRPr lang="en-US" altLang="ja-JP" sz="4400" dirty="0"/>
          </a:p>
        </p:txBody>
      </p:sp>
      <p:pic>
        <p:nvPicPr>
          <p:cNvPr id="5" name="図 4"/>
          <p:cNvPicPr>
            <a:picLocks noChangeAspect="1"/>
          </p:cNvPicPr>
          <p:nvPr/>
        </p:nvPicPr>
        <p:blipFill>
          <a:blip r:embed="rId3"/>
          <a:stretch>
            <a:fillRect/>
          </a:stretch>
        </p:blipFill>
        <p:spPr>
          <a:xfrm>
            <a:off x="271656" y="5290337"/>
            <a:ext cx="1618319" cy="1576464"/>
          </a:xfrm>
          <a:prstGeom prst="rect">
            <a:avLst/>
          </a:prstGeom>
        </p:spPr>
      </p:pic>
      <p:sp>
        <p:nvSpPr>
          <p:cNvPr id="2" name="右矢印 1"/>
          <p:cNvSpPr/>
          <p:nvPr/>
        </p:nvSpPr>
        <p:spPr>
          <a:xfrm flipV="1">
            <a:off x="1948137" y="4692019"/>
            <a:ext cx="802226" cy="326935"/>
          </a:xfrm>
          <a:prstGeom prst="rightArrow">
            <a:avLst/>
          </a:prstGeom>
          <a:solidFill>
            <a:schemeClr val="accent3"/>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46798" y="4400224"/>
            <a:ext cx="2242049" cy="913301"/>
          </a:xfrm>
          <a:prstGeom prst="rect">
            <a:avLst/>
          </a:prstGeom>
          <a:solidFill>
            <a:schemeClr val="bg1"/>
          </a:solidFill>
          <a:ln w="57150">
            <a:solidFill>
              <a:schemeClr val="accent4">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a:t>選んだ理由</a:t>
            </a:r>
            <a:endParaRPr kumimoji="1" lang="en-US" altLang="ja-JP" sz="2800" dirty="0"/>
          </a:p>
        </p:txBody>
      </p:sp>
      <p:sp>
        <p:nvSpPr>
          <p:cNvPr id="25" name="右矢印 24"/>
          <p:cNvSpPr/>
          <p:nvPr/>
        </p:nvSpPr>
        <p:spPr>
          <a:xfrm flipV="1">
            <a:off x="1987734" y="2206586"/>
            <a:ext cx="802226" cy="33106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 name="直線コネクタ 3"/>
          <p:cNvCxnSpPr/>
          <p:nvPr/>
        </p:nvCxnSpPr>
        <p:spPr>
          <a:xfrm flipV="1">
            <a:off x="3367601" y="2220387"/>
            <a:ext cx="1944937" cy="1364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V="1">
            <a:off x="5463508" y="3106437"/>
            <a:ext cx="2037645" cy="1364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V="1">
            <a:off x="3321960" y="3896821"/>
            <a:ext cx="1607386" cy="13648"/>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6477163" y="6360407"/>
            <a:ext cx="1615932"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127665" y="1899966"/>
            <a:ext cx="2246861" cy="913301"/>
          </a:xfrm>
          <a:prstGeom prst="rect">
            <a:avLst/>
          </a:prstGeom>
          <a:solidFill>
            <a:schemeClr val="bg1"/>
          </a:solid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dirty="0"/>
              <a:t>自分の</a:t>
            </a:r>
            <a:endParaRPr lang="en-US" altLang="ja-JP" sz="2800" dirty="0"/>
          </a:p>
          <a:p>
            <a:pPr algn="ctr"/>
            <a:r>
              <a:rPr lang="ja-JP" altLang="en-US" sz="2800" dirty="0">
                <a:solidFill>
                  <a:srgbClr val="FF0000"/>
                </a:solidFill>
              </a:rPr>
              <a:t>「強み」</a:t>
            </a:r>
            <a:endParaRPr kumimoji="1" lang="en-US" altLang="ja-JP" sz="2800" dirty="0">
              <a:solidFill>
                <a:srgbClr val="FF0000"/>
              </a:solidFill>
            </a:endParaRPr>
          </a:p>
        </p:txBody>
      </p:sp>
      <p:sp>
        <p:nvSpPr>
          <p:cNvPr id="8" name="左大かっこ 7"/>
          <p:cNvSpPr/>
          <p:nvPr/>
        </p:nvSpPr>
        <p:spPr>
          <a:xfrm>
            <a:off x="2821283" y="3339191"/>
            <a:ext cx="394645" cy="3304601"/>
          </a:xfrm>
          <a:prstGeom prst="leftBracket">
            <a:avLst/>
          </a:prstGeom>
          <a:ln w="5715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左大かっこ 18"/>
          <p:cNvSpPr/>
          <p:nvPr/>
        </p:nvSpPr>
        <p:spPr>
          <a:xfrm>
            <a:off x="2821978" y="1642316"/>
            <a:ext cx="336616" cy="1428599"/>
          </a:xfrm>
          <a:prstGeom prst="leftBracket">
            <a:avLst/>
          </a:prstGeom>
          <a:ln w="57150">
            <a:solidFill>
              <a:srgbClr val="FF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テキスト ボックス 15"/>
          <p:cNvSpPr txBox="1"/>
          <p:nvPr/>
        </p:nvSpPr>
        <p:spPr>
          <a:xfrm>
            <a:off x="1527622" y="709434"/>
            <a:ext cx="10266811" cy="584775"/>
          </a:xfrm>
          <a:prstGeom prst="rect">
            <a:avLst/>
          </a:prstGeom>
          <a:noFill/>
        </p:spPr>
        <p:txBody>
          <a:bodyPr wrap="square" rtlCol="0">
            <a:spAutoFit/>
          </a:bodyPr>
          <a:lstStyle/>
          <a:p>
            <a:r>
              <a:rPr lang="ja-JP" altLang="en-US" sz="2800" dirty="0">
                <a:solidFill>
                  <a:prstClr val="black"/>
                </a:solidFill>
              </a:rPr>
              <a:t>　</a:t>
            </a:r>
            <a:r>
              <a:rPr lang="ja-JP" altLang="en-US" sz="3200" dirty="0">
                <a:solidFill>
                  <a:prstClr val="black"/>
                </a:solidFill>
              </a:rPr>
              <a:t>自分が選んだ「強み」と、選んだ理由を伝え合いましょう。</a:t>
            </a:r>
            <a:endParaRPr lang="en-US" altLang="ja-JP" sz="2800" dirty="0">
              <a:solidFill>
                <a:prstClr val="black"/>
              </a:solidFill>
            </a:endParaRPr>
          </a:p>
        </p:txBody>
      </p:sp>
      <p:sp>
        <p:nvSpPr>
          <p:cNvPr id="20" name="テキスト ボックス 14">
            <a:extLst>
              <a:ext uri="{FF2B5EF4-FFF2-40B4-BE49-F238E27FC236}">
                <a16:creationId xmlns:a16="http://schemas.microsoft.com/office/drawing/2014/main" id="{D2FD51ED-6210-40E1-BDCF-CCB5B063C012}"/>
              </a:ext>
            </a:extLst>
          </p:cNvPr>
          <p:cNvSpPr txBox="1"/>
          <p:nvPr/>
        </p:nvSpPr>
        <p:spPr>
          <a:xfrm>
            <a:off x="341540" y="704930"/>
            <a:ext cx="1414993" cy="584775"/>
          </a:xfrm>
          <a:prstGeom prst="rect">
            <a:avLst/>
          </a:prstGeom>
          <a:solidFill>
            <a:sysClr val="window" lastClr="FFFFFF"/>
          </a:solidFill>
          <a:ln w="28575">
            <a:solidFill>
              <a:sysClr val="windowText" lastClr="000000"/>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rPr>
              <a:t>活動②</a:t>
            </a:r>
          </a:p>
        </p:txBody>
      </p:sp>
      <p:sp>
        <p:nvSpPr>
          <p:cNvPr id="21" name="タイトル 1">
            <a:extLst>
              <a:ext uri="{FF2B5EF4-FFF2-40B4-BE49-F238E27FC236}">
                <a16:creationId xmlns:a16="http://schemas.microsoft.com/office/drawing/2014/main" id="{D0A469C2-6F86-482B-8041-126000FA8E72}"/>
              </a:ext>
            </a:extLst>
          </p:cNvPr>
          <p:cNvSpPr txBox="1">
            <a:spLocks/>
          </p:cNvSpPr>
          <p:nvPr/>
        </p:nvSpPr>
        <p:spPr>
          <a:xfrm>
            <a:off x="-12624" y="-48145"/>
            <a:ext cx="5447509" cy="649254"/>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sz="4000" dirty="0">
                <a:solidFill>
                  <a:sysClr val="windowText" lastClr="000000"/>
                </a:solidFill>
                <a:ea typeface="ＭＳ Ｐゴシック" panose="020B0600070205080204" pitchFamily="50" charset="-128"/>
              </a:rPr>
              <a:t>これがあれば 大丈夫！</a:t>
            </a:r>
          </a:p>
        </p:txBody>
      </p:sp>
    </p:spTree>
    <p:extLst>
      <p:ext uri="{BB962C8B-B14F-4D97-AF65-F5344CB8AC3E}">
        <p14:creationId xmlns:p14="http://schemas.microsoft.com/office/powerpoint/2010/main" val="3697566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7322709" y="2735233"/>
            <a:ext cx="2199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kumimoji="0" lang="ja-JP" altLang="ja-JP" sz="1000">
                <a:solidFill>
                  <a:prstClr val="black"/>
                </a:solidFill>
                <a:latin typeface="Century" panose="02040604050505020304" pitchFamily="18" charset="0"/>
              </a:rPr>
              <a:t> </a:t>
            </a:r>
            <a:endParaRPr kumimoji="0" lang="ja-JP" altLang="ja-JP" sz="800">
              <a:solidFill>
                <a:prstClr val="black"/>
              </a:solidFill>
            </a:endParaRPr>
          </a:p>
          <a:p>
            <a:pPr algn="just" eaLnBrk="0" fontAlgn="base" hangingPunct="0">
              <a:spcBef>
                <a:spcPct val="0"/>
              </a:spcBef>
              <a:spcAft>
                <a:spcPct val="0"/>
              </a:spcAft>
            </a:pPr>
            <a:r>
              <a:rPr kumimoji="0" lang="ja-JP" altLang="ja-JP" sz="1000">
                <a:solidFill>
                  <a:prstClr val="black"/>
                </a:solidFill>
                <a:latin typeface="Century" panose="02040604050505020304" pitchFamily="18" charset="0"/>
              </a:rPr>
              <a:t> </a:t>
            </a:r>
            <a:endParaRPr kumimoji="0" lang="ja-JP" altLang="ja-JP">
              <a:solidFill>
                <a:prstClr val="black"/>
              </a:solidFill>
              <a:latin typeface="Arial" panose="020B0604020202020204" pitchFamily="34" charset="0"/>
            </a:endParaRPr>
          </a:p>
        </p:txBody>
      </p:sp>
      <p:sp>
        <p:nvSpPr>
          <p:cNvPr id="8" name="コンテンツ プレースホルダー 2"/>
          <p:cNvSpPr>
            <a:spLocks noGrp="1"/>
          </p:cNvSpPr>
          <p:nvPr>
            <p:ph idx="1"/>
          </p:nvPr>
        </p:nvSpPr>
        <p:spPr>
          <a:xfrm>
            <a:off x="95380" y="812027"/>
            <a:ext cx="8357492" cy="898092"/>
          </a:xfrm>
        </p:spPr>
        <p:txBody>
          <a:bodyPr>
            <a:normAutofit fontScale="25000" lnSpcReduction="20000"/>
          </a:bodyPr>
          <a:lstStyle/>
          <a:p>
            <a:pPr marL="0" indent="0" algn="just">
              <a:lnSpc>
                <a:spcPct val="120000"/>
              </a:lnSpc>
              <a:spcBef>
                <a:spcPts val="0"/>
              </a:spcBef>
              <a:buNone/>
            </a:pPr>
            <a:r>
              <a:rPr lang="ja-JP" altLang="en-US" dirty="0">
                <a:ea typeface="AR P丸ゴシック体E" panose="020F0900000000000000" pitchFamily="50" charset="-128"/>
              </a:rPr>
              <a:t>　</a:t>
            </a:r>
            <a:r>
              <a:rPr lang="ja-JP" altLang="en-US" dirty="0">
                <a:latin typeface="+mj-ea"/>
                <a:ea typeface="+mj-ea"/>
              </a:rPr>
              <a:t>　</a:t>
            </a:r>
            <a:r>
              <a:rPr lang="en-US" altLang="ja-JP" sz="11200" dirty="0">
                <a:latin typeface="+mj-ea"/>
                <a:ea typeface="+mj-ea"/>
              </a:rPr>
              <a:t>(1) </a:t>
            </a:r>
            <a:r>
              <a:rPr lang="ja-JP" altLang="en-US" sz="11200" dirty="0">
                <a:latin typeface="+mj-ea"/>
                <a:ea typeface="+mj-ea"/>
              </a:rPr>
              <a:t>今日の学習をふり返って、◯をつけましょう。</a:t>
            </a:r>
          </a:p>
        </p:txBody>
      </p:sp>
      <p:sp>
        <p:nvSpPr>
          <p:cNvPr id="11" name="正方形/長方形 10"/>
          <p:cNvSpPr/>
          <p:nvPr/>
        </p:nvSpPr>
        <p:spPr>
          <a:xfrm>
            <a:off x="232092" y="6045973"/>
            <a:ext cx="10502077" cy="523220"/>
          </a:xfrm>
          <a:prstGeom prst="rect">
            <a:avLst/>
          </a:prstGeom>
          <a:solidFill>
            <a:schemeClr val="bg1"/>
          </a:solidFill>
          <a:ln>
            <a:solidFill>
              <a:srgbClr val="FFFFFF">
                <a:alpha val="0"/>
              </a:srgbClr>
            </a:solidFill>
          </a:ln>
        </p:spPr>
        <p:txBody>
          <a:bodyPr wrap="square">
            <a:spAutoFit/>
          </a:bodyPr>
          <a:lstStyle/>
          <a:p>
            <a:r>
              <a:rPr lang="en-US" altLang="ja-JP" sz="2800" dirty="0">
                <a:solidFill>
                  <a:prstClr val="black"/>
                </a:solidFill>
                <a:latin typeface="ＭＳ Ｐゴシック" panose="020B0600070205080204" pitchFamily="50" charset="-128"/>
              </a:rPr>
              <a:t>(2) </a:t>
            </a:r>
            <a:r>
              <a:rPr lang="ja-JP" altLang="en-US" sz="2800" dirty="0">
                <a:solidFill>
                  <a:prstClr val="black"/>
                </a:solidFill>
                <a:latin typeface="ＭＳ Ｐゴシック" panose="020B0600070205080204" pitchFamily="50" charset="-128"/>
              </a:rPr>
              <a:t>活動をふり返って、感じたことや気づいたことを書きましょう。</a:t>
            </a:r>
          </a:p>
        </p:txBody>
      </p:sp>
      <p:pic>
        <p:nvPicPr>
          <p:cNvPr id="9" name="図 8"/>
          <p:cNvPicPr>
            <a:picLocks noChangeAspect="1"/>
          </p:cNvPicPr>
          <p:nvPr/>
        </p:nvPicPr>
        <p:blipFill>
          <a:blip r:embed="rId3"/>
          <a:stretch>
            <a:fillRect/>
          </a:stretch>
        </p:blipFill>
        <p:spPr>
          <a:xfrm rot="1576090">
            <a:off x="8742667" y="92399"/>
            <a:ext cx="1487232" cy="1439257"/>
          </a:xfrm>
          <a:prstGeom prst="rect">
            <a:avLst/>
          </a:prstGeom>
        </p:spPr>
      </p:pic>
      <p:sp>
        <p:nvSpPr>
          <p:cNvPr id="7" name="タイトル 1"/>
          <p:cNvSpPr txBox="1">
            <a:spLocks/>
          </p:cNvSpPr>
          <p:nvPr/>
        </p:nvSpPr>
        <p:spPr>
          <a:xfrm>
            <a:off x="1" y="-4370"/>
            <a:ext cx="2030954" cy="740067"/>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lang="ja-JP" altLang="en-US"/>
            </a:pPr>
            <a:r>
              <a:rPr sz="4000" dirty="0">
                <a:solidFill>
                  <a:sysClr val="windowText" lastClr="000000"/>
                </a:solidFill>
                <a:ea typeface="ＭＳ Ｐゴシック" panose="020B0600070205080204" pitchFamily="50" charset="-128"/>
              </a:rPr>
              <a:t>ふり返り</a:t>
            </a:r>
            <a:r>
              <a:rPr sz="4800" dirty="0">
                <a:solidFill>
                  <a:sysClr val="windowText" lastClr="000000"/>
                </a:solidFill>
                <a:ea typeface="ＭＳ Ｐゴシック" panose="020B0600070205080204" pitchFamily="50" charset="-128"/>
              </a:rPr>
              <a:t>　　　　　　　　</a:t>
            </a:r>
          </a:p>
        </p:txBody>
      </p:sp>
      <p:graphicFrame>
        <p:nvGraphicFramePr>
          <p:cNvPr id="4" name="表 3"/>
          <p:cNvGraphicFramePr>
            <a:graphicFrameLocks noGrp="1"/>
          </p:cNvGraphicFramePr>
          <p:nvPr>
            <p:extLst>
              <p:ext uri="{D42A27DB-BD31-4B8C-83A1-F6EECF244321}">
                <p14:modId xmlns:p14="http://schemas.microsoft.com/office/powerpoint/2010/main" val="1838002175"/>
              </p:ext>
            </p:extLst>
          </p:nvPr>
        </p:nvGraphicFramePr>
        <p:xfrm>
          <a:off x="205588" y="1362317"/>
          <a:ext cx="11699541" cy="4572000"/>
        </p:xfrm>
        <a:graphic>
          <a:graphicData uri="http://schemas.openxmlformats.org/drawingml/2006/table">
            <a:tbl>
              <a:tblPr firstRow="1" bandRow="1">
                <a:tableStyleId>{5C22544A-7EE6-4342-B048-85BDC9FD1C3A}</a:tableStyleId>
              </a:tblPr>
              <a:tblGrid>
                <a:gridCol w="5800277">
                  <a:extLst>
                    <a:ext uri="{9D8B030D-6E8A-4147-A177-3AD203B41FA5}">
                      <a16:colId xmlns:a16="http://schemas.microsoft.com/office/drawing/2014/main" val="20000"/>
                    </a:ext>
                  </a:extLst>
                </a:gridCol>
                <a:gridCol w="1416911">
                  <a:extLst>
                    <a:ext uri="{9D8B030D-6E8A-4147-A177-3AD203B41FA5}">
                      <a16:colId xmlns:a16="http://schemas.microsoft.com/office/drawing/2014/main" val="20001"/>
                    </a:ext>
                  </a:extLst>
                </a:gridCol>
                <a:gridCol w="1416424">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541929">
                  <a:extLst>
                    <a:ext uri="{9D8B030D-6E8A-4147-A177-3AD203B41FA5}">
                      <a16:colId xmlns:a16="http://schemas.microsoft.com/office/drawing/2014/main" val="20004"/>
                    </a:ext>
                  </a:extLst>
                </a:gridCol>
              </a:tblGrid>
              <a:tr h="299049">
                <a:tc>
                  <a:txBody>
                    <a:bodyPr/>
                    <a:lstStyle/>
                    <a:p>
                      <a:r>
                        <a:rPr kumimoji="1" lang="ja-JP" altLang="en-US" sz="2400" dirty="0">
                          <a:solidFill>
                            <a:schemeClr val="tx1"/>
                          </a:solidFill>
                        </a:rPr>
                        <a:t>ふり返ること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r>
                        <a:rPr kumimoji="1" lang="ja-JP" altLang="en-US" sz="2400" dirty="0">
                          <a:solidFill>
                            <a:schemeClr val="tx1"/>
                          </a:solidFill>
                        </a:rPr>
                        <a:t>当てはまるところを　○でかこみましょう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57397">
                <a:tc>
                  <a:txBody>
                    <a:bodyPr/>
                    <a:lstStyle/>
                    <a:p>
                      <a:pPr marL="457200" indent="-457200">
                        <a:buAutoNum type="circleNumDbPlain"/>
                      </a:pPr>
                      <a:r>
                        <a:rPr kumimoji="1" lang="ja-JP" altLang="en-US" sz="2400" dirty="0">
                          <a:solidFill>
                            <a:schemeClr val="tx1"/>
                          </a:solidFill>
                        </a:rPr>
                        <a:t>学習に進んで参加することが</a:t>
                      </a:r>
                      <a:endParaRPr kumimoji="1" lang="en-US" altLang="ja-JP" sz="2400" dirty="0">
                        <a:solidFill>
                          <a:schemeClr val="tx1"/>
                        </a:solidFill>
                      </a:endParaRPr>
                    </a:p>
                    <a:p>
                      <a:pPr marL="0" indent="0">
                        <a:buNone/>
                      </a:pPr>
                      <a:r>
                        <a:rPr kumimoji="1" lang="en-US" altLang="ja-JP" sz="2400" dirty="0">
                          <a:solidFill>
                            <a:schemeClr val="tx1"/>
                          </a:solidFill>
                        </a:rPr>
                        <a:t>       </a:t>
                      </a:r>
                      <a:r>
                        <a:rPr kumimoji="1" lang="ja-JP" altLang="en-US" sz="2400" dirty="0">
                          <a:solidFill>
                            <a:schemeClr val="tx1"/>
                          </a:solidFill>
                        </a:rPr>
                        <a:t>できましたか。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dirty="0">
                          <a:solidFill>
                            <a:schemeClr val="tx1"/>
                          </a:solidFill>
                        </a:rPr>
                        <a:t>できた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dirty="0">
                          <a:solidFill>
                            <a:schemeClr val="tx1"/>
                          </a:solidFill>
                        </a:rPr>
                        <a:t>だいたい</a:t>
                      </a:r>
                      <a:endParaRPr kumimoji="1" lang="en-US" altLang="ja-JP" sz="2400" dirty="0">
                        <a:solidFill>
                          <a:schemeClr val="tx1"/>
                        </a:solidFill>
                      </a:endParaRPr>
                    </a:p>
                    <a:p>
                      <a:pPr algn="ctr"/>
                      <a:r>
                        <a:rPr kumimoji="1" lang="ja-JP" altLang="en-US" sz="2400" dirty="0">
                          <a:solidFill>
                            <a:schemeClr val="tx1"/>
                          </a:solidFill>
                        </a:rPr>
                        <a:t>できた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solidFill>
                            <a:schemeClr val="tx1"/>
                          </a:solidFill>
                        </a:rPr>
                        <a:t>あまり</a:t>
                      </a:r>
                      <a:endParaRPr kumimoji="1" lang="en-US" altLang="ja-JP" sz="2000" dirty="0">
                        <a:solidFill>
                          <a:schemeClr val="tx1"/>
                        </a:solidFill>
                      </a:endParaRPr>
                    </a:p>
                    <a:p>
                      <a:pPr algn="ctr"/>
                      <a:r>
                        <a:rPr kumimoji="1" lang="ja-JP" altLang="en-US" sz="1800" dirty="0">
                          <a:solidFill>
                            <a:schemeClr val="tx1"/>
                          </a:solidFill>
                        </a:rPr>
                        <a:t>できなかった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800" dirty="0">
                          <a:solidFill>
                            <a:schemeClr val="tx1"/>
                          </a:solidFill>
                        </a:rPr>
                        <a:t>できなかった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57397">
                <a:tc>
                  <a:txBody>
                    <a:bodyPr/>
                    <a:lstStyle/>
                    <a:p>
                      <a:r>
                        <a:rPr kumimoji="1" lang="ja-JP" altLang="en-US" sz="2400" dirty="0">
                          <a:solidFill>
                            <a:schemeClr val="tx1"/>
                          </a:solidFill>
                        </a:rPr>
                        <a:t>②　自分や友達の「強み」を伝え合うことが</a:t>
                      </a:r>
                      <a:endParaRPr kumimoji="1" lang="en-US" altLang="ja-JP" sz="2400" dirty="0">
                        <a:solidFill>
                          <a:schemeClr val="tx1"/>
                        </a:solidFill>
                      </a:endParaRPr>
                    </a:p>
                    <a:p>
                      <a:r>
                        <a:rPr kumimoji="1" lang="ja-JP" altLang="en-US" sz="2400" baseline="0" dirty="0">
                          <a:solidFill>
                            <a:schemeClr val="tx1"/>
                          </a:solidFill>
                        </a:rPr>
                        <a:t>        </a:t>
                      </a:r>
                      <a:r>
                        <a:rPr kumimoji="1" lang="ja-JP" altLang="en-US" sz="2400" dirty="0">
                          <a:solidFill>
                            <a:schemeClr val="tx1"/>
                          </a:solidFill>
                        </a:rPr>
                        <a:t>できましたか。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dirty="0">
                          <a:solidFill>
                            <a:schemeClr val="tx1"/>
                          </a:solidFill>
                        </a:rPr>
                        <a:t>できた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dirty="0">
                          <a:solidFill>
                            <a:schemeClr val="tx1"/>
                          </a:solidFill>
                        </a:rPr>
                        <a:t>だいたい</a:t>
                      </a:r>
                      <a:endParaRPr kumimoji="1" lang="en-US" altLang="ja-JP" sz="2400" dirty="0">
                        <a:solidFill>
                          <a:schemeClr val="tx1"/>
                        </a:solidFill>
                      </a:endParaRPr>
                    </a:p>
                    <a:p>
                      <a:pPr algn="ctr"/>
                      <a:r>
                        <a:rPr kumimoji="1" lang="ja-JP" altLang="en-US" sz="2400" dirty="0">
                          <a:solidFill>
                            <a:schemeClr val="tx1"/>
                          </a:solidFill>
                        </a:rPr>
                        <a:t>できた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solidFill>
                            <a:schemeClr val="tx1"/>
                          </a:solidFill>
                        </a:rPr>
                        <a:t>あまり</a:t>
                      </a:r>
                    </a:p>
                    <a:p>
                      <a:pPr algn="ctr"/>
                      <a:r>
                        <a:rPr kumimoji="1" lang="ja-JP" altLang="en-US" sz="1800" dirty="0">
                          <a:solidFill>
                            <a:schemeClr val="tx1"/>
                          </a:solidFill>
                        </a:rPr>
                        <a:t>できなかった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n-lt"/>
                          <a:ea typeface="+mn-ea"/>
                          <a:cs typeface="+mn-cs"/>
                        </a:rPr>
                        <a:t>できなかった</a:t>
                      </a:r>
                    </a:p>
                    <a:p>
                      <a:pPr algn="ctr"/>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47975">
                <a:tc>
                  <a:txBody>
                    <a:bodyPr/>
                    <a:lstStyle/>
                    <a:p>
                      <a:r>
                        <a:rPr kumimoji="1" lang="ja-JP" altLang="en-US" sz="2400" dirty="0">
                          <a:solidFill>
                            <a:schemeClr val="tx1"/>
                          </a:solidFill>
                        </a:rPr>
                        <a:t>③　自分の「強み」を知ることが</a:t>
                      </a:r>
                      <a:endParaRPr kumimoji="1" lang="en-US" altLang="ja-JP" sz="2400" dirty="0">
                        <a:solidFill>
                          <a:schemeClr val="tx1"/>
                        </a:solidFill>
                      </a:endParaRPr>
                    </a:p>
                    <a:p>
                      <a:r>
                        <a:rPr kumimoji="1" lang="ja-JP" altLang="en-US" sz="2400" dirty="0">
                          <a:solidFill>
                            <a:schemeClr val="tx1"/>
                          </a:solidFill>
                        </a:rPr>
                        <a:t>　　 できましたか。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dirty="0">
                          <a:solidFill>
                            <a:schemeClr val="tx1"/>
                          </a:solidFill>
                        </a:rPr>
                        <a:t>できた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dirty="0">
                          <a:solidFill>
                            <a:schemeClr val="tx1"/>
                          </a:solidFill>
                        </a:rPr>
                        <a:t>だいたい</a:t>
                      </a:r>
                      <a:endParaRPr kumimoji="1" lang="en-US" altLang="ja-JP" sz="2400" dirty="0">
                        <a:solidFill>
                          <a:schemeClr val="tx1"/>
                        </a:solidFill>
                      </a:endParaRPr>
                    </a:p>
                    <a:p>
                      <a:pPr algn="ctr"/>
                      <a:r>
                        <a:rPr kumimoji="1" lang="ja-JP" altLang="en-US" sz="2400" dirty="0">
                          <a:solidFill>
                            <a:schemeClr val="tx1"/>
                          </a:solidFill>
                        </a:rPr>
                        <a:t>できた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solidFill>
                            <a:schemeClr val="tx1"/>
                          </a:solidFill>
                        </a:rPr>
                        <a:t>あまり</a:t>
                      </a:r>
                    </a:p>
                    <a:p>
                      <a:pPr algn="ctr"/>
                      <a:r>
                        <a:rPr kumimoji="1" lang="ja-JP" altLang="en-US" sz="1800" dirty="0">
                          <a:solidFill>
                            <a:schemeClr val="tx1"/>
                          </a:solidFill>
                        </a:rPr>
                        <a:t>できなかった</a:t>
                      </a:r>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800" dirty="0">
                          <a:solidFill>
                            <a:schemeClr val="tx1"/>
                          </a:solidFill>
                        </a:rPr>
                        <a:t>できなかった</a:t>
                      </a:r>
                    </a:p>
                    <a:p>
                      <a:pPr algn="ctr"/>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55473">
                <a:tc>
                  <a:txBody>
                    <a:bodyPr/>
                    <a:lstStyle/>
                    <a:p>
                      <a:r>
                        <a:rPr kumimoji="1" lang="ja-JP" altLang="en-US" sz="2400" dirty="0">
                          <a:solidFill>
                            <a:schemeClr val="tx1"/>
                          </a:solidFill>
                        </a:rPr>
                        <a:t>④　友達の「強み」を知ることが</a:t>
                      </a:r>
                      <a:endParaRPr kumimoji="1" lang="en-US" altLang="ja-JP" sz="2400" dirty="0">
                        <a:solidFill>
                          <a:schemeClr val="tx1"/>
                        </a:solidFill>
                      </a:endParaRPr>
                    </a:p>
                    <a:p>
                      <a:r>
                        <a:rPr kumimoji="1" lang="en-US" altLang="ja-JP" sz="2400" dirty="0">
                          <a:solidFill>
                            <a:schemeClr val="tx1"/>
                          </a:solidFill>
                        </a:rPr>
                        <a:t>       </a:t>
                      </a:r>
                      <a:r>
                        <a:rPr kumimoji="1" lang="ja-JP" altLang="en-US" sz="2400" dirty="0">
                          <a:solidFill>
                            <a:schemeClr val="tx1"/>
                          </a:solidFill>
                        </a:rPr>
                        <a:t>できましたか。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dirty="0">
                          <a:solidFill>
                            <a:schemeClr val="tx1"/>
                          </a:solidFill>
                        </a:rPr>
                        <a:t>できた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dirty="0">
                          <a:solidFill>
                            <a:schemeClr val="tx1"/>
                          </a:solidFill>
                        </a:rPr>
                        <a:t>だいたい</a:t>
                      </a:r>
                      <a:endParaRPr kumimoji="1" lang="en-US" altLang="ja-JP" sz="2400" dirty="0">
                        <a:solidFill>
                          <a:schemeClr val="tx1"/>
                        </a:solidFill>
                      </a:endParaRPr>
                    </a:p>
                    <a:p>
                      <a:pPr algn="ctr"/>
                      <a:r>
                        <a:rPr kumimoji="1" lang="ja-JP" altLang="en-US" sz="2400" dirty="0">
                          <a:solidFill>
                            <a:schemeClr val="tx1"/>
                          </a:solidFill>
                        </a:rPr>
                        <a:t>できた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solidFill>
                            <a:schemeClr val="tx1"/>
                          </a:solidFill>
                        </a:rPr>
                        <a:t>あまり</a:t>
                      </a:r>
                    </a:p>
                    <a:p>
                      <a:pPr algn="ctr"/>
                      <a:r>
                        <a:rPr kumimoji="1" lang="ja-JP" altLang="en-US" sz="1800" dirty="0">
                          <a:solidFill>
                            <a:schemeClr val="tx1"/>
                          </a:solidFill>
                        </a:rPr>
                        <a:t>できなかった</a:t>
                      </a:r>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1"/>
                          </a:solidFill>
                        </a:rPr>
                        <a:t>できなかった</a:t>
                      </a:r>
                    </a:p>
                    <a:p>
                      <a:pPr algn="ctr"/>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8699">
                <a:tc>
                  <a:txBody>
                    <a:bodyPr/>
                    <a:lstStyle/>
                    <a:p>
                      <a:r>
                        <a:rPr kumimoji="1" lang="ja-JP" altLang="en-US" sz="2400" dirty="0">
                          <a:solidFill>
                            <a:schemeClr val="tx1"/>
                          </a:solidFill>
                        </a:rPr>
                        <a:t>⑤　これから、自分の「強み」を生かして</a:t>
                      </a:r>
                      <a:endParaRPr kumimoji="1" lang="en-US" altLang="ja-JP" sz="2400" dirty="0">
                        <a:solidFill>
                          <a:schemeClr val="tx1"/>
                        </a:solidFill>
                      </a:endParaRPr>
                    </a:p>
                    <a:p>
                      <a:r>
                        <a:rPr kumimoji="1" lang="ja-JP" altLang="en-US" sz="2400" dirty="0">
                          <a:solidFill>
                            <a:schemeClr val="tx1"/>
                          </a:solidFill>
                        </a:rPr>
                        <a:t>        いこうと思いましたか。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dirty="0">
                          <a:solidFill>
                            <a:schemeClr val="tx1"/>
                          </a:solidFill>
                        </a:rPr>
                        <a:t>思った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dirty="0">
                          <a:solidFill>
                            <a:schemeClr val="tx1"/>
                          </a:solidFill>
                        </a:rPr>
                        <a:t>だいたい</a:t>
                      </a:r>
                      <a:endParaRPr kumimoji="1" lang="en-US" altLang="ja-JP" sz="2400" dirty="0">
                        <a:solidFill>
                          <a:schemeClr val="tx1"/>
                        </a:solidFill>
                      </a:endParaRPr>
                    </a:p>
                    <a:p>
                      <a:pPr algn="ctr"/>
                      <a:r>
                        <a:rPr kumimoji="1" lang="ja-JP" altLang="en-US" sz="2400" dirty="0">
                          <a:solidFill>
                            <a:schemeClr val="tx1"/>
                          </a:solidFill>
                        </a:rPr>
                        <a:t>思った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solidFill>
                            <a:schemeClr val="tx1"/>
                          </a:solidFill>
                        </a:rPr>
                        <a:t>あまり</a:t>
                      </a:r>
                      <a:endParaRPr kumimoji="1" lang="en-US" altLang="ja-JP" sz="2000" dirty="0">
                        <a:solidFill>
                          <a:schemeClr val="tx1"/>
                        </a:solidFill>
                      </a:endParaRPr>
                    </a:p>
                    <a:p>
                      <a:pPr algn="ctr"/>
                      <a:r>
                        <a:rPr kumimoji="1" lang="ja-JP" altLang="en-US" sz="1800" dirty="0">
                          <a:solidFill>
                            <a:schemeClr val="tx1"/>
                          </a:solidFill>
                        </a:rPr>
                        <a:t>思わなかった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800" dirty="0">
                          <a:solidFill>
                            <a:schemeClr val="tx1"/>
                          </a:solidFill>
                        </a:rPr>
                        <a:t>できなかった</a:t>
                      </a:r>
                    </a:p>
                    <a:p>
                      <a:pPr algn="ctr"/>
                      <a:endParaRPr kumimoji="1" lang="ja-JP" alt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45782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598984" y="316523"/>
            <a:ext cx="5509847" cy="6400800"/>
          </a:xfrm>
          <a:ln>
            <a:solidFill>
              <a:srgbClr val="000000"/>
            </a:solidFill>
          </a:ln>
        </p:spPr>
        <p:txBody>
          <a:bodyPr/>
          <a:lstStyle/>
          <a:p>
            <a:pPr marL="0" indent="0">
              <a:buNone/>
            </a:pPr>
            <a:endParaRPr kumimoji="1" lang="ja-JP" altLang="en-US" dirty="0"/>
          </a:p>
        </p:txBody>
      </p:sp>
      <p:pic>
        <p:nvPicPr>
          <p:cNvPr id="4" name="図 3"/>
          <p:cNvPicPr>
            <a:picLocks noChangeAspect="1"/>
          </p:cNvPicPr>
          <p:nvPr/>
        </p:nvPicPr>
        <p:blipFill>
          <a:blip r:embed="rId3"/>
          <a:stretch>
            <a:fillRect/>
          </a:stretch>
        </p:blipFill>
        <p:spPr>
          <a:xfrm rot="1669288">
            <a:off x="6557084" y="1995234"/>
            <a:ext cx="2436630" cy="2373612"/>
          </a:xfrm>
          <a:prstGeom prst="rect">
            <a:avLst/>
          </a:prstGeom>
        </p:spPr>
      </p:pic>
      <p:pic>
        <p:nvPicPr>
          <p:cNvPr id="5" name="図 4"/>
          <p:cNvPicPr>
            <a:picLocks noChangeAspect="1"/>
          </p:cNvPicPr>
          <p:nvPr/>
        </p:nvPicPr>
        <p:blipFill>
          <a:blip r:embed="rId4"/>
          <a:stretch>
            <a:fillRect/>
          </a:stretch>
        </p:blipFill>
        <p:spPr>
          <a:xfrm>
            <a:off x="3804602" y="1547038"/>
            <a:ext cx="2461382" cy="2393550"/>
          </a:xfrm>
          <a:prstGeom prst="rect">
            <a:avLst/>
          </a:prstGeom>
        </p:spPr>
      </p:pic>
      <p:sp>
        <p:nvSpPr>
          <p:cNvPr id="6" name="正方形/長方形 5"/>
          <p:cNvSpPr/>
          <p:nvPr/>
        </p:nvSpPr>
        <p:spPr>
          <a:xfrm>
            <a:off x="3240646" y="316523"/>
            <a:ext cx="358338" cy="642502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3710688" y="5418104"/>
            <a:ext cx="5107488" cy="1200329"/>
          </a:xfrm>
          <a:prstGeom prst="rect">
            <a:avLst/>
          </a:prstGeom>
          <a:noFill/>
        </p:spPr>
        <p:txBody>
          <a:bodyPr wrap="none" rtlCol="0">
            <a:spAutoFit/>
          </a:bodyPr>
          <a:lstStyle/>
          <a:p>
            <a:r>
              <a:rPr kumimoji="1" lang="ja-JP" altLang="en-US" sz="3600" dirty="0"/>
              <a:t>〇〇小学校</a:t>
            </a:r>
            <a:endParaRPr kumimoji="1" lang="en-US" altLang="ja-JP" sz="3600" dirty="0"/>
          </a:p>
          <a:p>
            <a:r>
              <a:rPr kumimoji="1" lang="ja-JP" altLang="en-US" sz="3600" dirty="0"/>
              <a:t>○年○組　名前〇〇〇〇</a:t>
            </a:r>
          </a:p>
        </p:txBody>
      </p:sp>
      <p:sp>
        <p:nvSpPr>
          <p:cNvPr id="8" name="テキスト ボックス 7"/>
          <p:cNvSpPr txBox="1"/>
          <p:nvPr/>
        </p:nvSpPr>
        <p:spPr>
          <a:xfrm>
            <a:off x="3902655" y="1037714"/>
            <a:ext cx="5200463" cy="707886"/>
          </a:xfrm>
          <a:prstGeom prst="rect">
            <a:avLst/>
          </a:prstGeom>
          <a:noFill/>
        </p:spPr>
        <p:txBody>
          <a:bodyPr wrap="none" rtlCol="0">
            <a:spAutoFit/>
          </a:bodyPr>
          <a:lstStyle/>
          <a:p>
            <a:r>
              <a:rPr kumimoji="1" lang="ja-JP" altLang="en-US" sz="4000" dirty="0"/>
              <a:t>ぼく・わたしの「強み」！</a:t>
            </a:r>
            <a:endParaRPr kumimoji="1" lang="en-US" altLang="ja-JP" sz="4000" dirty="0"/>
          </a:p>
        </p:txBody>
      </p:sp>
      <p:cxnSp>
        <p:nvCxnSpPr>
          <p:cNvPr id="10" name="直線コネクタ 9"/>
          <p:cNvCxnSpPr/>
          <p:nvPr/>
        </p:nvCxnSpPr>
        <p:spPr>
          <a:xfrm flipV="1">
            <a:off x="3598984" y="140677"/>
            <a:ext cx="5334001" cy="175846"/>
          </a:xfrm>
          <a:prstGeom prst="line">
            <a:avLst/>
          </a:prstGeom>
        </p:spPr>
        <p:style>
          <a:lnRef idx="1">
            <a:schemeClr val="dk1"/>
          </a:lnRef>
          <a:fillRef idx="0">
            <a:schemeClr val="dk1"/>
          </a:fillRef>
          <a:effectRef idx="0">
            <a:schemeClr val="dk1"/>
          </a:effectRef>
          <a:fontRef idx="minor">
            <a:schemeClr val="tx1"/>
          </a:fontRef>
        </p:style>
      </p:cxnSp>
      <p:cxnSp>
        <p:nvCxnSpPr>
          <p:cNvPr id="12" name="直線コネクタ 11"/>
          <p:cNvCxnSpPr/>
          <p:nvPr/>
        </p:nvCxnSpPr>
        <p:spPr>
          <a:xfrm>
            <a:off x="8932985" y="140677"/>
            <a:ext cx="175846" cy="175846"/>
          </a:xfrm>
          <a:prstGeom prst="line">
            <a:avLst/>
          </a:prstGeom>
        </p:spPr>
        <p:style>
          <a:lnRef idx="1">
            <a:schemeClr val="accent1"/>
          </a:lnRef>
          <a:fillRef idx="0">
            <a:schemeClr val="accent1"/>
          </a:fillRef>
          <a:effectRef idx="0">
            <a:schemeClr val="accent1"/>
          </a:effectRef>
          <a:fontRef idx="minor">
            <a:schemeClr val="tx1"/>
          </a:fontRef>
        </p:style>
      </p:cxnSp>
      <p:sp>
        <p:nvSpPr>
          <p:cNvPr id="14" name="角丸四角形吹き出し 13"/>
          <p:cNvSpPr/>
          <p:nvPr/>
        </p:nvSpPr>
        <p:spPr>
          <a:xfrm>
            <a:off x="3793290" y="3970846"/>
            <a:ext cx="2638917" cy="889495"/>
          </a:xfrm>
          <a:prstGeom prst="wedgeRoundRectCallout">
            <a:avLst>
              <a:gd name="adj1" fmla="val -7411"/>
              <a:gd name="adj2" fmla="val -89723"/>
              <a:gd name="adj3" fmla="val 16667"/>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rPr>
              <a:t>　</a:t>
            </a:r>
            <a:endParaRPr kumimoji="1" lang="en-US" altLang="ja-JP" sz="2000" dirty="0">
              <a:solidFill>
                <a:schemeClr val="tx1"/>
              </a:solidFill>
            </a:endParaRPr>
          </a:p>
          <a:p>
            <a:r>
              <a:rPr kumimoji="1" lang="ja-JP" altLang="en-US" sz="2000" dirty="0">
                <a:solidFill>
                  <a:schemeClr val="tx1"/>
                </a:solidFill>
              </a:rPr>
              <a:t>　「強み」を見つけよう</a:t>
            </a:r>
            <a:endParaRPr kumimoji="1" lang="en-US" altLang="ja-JP" dirty="0">
              <a:solidFill>
                <a:schemeClr val="tx1"/>
              </a:solidFill>
            </a:endParaRPr>
          </a:p>
          <a:p>
            <a:r>
              <a:rPr kumimoji="1" lang="ja-JP" altLang="en-US" sz="2000" dirty="0">
                <a:solidFill>
                  <a:schemeClr val="tx1"/>
                </a:solidFill>
              </a:rPr>
              <a:t>　</a:t>
            </a:r>
          </a:p>
        </p:txBody>
      </p:sp>
      <p:sp>
        <p:nvSpPr>
          <p:cNvPr id="16" name="角丸四角形吹き出し 15"/>
          <p:cNvSpPr/>
          <p:nvPr/>
        </p:nvSpPr>
        <p:spPr>
          <a:xfrm>
            <a:off x="6545680" y="4452789"/>
            <a:ext cx="2449678" cy="889495"/>
          </a:xfrm>
          <a:prstGeom prst="wedgeRoundRectCallout">
            <a:avLst>
              <a:gd name="adj1" fmla="val 8382"/>
              <a:gd name="adj2" fmla="val -83792"/>
              <a:gd name="adj3" fmla="val 16667"/>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「強み」を生かそう</a:t>
            </a:r>
          </a:p>
        </p:txBody>
      </p:sp>
    </p:spTree>
    <p:extLst>
      <p:ext uri="{BB962C8B-B14F-4D97-AF65-F5344CB8AC3E}">
        <p14:creationId xmlns:p14="http://schemas.microsoft.com/office/powerpoint/2010/main" val="167222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51530" y="4035735"/>
            <a:ext cx="9144000" cy="3824124"/>
          </a:xfrm>
          <a:prstGeom prst="rect">
            <a:avLst/>
          </a:prstGeom>
          <a:noFill/>
        </p:spPr>
        <p:txBody>
          <a:bodyPr wrap="square" rtlCol="0">
            <a:spAutoFit/>
          </a:bodyPr>
          <a:lstStyle/>
          <a:p>
            <a:pPr lvl="0"/>
            <a:r>
              <a:rPr lang="ja-JP" altLang="en-US" sz="4800" dirty="0">
                <a:latin typeface="+mj-ea"/>
                <a:ea typeface="+mj-ea"/>
              </a:rPr>
              <a:t>　　</a:t>
            </a:r>
            <a:r>
              <a:rPr lang="ja-JP" altLang="en-US" sz="4800" dirty="0">
                <a:solidFill>
                  <a:prstClr val="black"/>
                </a:solidFill>
                <a:latin typeface="ＭＳ Ｐゴシック" panose="020B0600070205080204" pitchFamily="50" charset="-128"/>
              </a:rPr>
              <a:t>考え方、行動、からだ　など</a:t>
            </a:r>
            <a:endParaRPr lang="en-US" altLang="ja-JP" sz="4400" dirty="0">
              <a:solidFill>
                <a:prstClr val="black"/>
              </a:solidFill>
              <a:latin typeface="ＭＳ Ｐゴシック" panose="020B0600070205080204" pitchFamily="50" charset="-128"/>
            </a:endParaRPr>
          </a:p>
          <a:p>
            <a:pPr>
              <a:lnSpc>
                <a:spcPts val="2500"/>
              </a:lnSpc>
            </a:pPr>
            <a:r>
              <a:rPr lang="ja-JP" altLang="en-US" sz="4800" dirty="0">
                <a:latin typeface="+mj-ea"/>
                <a:ea typeface="+mj-ea"/>
              </a:rPr>
              <a:t>　　　</a:t>
            </a:r>
            <a:endParaRPr lang="en-US" altLang="ja-JP" sz="4800" dirty="0">
              <a:latin typeface="+mj-ea"/>
              <a:ea typeface="+mj-ea"/>
            </a:endParaRPr>
          </a:p>
          <a:p>
            <a:pPr>
              <a:lnSpc>
                <a:spcPts val="2500"/>
              </a:lnSpc>
            </a:pPr>
            <a:endParaRPr lang="en-US" altLang="ja-JP" sz="4800" dirty="0">
              <a:latin typeface="+mj-ea"/>
              <a:ea typeface="+mj-ea"/>
            </a:endParaRPr>
          </a:p>
          <a:p>
            <a:pPr>
              <a:lnSpc>
                <a:spcPts val="2500"/>
              </a:lnSpc>
            </a:pPr>
            <a:r>
              <a:rPr lang="ja-JP" altLang="en-US" sz="6000" dirty="0">
                <a:latin typeface="+mj-ea"/>
                <a:ea typeface="+mj-ea"/>
              </a:rPr>
              <a:t>　　自分に　あるもの</a:t>
            </a:r>
            <a:endParaRPr lang="en-US" altLang="ja-JP" sz="6000" dirty="0">
              <a:latin typeface="+mj-ea"/>
              <a:ea typeface="+mj-ea"/>
            </a:endParaRPr>
          </a:p>
          <a:p>
            <a:r>
              <a:rPr lang="ja-JP" altLang="en-US" sz="6000" dirty="0">
                <a:latin typeface="+mj-ea"/>
                <a:ea typeface="+mj-ea"/>
              </a:rPr>
              <a:t>　　自分が　もっているもの</a:t>
            </a:r>
            <a:endParaRPr lang="en-US" altLang="ja-JP" sz="6000" dirty="0">
              <a:latin typeface="+mj-ea"/>
              <a:ea typeface="+mj-ea"/>
            </a:endParaRPr>
          </a:p>
          <a:p>
            <a:r>
              <a:rPr lang="ja-JP" altLang="en-US" sz="3600" dirty="0">
                <a:latin typeface="+mj-ea"/>
                <a:ea typeface="+mj-ea"/>
              </a:rPr>
              <a:t>　　</a:t>
            </a:r>
            <a:endParaRPr lang="en-US" altLang="ja-JP" sz="3600" dirty="0">
              <a:latin typeface="+mj-ea"/>
              <a:ea typeface="+mj-ea"/>
            </a:endParaRPr>
          </a:p>
          <a:p>
            <a:r>
              <a:rPr lang="ja-JP" altLang="en-US" sz="3600" dirty="0">
                <a:latin typeface="+mj-ea"/>
                <a:ea typeface="+mj-ea"/>
              </a:rPr>
              <a:t>　</a:t>
            </a:r>
            <a:endParaRPr lang="en-US" altLang="ja-JP" sz="3600" dirty="0">
              <a:latin typeface="+mj-ea"/>
              <a:ea typeface="+mj-ea"/>
            </a:endParaRPr>
          </a:p>
        </p:txBody>
      </p:sp>
      <p:pic>
        <p:nvPicPr>
          <p:cNvPr id="5" name="図 4"/>
          <p:cNvPicPr>
            <a:picLocks noChangeAspect="1"/>
          </p:cNvPicPr>
          <p:nvPr/>
        </p:nvPicPr>
        <p:blipFill>
          <a:blip r:embed="rId3"/>
          <a:stretch>
            <a:fillRect/>
          </a:stretch>
        </p:blipFill>
        <p:spPr>
          <a:xfrm>
            <a:off x="6207460" y="1426053"/>
            <a:ext cx="2115495" cy="2670279"/>
          </a:xfrm>
          <a:prstGeom prst="rect">
            <a:avLst/>
          </a:prstGeom>
        </p:spPr>
      </p:pic>
      <p:sp>
        <p:nvSpPr>
          <p:cNvPr id="8" name="タイトル 1"/>
          <p:cNvSpPr>
            <a:spLocks noGrp="1"/>
          </p:cNvSpPr>
          <p:nvPr>
            <p:ph type="title"/>
          </p:nvPr>
        </p:nvSpPr>
        <p:spPr>
          <a:xfrm>
            <a:off x="2361127" y="159048"/>
            <a:ext cx="7843234" cy="847115"/>
          </a:xfrm>
          <a:noFill/>
          <a:ln w="19050">
            <a:solidFill>
              <a:schemeClr val="bg1"/>
            </a:solidFill>
          </a:ln>
        </p:spPr>
        <p:txBody>
          <a:bodyPr>
            <a:noAutofit/>
          </a:bodyPr>
          <a:lstStyle/>
          <a:p>
            <a:r>
              <a:rPr lang="ja-JP" altLang="en-US" sz="6000" dirty="0">
                <a:solidFill>
                  <a:srgbClr val="FF0000"/>
                </a:solidFill>
              </a:rPr>
              <a:t>「強み」</a:t>
            </a:r>
            <a:r>
              <a:rPr lang="ja-JP" altLang="en-US" sz="6000" dirty="0"/>
              <a:t>って　何だろう？</a:t>
            </a:r>
          </a:p>
        </p:txBody>
      </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5764" y="1103969"/>
            <a:ext cx="2477103" cy="2814889"/>
          </a:xfrm>
          <a:prstGeom prst="rect">
            <a:avLst/>
          </a:prstGeom>
        </p:spPr>
      </p:pic>
      <p:pic>
        <p:nvPicPr>
          <p:cNvPr id="3" name="図 2"/>
          <p:cNvPicPr>
            <a:picLocks noChangeAspect="1"/>
          </p:cNvPicPr>
          <p:nvPr/>
        </p:nvPicPr>
        <p:blipFill rotWithShape="1">
          <a:blip r:embed="rId5">
            <a:extLst>
              <a:ext uri="{28A0092B-C50C-407E-A947-70E740481C1C}">
                <a14:useLocalDpi xmlns:a14="http://schemas.microsoft.com/office/drawing/2010/main" val="0"/>
              </a:ext>
            </a:extLst>
          </a:blip>
          <a:srcRect b="51515"/>
          <a:stretch/>
        </p:blipFill>
        <p:spPr>
          <a:xfrm rot="20461839">
            <a:off x="824573" y="1083414"/>
            <a:ext cx="3401212" cy="1914742"/>
          </a:xfrm>
          <a:prstGeom prst="rect">
            <a:avLst/>
          </a:prstGeom>
        </p:spPr>
      </p:pic>
      <p:pic>
        <p:nvPicPr>
          <p:cNvPr id="9" name="図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44636" y="1103969"/>
            <a:ext cx="1989801" cy="2773241"/>
          </a:xfrm>
          <a:prstGeom prst="rect">
            <a:avLst/>
          </a:prstGeom>
        </p:spPr>
      </p:pic>
      <p:pic>
        <p:nvPicPr>
          <p:cNvPr id="10" name="図 9"/>
          <p:cNvPicPr>
            <a:picLocks noChangeAspect="1"/>
          </p:cNvPicPr>
          <p:nvPr/>
        </p:nvPicPr>
        <p:blipFill rotWithShape="1">
          <a:blip r:embed="rId7">
            <a:extLst>
              <a:ext uri="{28A0092B-C50C-407E-A947-70E740481C1C}">
                <a14:useLocalDpi xmlns:a14="http://schemas.microsoft.com/office/drawing/2010/main" val="0"/>
              </a:ext>
            </a:extLst>
          </a:blip>
          <a:srcRect l="63882" t="36363" b="20909"/>
          <a:stretch/>
        </p:blipFill>
        <p:spPr>
          <a:xfrm rot="405096">
            <a:off x="3304597" y="1969495"/>
            <a:ext cx="1906629" cy="2066659"/>
          </a:xfrm>
          <a:prstGeom prst="rect">
            <a:avLst/>
          </a:prstGeom>
        </p:spPr>
      </p:pic>
    </p:spTree>
    <p:extLst>
      <p:ext uri="{BB962C8B-B14F-4D97-AF65-F5344CB8AC3E}">
        <p14:creationId xmlns:p14="http://schemas.microsoft.com/office/powerpoint/2010/main" val="289664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3"/>
          <p:cNvSpPr txBox="1">
            <a:spLocks/>
          </p:cNvSpPr>
          <p:nvPr/>
        </p:nvSpPr>
        <p:spPr>
          <a:xfrm>
            <a:off x="1999041" y="282546"/>
            <a:ext cx="8911988" cy="8022709"/>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en-US" altLang="ja-JP" sz="3600" dirty="0">
              <a:latin typeface="+mj-ea"/>
              <a:ea typeface="+mj-ea"/>
            </a:endParaRPr>
          </a:p>
          <a:p>
            <a:pPr marL="0" indent="0">
              <a:buNone/>
            </a:pPr>
            <a:r>
              <a:rPr lang="ja-JP" altLang="en-US" sz="5000" dirty="0">
                <a:latin typeface="+mj-ea"/>
                <a:ea typeface="+mj-ea"/>
              </a:rPr>
              <a:t>　プラスに思えること </a:t>
            </a:r>
            <a:r>
              <a:rPr lang="ja-JP" altLang="en-US" sz="4000" dirty="0">
                <a:latin typeface="+mj-ea"/>
                <a:ea typeface="+mj-ea"/>
              </a:rPr>
              <a:t>だけでなく</a:t>
            </a:r>
            <a:endParaRPr lang="en-US" altLang="ja-JP" sz="4000" dirty="0">
              <a:latin typeface="+mj-ea"/>
              <a:ea typeface="+mj-ea"/>
            </a:endParaRPr>
          </a:p>
          <a:p>
            <a:pPr marL="0" indent="0">
              <a:buNone/>
            </a:pPr>
            <a:endParaRPr lang="en-US" altLang="ja-JP" sz="4000" dirty="0">
              <a:latin typeface="+mj-ea"/>
              <a:ea typeface="+mj-ea"/>
            </a:endParaRPr>
          </a:p>
          <a:p>
            <a:pPr marL="0" indent="0">
              <a:buNone/>
            </a:pPr>
            <a:endParaRPr lang="en-US" altLang="ja-JP" sz="4000" dirty="0">
              <a:latin typeface="+mj-ea"/>
              <a:ea typeface="+mj-ea"/>
            </a:endParaRPr>
          </a:p>
          <a:p>
            <a:pPr marL="0" indent="0">
              <a:buNone/>
            </a:pPr>
            <a:r>
              <a:rPr lang="ja-JP" altLang="en-US" sz="4800" dirty="0">
                <a:latin typeface="+mj-ea"/>
                <a:ea typeface="+mj-ea"/>
              </a:rPr>
              <a:t>　マイナスに思えること </a:t>
            </a:r>
            <a:r>
              <a:rPr lang="ja-JP" altLang="en-US" sz="3600" dirty="0">
                <a:latin typeface="+mj-ea"/>
                <a:ea typeface="+mj-ea"/>
              </a:rPr>
              <a:t>もふくめて</a:t>
            </a:r>
            <a:endParaRPr lang="en-US" altLang="ja-JP" sz="4400" dirty="0">
              <a:latin typeface="+mj-ea"/>
              <a:ea typeface="+mj-ea"/>
            </a:endParaRPr>
          </a:p>
          <a:p>
            <a:pPr marL="0" indent="0">
              <a:buNone/>
            </a:pPr>
            <a:endParaRPr lang="en-US" altLang="ja-JP" sz="4000" dirty="0">
              <a:latin typeface="+mj-ea"/>
              <a:ea typeface="+mj-ea"/>
            </a:endParaRPr>
          </a:p>
          <a:p>
            <a:pPr marL="0" indent="0">
              <a:buNone/>
            </a:pPr>
            <a:endParaRPr lang="en-US" altLang="ja-JP" sz="4000" dirty="0">
              <a:latin typeface="+mj-ea"/>
              <a:ea typeface="+mj-ea"/>
            </a:endParaRPr>
          </a:p>
          <a:p>
            <a:pPr marL="0" indent="0">
              <a:buNone/>
            </a:pPr>
            <a:endParaRPr lang="en-US" altLang="ja-JP" sz="4000" dirty="0">
              <a:latin typeface="+mj-ea"/>
              <a:ea typeface="+mj-ea"/>
            </a:endParaRPr>
          </a:p>
          <a:p>
            <a:pPr marL="0" indent="0">
              <a:buNone/>
            </a:pPr>
            <a:r>
              <a:rPr lang="ja-JP" altLang="en-US" sz="4000" dirty="0">
                <a:solidFill>
                  <a:srgbClr val="FF0000"/>
                </a:solidFill>
                <a:latin typeface="+mj-ea"/>
                <a:ea typeface="+mj-ea"/>
              </a:rPr>
              <a:t>　　　　　　</a:t>
            </a:r>
            <a:r>
              <a:rPr lang="ja-JP" altLang="en-US" sz="4800" dirty="0">
                <a:solidFill>
                  <a:srgbClr val="FF0000"/>
                </a:solidFill>
                <a:latin typeface="+mj-ea"/>
                <a:ea typeface="+mj-ea"/>
              </a:rPr>
              <a:t> </a:t>
            </a:r>
            <a:r>
              <a:rPr lang="ja-JP" altLang="en-US" sz="6600" dirty="0">
                <a:solidFill>
                  <a:srgbClr val="FF0000"/>
                </a:solidFill>
                <a:latin typeface="+mj-ea"/>
                <a:ea typeface="+mj-ea"/>
              </a:rPr>
              <a:t>「強み」</a:t>
            </a:r>
            <a:r>
              <a:rPr lang="ja-JP" altLang="en-US" sz="4000" dirty="0">
                <a:latin typeface="+mj-ea"/>
                <a:ea typeface="+mj-ea"/>
              </a:rPr>
              <a:t>と考える</a:t>
            </a:r>
            <a:endParaRPr lang="en-US" altLang="ja-JP" sz="4000" dirty="0">
              <a:latin typeface="+mj-ea"/>
              <a:ea typeface="+mj-ea"/>
            </a:endParaRPr>
          </a:p>
          <a:p>
            <a:pPr marL="0" indent="0">
              <a:buNone/>
            </a:pPr>
            <a:endParaRPr lang="en-US" altLang="ja-JP" sz="4000" dirty="0">
              <a:latin typeface="+mj-ea"/>
              <a:ea typeface="+mj-ea"/>
            </a:endParaRPr>
          </a:p>
          <a:p>
            <a:pPr marL="0" indent="0">
              <a:buNone/>
            </a:pPr>
            <a:endParaRPr lang="en-US" altLang="ja-JP" sz="4000" dirty="0">
              <a:latin typeface="+mj-ea"/>
              <a:ea typeface="+mj-ea"/>
            </a:endParaRPr>
          </a:p>
        </p:txBody>
      </p:sp>
      <p:sp>
        <p:nvSpPr>
          <p:cNvPr id="7" name="加算記号 6"/>
          <p:cNvSpPr/>
          <p:nvPr/>
        </p:nvSpPr>
        <p:spPr>
          <a:xfrm>
            <a:off x="5524810" y="1679897"/>
            <a:ext cx="1442435" cy="1326977"/>
          </a:xfrm>
          <a:prstGeom prst="mathPlus">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下矢印 7"/>
          <p:cNvSpPr/>
          <p:nvPr/>
        </p:nvSpPr>
        <p:spPr>
          <a:xfrm>
            <a:off x="5736965" y="5028346"/>
            <a:ext cx="718070" cy="743550"/>
          </a:xfrm>
          <a:prstGeom prst="downArrow">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円/楕円 10"/>
          <p:cNvSpPr/>
          <p:nvPr/>
        </p:nvSpPr>
        <p:spPr>
          <a:xfrm>
            <a:off x="1139483" y="85659"/>
            <a:ext cx="10311619" cy="5228805"/>
          </a:xfrm>
          <a:prstGeom prst="ellipse">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2" name="図 1"/>
          <p:cNvPicPr>
            <a:picLocks noChangeAspect="1"/>
          </p:cNvPicPr>
          <p:nvPr/>
        </p:nvPicPr>
        <p:blipFill>
          <a:blip r:embed="rId3"/>
          <a:stretch>
            <a:fillRect/>
          </a:stretch>
        </p:blipFill>
        <p:spPr>
          <a:xfrm>
            <a:off x="3381729" y="3738197"/>
            <a:ext cx="1018809" cy="1106975"/>
          </a:xfrm>
          <a:prstGeom prst="rect">
            <a:avLst/>
          </a:prstGeom>
        </p:spPr>
      </p:pic>
      <p:pic>
        <p:nvPicPr>
          <p:cNvPr id="3" name="図 2"/>
          <p:cNvPicPr>
            <a:picLocks noChangeAspect="1"/>
          </p:cNvPicPr>
          <p:nvPr/>
        </p:nvPicPr>
        <p:blipFill>
          <a:blip r:embed="rId4"/>
          <a:stretch>
            <a:fillRect/>
          </a:stretch>
        </p:blipFill>
        <p:spPr>
          <a:xfrm>
            <a:off x="8769380" y="3738197"/>
            <a:ext cx="2847157" cy="2771411"/>
          </a:xfrm>
          <a:prstGeom prst="rect">
            <a:avLst/>
          </a:prstGeom>
        </p:spPr>
      </p:pic>
      <p:pic>
        <p:nvPicPr>
          <p:cNvPr id="17" name="図 16"/>
          <p:cNvPicPr>
            <a:picLocks noChangeAspect="1"/>
          </p:cNvPicPr>
          <p:nvPr/>
        </p:nvPicPr>
        <p:blipFill rotWithShape="1">
          <a:blip r:embed="rId5">
            <a:extLst>
              <a:ext uri="{28A0092B-C50C-407E-A947-70E740481C1C}">
                <a14:useLocalDpi xmlns:a14="http://schemas.microsoft.com/office/drawing/2010/main" val="0"/>
              </a:ext>
            </a:extLst>
          </a:blip>
          <a:srcRect b="13304"/>
          <a:stretch/>
        </p:blipFill>
        <p:spPr>
          <a:xfrm>
            <a:off x="3234310" y="1628609"/>
            <a:ext cx="1313645" cy="1429555"/>
          </a:xfrm>
          <a:prstGeom prst="rect">
            <a:avLst/>
          </a:prstGeom>
        </p:spPr>
      </p:pic>
    </p:spTree>
    <p:extLst>
      <p:ext uri="{BB962C8B-B14F-4D97-AF65-F5344CB8AC3E}">
        <p14:creationId xmlns:p14="http://schemas.microsoft.com/office/powerpoint/2010/main" val="983575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noGrp="1"/>
          </p:cNvSpPr>
          <p:nvPr>
            <p:ph type="title"/>
          </p:nvPr>
        </p:nvSpPr>
        <p:spPr>
          <a:xfrm>
            <a:off x="0" y="0"/>
            <a:ext cx="3776870" cy="613120"/>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lang="ja-JP" altLang="en-US"/>
            </a:pPr>
            <a:r>
              <a:rPr lang="en-US" altLang="ja-JP" sz="3200" dirty="0">
                <a:solidFill>
                  <a:sysClr val="windowText" lastClr="000000"/>
                </a:solidFill>
                <a:ea typeface="ＭＳ Ｐゴシック" panose="020B0600070205080204" pitchFamily="50" charset="-128"/>
              </a:rPr>
              <a:t>【</a:t>
            </a:r>
            <a:r>
              <a:rPr lang="ja-JP" altLang="en-US" sz="3200" dirty="0">
                <a:solidFill>
                  <a:sysClr val="windowText" lastClr="000000"/>
                </a:solidFill>
                <a:ea typeface="ＭＳ Ｐゴシック" panose="020B0600070205080204" pitchFamily="50" charset="-128"/>
              </a:rPr>
              <a:t>１時目</a:t>
            </a:r>
            <a:r>
              <a:rPr lang="en-US" altLang="ja-JP" sz="3200" dirty="0">
                <a:solidFill>
                  <a:sysClr val="windowText" lastClr="000000"/>
                </a:solidFill>
                <a:ea typeface="ＭＳ Ｐゴシック" panose="020B0600070205080204" pitchFamily="50" charset="-128"/>
              </a:rPr>
              <a:t>】</a:t>
            </a:r>
            <a:r>
              <a:rPr lang="ja-JP" altLang="en-US" sz="3200" dirty="0">
                <a:solidFill>
                  <a:sysClr val="windowText" lastClr="000000"/>
                </a:solidFill>
                <a:ea typeface="ＭＳ Ｐゴシック" panose="020B0600070205080204" pitchFamily="50" charset="-128"/>
              </a:rPr>
              <a:t>のふり返り</a:t>
            </a:r>
            <a:r>
              <a:rPr sz="4800" dirty="0">
                <a:solidFill>
                  <a:sysClr val="windowText" lastClr="000000"/>
                </a:solidFill>
                <a:ea typeface="ＭＳ Ｐゴシック" panose="020B0600070205080204" pitchFamily="50" charset="-128"/>
              </a:rPr>
              <a:t>　　　　　　　　</a:t>
            </a:r>
          </a:p>
        </p:txBody>
      </p:sp>
      <p:sp>
        <p:nvSpPr>
          <p:cNvPr id="5" name="角丸四角形吹き出し 4"/>
          <p:cNvSpPr/>
          <p:nvPr/>
        </p:nvSpPr>
        <p:spPr>
          <a:xfrm>
            <a:off x="375146" y="4504359"/>
            <a:ext cx="11441707" cy="2153941"/>
          </a:xfrm>
          <a:prstGeom prst="wedgeRoundRectCallout">
            <a:avLst>
              <a:gd name="adj1" fmla="val 1664"/>
              <a:gd name="adj2" fmla="val 33261"/>
              <a:gd name="adj3" fmla="val 16667"/>
            </a:avLst>
          </a:prstGeom>
          <a:solidFill>
            <a:srgbClr val="FFFFFF">
              <a:alpha val="80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500"/>
              </a:lnSpc>
            </a:pPr>
            <a:r>
              <a:rPr lang="ja-JP" altLang="en-US" sz="2800" dirty="0">
                <a:solidFill>
                  <a:srgbClr val="FF0066"/>
                </a:solidFill>
                <a:latin typeface="+mj-ea"/>
                <a:ea typeface="+mj-ea"/>
              </a:rPr>
              <a:t>「ふり返りシート」の記</a:t>
            </a:r>
            <a:r>
              <a:rPr lang="ja-JP" altLang="en-US" sz="2800" dirty="0" err="1">
                <a:solidFill>
                  <a:srgbClr val="FF0066"/>
                </a:solidFill>
                <a:latin typeface="+mj-ea"/>
                <a:ea typeface="+mj-ea"/>
              </a:rPr>
              <a:t>じゅつ</a:t>
            </a:r>
            <a:endParaRPr lang="en-US" altLang="ja-JP" sz="2800" dirty="0">
              <a:solidFill>
                <a:srgbClr val="FF0066"/>
              </a:solidFill>
              <a:latin typeface="+mj-ea"/>
              <a:ea typeface="+mj-ea"/>
            </a:endParaRPr>
          </a:p>
          <a:p>
            <a:pPr>
              <a:lnSpc>
                <a:spcPts val="4000"/>
              </a:lnSpc>
            </a:pPr>
            <a:r>
              <a:rPr lang="ja-JP" altLang="en-US" sz="2800" dirty="0">
                <a:solidFill>
                  <a:prstClr val="black"/>
                </a:solidFill>
                <a:latin typeface="+mj-ea"/>
                <a:ea typeface="+mj-ea"/>
              </a:rPr>
              <a:t>　伝え合いは、はずかしかったけれど楽しかったです。友達から「強み」を見付けてもらえてうれしかったです。みんなそれぞれ「強み」をもっている</a:t>
            </a:r>
            <a:endParaRPr lang="en-US" altLang="ja-JP" sz="2800" dirty="0">
              <a:solidFill>
                <a:prstClr val="black"/>
              </a:solidFill>
              <a:latin typeface="+mj-ea"/>
              <a:ea typeface="+mj-ea"/>
            </a:endParaRPr>
          </a:p>
          <a:p>
            <a:pPr>
              <a:lnSpc>
                <a:spcPts val="4000"/>
              </a:lnSpc>
            </a:pPr>
            <a:r>
              <a:rPr lang="ja-JP" altLang="en-US" sz="2800" dirty="0">
                <a:solidFill>
                  <a:prstClr val="black"/>
                </a:solidFill>
                <a:latin typeface="+mj-ea"/>
                <a:ea typeface="+mj-ea"/>
              </a:rPr>
              <a:t>ことが分かりました。</a:t>
            </a:r>
            <a:endParaRPr lang="en-US" altLang="ja-JP" sz="2800" dirty="0">
              <a:solidFill>
                <a:prstClr val="black"/>
              </a:solidFill>
              <a:latin typeface="+mj-ea"/>
              <a:ea typeface="+mj-ea"/>
            </a:endParaRPr>
          </a:p>
        </p:txBody>
      </p:sp>
      <p:pic>
        <p:nvPicPr>
          <p:cNvPr id="3" name="図 2">
            <a:extLst>
              <a:ext uri="{FF2B5EF4-FFF2-40B4-BE49-F238E27FC236}">
                <a16:creationId xmlns:a16="http://schemas.microsoft.com/office/drawing/2014/main" id="{3901C45A-17B5-451A-AC09-C58E8AB090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4495" y="746124"/>
            <a:ext cx="3625231" cy="3625231"/>
          </a:xfrm>
          <a:prstGeom prst="rect">
            <a:avLst/>
          </a:prstGeom>
        </p:spPr>
      </p:pic>
      <p:pic>
        <p:nvPicPr>
          <p:cNvPr id="9" name="図 8">
            <a:extLst>
              <a:ext uri="{FF2B5EF4-FFF2-40B4-BE49-F238E27FC236}">
                <a16:creationId xmlns:a16="http://schemas.microsoft.com/office/drawing/2014/main" id="{3D33983C-813B-47CD-8570-C6CF26B7421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988" t="9931"/>
          <a:stretch/>
        </p:blipFill>
        <p:spPr>
          <a:xfrm>
            <a:off x="1113226" y="2245801"/>
            <a:ext cx="1530222" cy="2090015"/>
          </a:xfrm>
          <a:prstGeom prst="rect">
            <a:avLst/>
          </a:prstGeom>
        </p:spPr>
      </p:pic>
      <p:sp>
        <p:nvSpPr>
          <p:cNvPr id="11" name="正方形/長方形 10">
            <a:extLst>
              <a:ext uri="{FF2B5EF4-FFF2-40B4-BE49-F238E27FC236}">
                <a16:creationId xmlns:a16="http://schemas.microsoft.com/office/drawing/2014/main" id="{3C04791B-54CD-4B36-B6B2-D587184654D9}"/>
              </a:ext>
            </a:extLst>
          </p:cNvPr>
          <p:cNvSpPr/>
          <p:nvPr/>
        </p:nvSpPr>
        <p:spPr>
          <a:xfrm>
            <a:off x="749042" y="2121400"/>
            <a:ext cx="548640" cy="5129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2E4F5AA8-4642-4399-AED9-DADFE4486F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30988" y="2259048"/>
            <a:ext cx="2843202" cy="2153941"/>
          </a:xfrm>
          <a:prstGeom prst="rect">
            <a:avLst/>
          </a:prstGeom>
        </p:spPr>
      </p:pic>
      <p:sp>
        <p:nvSpPr>
          <p:cNvPr id="8" name="テキスト ボックス 7"/>
          <p:cNvSpPr txBox="1"/>
          <p:nvPr/>
        </p:nvSpPr>
        <p:spPr>
          <a:xfrm>
            <a:off x="136736" y="746124"/>
            <a:ext cx="7675366" cy="1446550"/>
          </a:xfrm>
          <a:prstGeom prst="rect">
            <a:avLst/>
          </a:prstGeom>
          <a:solidFill>
            <a:srgbClr val="FFFFFF"/>
          </a:solidFill>
          <a:ln w="28575">
            <a:solidFill>
              <a:srgbClr val="FF0066"/>
            </a:solidFill>
          </a:ln>
        </p:spPr>
        <p:txBody>
          <a:bodyPr wrap="square" rtlCol="0">
            <a:spAutoFit/>
          </a:bodyPr>
          <a:lstStyle/>
          <a:p>
            <a:r>
              <a:rPr lang="ja-JP" altLang="en-US" sz="3600" dirty="0">
                <a:solidFill>
                  <a:srgbClr val="FF0066"/>
                </a:solidFill>
              </a:rPr>
              <a:t>めあて： </a:t>
            </a:r>
            <a:r>
              <a:rPr lang="ja-JP" altLang="en-US" sz="3600" dirty="0">
                <a:solidFill>
                  <a:prstClr val="black"/>
                </a:solidFill>
              </a:rPr>
              <a:t>自分や友達の「強み」を知ろう</a:t>
            </a:r>
            <a:endParaRPr lang="en-US" altLang="ja-JP" sz="3600" dirty="0">
              <a:solidFill>
                <a:prstClr val="black"/>
              </a:solidFill>
            </a:endParaRPr>
          </a:p>
          <a:p>
            <a:endParaRPr lang="en-US" altLang="ja-JP" sz="1600" dirty="0">
              <a:solidFill>
                <a:prstClr val="black"/>
              </a:solidFill>
            </a:endParaRPr>
          </a:p>
          <a:p>
            <a:r>
              <a:rPr lang="ja-JP" altLang="en-US" sz="3600" dirty="0">
                <a:solidFill>
                  <a:srgbClr val="FF0066"/>
                </a:solidFill>
              </a:rPr>
              <a:t>交流活動： </a:t>
            </a:r>
            <a:r>
              <a:rPr lang="ja-JP" altLang="en-US" sz="3600" dirty="0">
                <a:solidFill>
                  <a:prstClr val="black"/>
                </a:solidFill>
              </a:rPr>
              <a:t>自分ウェビング</a:t>
            </a:r>
          </a:p>
        </p:txBody>
      </p:sp>
    </p:spTree>
    <p:extLst>
      <p:ext uri="{BB962C8B-B14F-4D97-AF65-F5344CB8AC3E}">
        <p14:creationId xmlns:p14="http://schemas.microsoft.com/office/powerpoint/2010/main" val="110145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noGrp="1"/>
          </p:cNvSpPr>
          <p:nvPr>
            <p:ph type="title"/>
          </p:nvPr>
        </p:nvSpPr>
        <p:spPr>
          <a:xfrm>
            <a:off x="0" y="0"/>
            <a:ext cx="3737113" cy="613120"/>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lang="ja-JP" altLang="en-US"/>
            </a:pPr>
            <a:r>
              <a:rPr lang="en-US" altLang="ja-JP" sz="3200" dirty="0">
                <a:solidFill>
                  <a:sysClr val="windowText" lastClr="000000"/>
                </a:solidFill>
                <a:ea typeface="ＭＳ Ｐゴシック" panose="020B0600070205080204" pitchFamily="50" charset="-128"/>
              </a:rPr>
              <a:t>【</a:t>
            </a:r>
            <a:r>
              <a:rPr lang="ja-JP" altLang="en-US" sz="3200" dirty="0">
                <a:solidFill>
                  <a:sysClr val="windowText" lastClr="000000"/>
                </a:solidFill>
                <a:ea typeface="ＭＳ Ｐゴシック" panose="020B0600070205080204" pitchFamily="50" charset="-128"/>
              </a:rPr>
              <a:t>２時目</a:t>
            </a:r>
            <a:r>
              <a:rPr lang="en-US" altLang="ja-JP" sz="3200" dirty="0">
                <a:solidFill>
                  <a:sysClr val="windowText" lastClr="000000"/>
                </a:solidFill>
                <a:ea typeface="ＭＳ Ｐゴシック" panose="020B0600070205080204" pitchFamily="50" charset="-128"/>
              </a:rPr>
              <a:t>】</a:t>
            </a:r>
            <a:r>
              <a:rPr lang="ja-JP" altLang="en-US" sz="3200" dirty="0">
                <a:solidFill>
                  <a:sysClr val="windowText" lastClr="000000"/>
                </a:solidFill>
                <a:ea typeface="ＭＳ Ｐゴシック" panose="020B0600070205080204" pitchFamily="50" charset="-128"/>
              </a:rPr>
              <a:t>のふり返り</a:t>
            </a:r>
            <a:r>
              <a:rPr sz="4800" dirty="0">
                <a:solidFill>
                  <a:sysClr val="windowText" lastClr="000000"/>
                </a:solidFill>
                <a:ea typeface="ＭＳ Ｐゴシック" panose="020B0600070205080204" pitchFamily="50" charset="-128"/>
              </a:rPr>
              <a:t>　　　　　　　　</a:t>
            </a:r>
          </a:p>
        </p:txBody>
      </p:sp>
      <p:sp>
        <p:nvSpPr>
          <p:cNvPr id="7" name="テキスト ボックス 6"/>
          <p:cNvSpPr txBox="1"/>
          <p:nvPr/>
        </p:nvSpPr>
        <p:spPr>
          <a:xfrm>
            <a:off x="123328" y="770563"/>
            <a:ext cx="7227569" cy="1785104"/>
          </a:xfrm>
          <a:prstGeom prst="rect">
            <a:avLst/>
          </a:prstGeom>
          <a:noFill/>
          <a:ln w="28575">
            <a:solidFill>
              <a:srgbClr val="FF0066"/>
            </a:solidFill>
          </a:ln>
        </p:spPr>
        <p:txBody>
          <a:bodyPr wrap="square" rtlCol="0">
            <a:spAutoFit/>
          </a:bodyPr>
          <a:lstStyle/>
          <a:p>
            <a:r>
              <a:rPr lang="ja-JP" altLang="en-US" sz="3200" dirty="0">
                <a:solidFill>
                  <a:srgbClr val="FF0066"/>
                </a:solidFill>
              </a:rPr>
              <a:t>めあて： </a:t>
            </a:r>
            <a:r>
              <a:rPr lang="ja-JP" altLang="en-US" sz="3200" dirty="0"/>
              <a:t>自分や友達の「強み」を生かそう</a:t>
            </a:r>
            <a:endParaRPr lang="en-US" altLang="ja-JP" sz="3200" dirty="0"/>
          </a:p>
          <a:p>
            <a:endParaRPr lang="en-US" altLang="ja-JP" sz="1400" dirty="0"/>
          </a:p>
          <a:p>
            <a:r>
              <a:rPr lang="ja-JP" altLang="en-US" sz="3200" dirty="0">
                <a:solidFill>
                  <a:srgbClr val="FF0066"/>
                </a:solidFill>
              </a:rPr>
              <a:t>交流活動： </a:t>
            </a:r>
            <a:r>
              <a:rPr lang="ja-JP" altLang="en-US" sz="3200" dirty="0"/>
              <a:t>星☆いくつ</a:t>
            </a:r>
            <a:endParaRPr lang="en-US" altLang="ja-JP" sz="3200" dirty="0"/>
          </a:p>
          <a:p>
            <a:r>
              <a:rPr lang="ja-JP" altLang="en-US" sz="3200" dirty="0"/>
              <a:t>　　　　　　　ステップ アップ ウェビング　　</a:t>
            </a:r>
          </a:p>
        </p:txBody>
      </p:sp>
      <p:pic>
        <p:nvPicPr>
          <p:cNvPr id="3" name="図 2">
            <a:extLst>
              <a:ext uri="{FF2B5EF4-FFF2-40B4-BE49-F238E27FC236}">
                <a16:creationId xmlns:a16="http://schemas.microsoft.com/office/drawing/2014/main" id="{FE473543-152F-441E-B252-0719B1902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8069" y="743673"/>
            <a:ext cx="4348784" cy="3623987"/>
          </a:xfrm>
          <a:prstGeom prst="rect">
            <a:avLst/>
          </a:prstGeom>
        </p:spPr>
      </p:pic>
      <p:pic>
        <p:nvPicPr>
          <p:cNvPr id="12" name="図 11">
            <a:extLst>
              <a:ext uri="{FF2B5EF4-FFF2-40B4-BE49-F238E27FC236}">
                <a16:creationId xmlns:a16="http://schemas.microsoft.com/office/drawing/2014/main" id="{41702DD4-85D3-4BC0-99AD-A8E06D17CF2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574"/>
          <a:stretch/>
        </p:blipFill>
        <p:spPr>
          <a:xfrm>
            <a:off x="4320209" y="2590966"/>
            <a:ext cx="2290118" cy="1928439"/>
          </a:xfrm>
          <a:prstGeom prst="rect">
            <a:avLst/>
          </a:prstGeom>
        </p:spPr>
      </p:pic>
      <p:sp>
        <p:nvSpPr>
          <p:cNvPr id="13" name="角丸四角形吹き出し 4">
            <a:extLst>
              <a:ext uri="{FF2B5EF4-FFF2-40B4-BE49-F238E27FC236}">
                <a16:creationId xmlns:a16="http://schemas.microsoft.com/office/drawing/2014/main" id="{EEF6DCB6-4C3E-412B-9B2A-B6C726D33C20}"/>
              </a:ext>
            </a:extLst>
          </p:cNvPr>
          <p:cNvSpPr/>
          <p:nvPr/>
        </p:nvSpPr>
        <p:spPr>
          <a:xfrm>
            <a:off x="375146" y="4561832"/>
            <a:ext cx="11441707" cy="2188980"/>
          </a:xfrm>
          <a:prstGeom prst="wedgeRoundRectCallout">
            <a:avLst>
              <a:gd name="adj1" fmla="val 1664"/>
              <a:gd name="adj2" fmla="val 33261"/>
              <a:gd name="adj3" fmla="val 16667"/>
            </a:avLst>
          </a:prstGeom>
          <a:solidFill>
            <a:srgbClr val="FFFFFF">
              <a:alpha val="80000"/>
            </a:srgbClr>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500"/>
              </a:lnSpc>
            </a:pPr>
            <a:r>
              <a:rPr lang="ja-JP" altLang="en-US" sz="2800" dirty="0">
                <a:solidFill>
                  <a:srgbClr val="FF0066"/>
                </a:solidFill>
                <a:latin typeface="+mj-ea"/>
                <a:ea typeface="+mj-ea"/>
              </a:rPr>
              <a:t>「ふり返りシート」の記</a:t>
            </a:r>
            <a:r>
              <a:rPr lang="ja-JP" altLang="en-US" sz="2800" dirty="0" err="1">
                <a:solidFill>
                  <a:srgbClr val="FF0066"/>
                </a:solidFill>
                <a:latin typeface="+mj-ea"/>
                <a:ea typeface="+mj-ea"/>
              </a:rPr>
              <a:t>じゅつ</a:t>
            </a:r>
            <a:endParaRPr lang="en-US" altLang="ja-JP" sz="2800" dirty="0">
              <a:solidFill>
                <a:srgbClr val="FF0066"/>
              </a:solidFill>
              <a:latin typeface="+mj-ea"/>
              <a:ea typeface="+mj-ea"/>
            </a:endParaRPr>
          </a:p>
          <a:p>
            <a:pPr>
              <a:lnSpc>
                <a:spcPts val="4000"/>
              </a:lnSpc>
            </a:pPr>
            <a:r>
              <a:rPr lang="ja-JP" altLang="en-US" sz="2800" dirty="0">
                <a:solidFill>
                  <a:prstClr val="black"/>
                </a:solidFill>
                <a:latin typeface="+mj-ea"/>
                <a:ea typeface="+mj-ea"/>
              </a:rPr>
              <a:t>自分の「強み」を生かして、もっとがんばりたいと思いました。友達が考えてくれたかい決のアイディアをためしてみようと思いました。</a:t>
            </a:r>
            <a:endParaRPr lang="en-US" altLang="ja-JP" sz="2800" dirty="0">
              <a:solidFill>
                <a:prstClr val="black"/>
              </a:solidFill>
              <a:latin typeface="+mj-ea"/>
              <a:ea typeface="+mj-ea"/>
            </a:endParaRPr>
          </a:p>
        </p:txBody>
      </p:sp>
      <p:pic>
        <p:nvPicPr>
          <p:cNvPr id="10" name="図 9">
            <a:extLst>
              <a:ext uri="{FF2B5EF4-FFF2-40B4-BE49-F238E27FC236}">
                <a16:creationId xmlns:a16="http://schemas.microsoft.com/office/drawing/2014/main" id="{C397BDFE-EB3B-480B-B1C7-0F7918CB17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8282" y="2606476"/>
            <a:ext cx="1229875" cy="1940630"/>
          </a:xfrm>
          <a:prstGeom prst="rect">
            <a:avLst/>
          </a:prstGeom>
        </p:spPr>
      </p:pic>
    </p:spTree>
    <p:extLst>
      <p:ext uri="{BB962C8B-B14F-4D97-AF65-F5344CB8AC3E}">
        <p14:creationId xmlns:p14="http://schemas.microsoft.com/office/powerpoint/2010/main" val="1273234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0" y="844347"/>
            <a:ext cx="12192000" cy="830997"/>
          </a:xfrm>
          <a:prstGeom prst="rect">
            <a:avLst/>
          </a:prstGeom>
          <a:noFill/>
        </p:spPr>
        <p:txBody>
          <a:bodyPr wrap="square" rtlCol="0">
            <a:spAutoFit/>
          </a:bodyPr>
          <a:lstStyle/>
          <a:p>
            <a:r>
              <a:rPr kumimoji="1" lang="ja-JP" altLang="en-US" sz="4800" dirty="0"/>
              <a:t>③　自分や友達の「強み」を生かしていこう　</a:t>
            </a:r>
            <a:endParaRPr kumimoji="1" lang="en-US" altLang="ja-JP" sz="4800" dirty="0"/>
          </a:p>
        </p:txBody>
      </p:sp>
      <p:sp>
        <p:nvSpPr>
          <p:cNvPr id="8" name="タイトル 2"/>
          <p:cNvSpPr txBox="1">
            <a:spLocks/>
          </p:cNvSpPr>
          <p:nvPr/>
        </p:nvSpPr>
        <p:spPr>
          <a:xfrm>
            <a:off x="399887" y="3379841"/>
            <a:ext cx="5148572" cy="2113462"/>
          </a:xfrm>
          <a:prstGeom prst="rect">
            <a:avLst/>
          </a:prstGeom>
          <a:solidFill>
            <a:schemeClr val="accent3">
              <a:lumMod val="40000"/>
              <a:lumOff val="60000"/>
            </a:schemeClr>
          </a:solidFill>
          <a:ln>
            <a:solidFill>
              <a:srgbClr val="00B0F0"/>
            </a:solidFill>
          </a:ln>
        </p:spPr>
        <p:style>
          <a:lnRef idx="1">
            <a:schemeClr val="accent5"/>
          </a:lnRef>
          <a:fillRef idx="2">
            <a:schemeClr val="accent5"/>
          </a:fillRef>
          <a:effectRef idx="1">
            <a:schemeClr val="accent5"/>
          </a:effectRef>
          <a:fontRef idx="minor">
            <a:schemeClr val="dk1"/>
          </a:fontRef>
        </p:style>
        <p:txBody>
          <a:bodyPr vert="horz" lIns="68580" tIns="34290" rIns="68580" bIns="3429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ja-JP" altLang="en-US" sz="6000" dirty="0"/>
              <a:t>お宝ウェビング</a:t>
            </a:r>
            <a:endParaRPr lang="en-US" altLang="ja-JP" sz="6000" dirty="0"/>
          </a:p>
        </p:txBody>
      </p:sp>
      <p:sp>
        <p:nvSpPr>
          <p:cNvPr id="9" name="タイトル 2"/>
          <p:cNvSpPr txBox="1">
            <a:spLocks/>
          </p:cNvSpPr>
          <p:nvPr/>
        </p:nvSpPr>
        <p:spPr>
          <a:xfrm>
            <a:off x="6096000" y="3379841"/>
            <a:ext cx="5198515" cy="2113463"/>
          </a:xfrm>
          <a:prstGeom prst="rect">
            <a:avLst/>
          </a:prstGeom>
          <a:solidFill>
            <a:schemeClr val="accent3">
              <a:lumMod val="40000"/>
              <a:lumOff val="60000"/>
            </a:schemeClr>
          </a:solidFill>
          <a:ln>
            <a:solidFill>
              <a:srgbClr val="00B0F0"/>
            </a:solidFill>
          </a:ln>
        </p:spPr>
        <p:style>
          <a:lnRef idx="1">
            <a:schemeClr val="accent5"/>
          </a:lnRef>
          <a:fillRef idx="2">
            <a:schemeClr val="accent5"/>
          </a:fillRef>
          <a:effectRef idx="1">
            <a:schemeClr val="accent5"/>
          </a:effectRef>
          <a:fontRef idx="minor">
            <a:schemeClr val="dk1"/>
          </a:fontRef>
        </p:style>
        <p:txBody>
          <a:bodyPr vert="horz" lIns="68580" tIns="34290" rIns="68580" bIns="3429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ja-JP" altLang="en-US" sz="6000" dirty="0"/>
              <a:t>これがあれば</a:t>
            </a:r>
            <a:endParaRPr lang="en-US" altLang="ja-JP" sz="6000" dirty="0"/>
          </a:p>
          <a:p>
            <a:pPr algn="ctr"/>
            <a:r>
              <a:rPr lang="ja-JP" altLang="en-US" sz="6000" dirty="0"/>
              <a:t>大丈夫！</a:t>
            </a:r>
            <a:endParaRPr lang="en-US" altLang="ja-JP" sz="6000" dirty="0"/>
          </a:p>
        </p:txBody>
      </p:sp>
      <p:sp>
        <p:nvSpPr>
          <p:cNvPr id="10" name="タイトル 1"/>
          <p:cNvSpPr txBox="1">
            <a:spLocks/>
          </p:cNvSpPr>
          <p:nvPr/>
        </p:nvSpPr>
        <p:spPr>
          <a:xfrm>
            <a:off x="421808" y="2498635"/>
            <a:ext cx="6237000" cy="726974"/>
          </a:xfrm>
          <a:prstGeom prst="rect">
            <a:avLst/>
          </a:prstGeom>
          <a:solidFill>
            <a:srgbClr val="0070C0"/>
          </a:soli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Autofit/>
          </a:bodyPr>
          <a:lstStyle>
            <a:lvl1pPr algn="r" defTabSz="685800" rtl="0" eaLnBrk="1" latinLnBrk="0" hangingPunct="1">
              <a:spcBef>
                <a:spcPct val="0"/>
              </a:spcBef>
              <a:buNone/>
              <a:defRPr kumimoji="1" lang="ja-JP" altLang="en-US" sz="6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ja-JP" altLang="en-US" sz="4800" dirty="0">
                <a:solidFill>
                  <a:schemeClr val="bg1"/>
                </a:solidFill>
              </a:rPr>
              <a:t>今日の １時間の流れ</a:t>
            </a:r>
          </a:p>
        </p:txBody>
      </p:sp>
      <p:sp>
        <p:nvSpPr>
          <p:cNvPr id="11" name="タイトル 1"/>
          <p:cNvSpPr txBox="1">
            <a:spLocks/>
          </p:cNvSpPr>
          <p:nvPr/>
        </p:nvSpPr>
        <p:spPr>
          <a:xfrm>
            <a:off x="0" y="0"/>
            <a:ext cx="3896139" cy="690115"/>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sz="4800" dirty="0">
                <a:solidFill>
                  <a:sysClr val="windowText" lastClr="000000"/>
                </a:solidFill>
                <a:ea typeface="ＭＳ Ｐゴシック" panose="020B0600070205080204" pitchFamily="50" charset="-128"/>
              </a:rPr>
              <a:t>本時のめあて</a:t>
            </a:r>
          </a:p>
        </p:txBody>
      </p:sp>
      <p:pic>
        <p:nvPicPr>
          <p:cNvPr id="12" name="図 11"/>
          <p:cNvPicPr>
            <a:picLocks noChangeAspect="1"/>
          </p:cNvPicPr>
          <p:nvPr/>
        </p:nvPicPr>
        <p:blipFill>
          <a:blip r:embed="rId3"/>
          <a:stretch>
            <a:fillRect/>
          </a:stretch>
        </p:blipFill>
        <p:spPr>
          <a:xfrm>
            <a:off x="3682315" y="5077364"/>
            <a:ext cx="1866144" cy="1730294"/>
          </a:xfrm>
          <a:prstGeom prst="rect">
            <a:avLst/>
          </a:prstGeom>
        </p:spPr>
      </p:pic>
      <p:pic>
        <p:nvPicPr>
          <p:cNvPr id="17" name="図 16"/>
          <p:cNvPicPr>
            <a:picLocks noChangeAspect="1"/>
          </p:cNvPicPr>
          <p:nvPr/>
        </p:nvPicPr>
        <p:blipFill rotWithShape="1">
          <a:blip r:embed="rId4">
            <a:extLst>
              <a:ext uri="{28A0092B-C50C-407E-A947-70E740481C1C}">
                <a14:useLocalDpi xmlns:a14="http://schemas.microsoft.com/office/drawing/2010/main" val="0"/>
              </a:ext>
            </a:extLst>
          </a:blip>
          <a:srcRect b="13304"/>
          <a:stretch/>
        </p:blipFill>
        <p:spPr>
          <a:xfrm>
            <a:off x="10637949" y="5550959"/>
            <a:ext cx="1154805" cy="1256700"/>
          </a:xfrm>
          <a:prstGeom prst="rect">
            <a:avLst/>
          </a:prstGeom>
        </p:spPr>
      </p:pic>
    </p:spTree>
    <p:extLst>
      <p:ext uri="{BB962C8B-B14F-4D97-AF65-F5344CB8AC3E}">
        <p14:creationId xmlns:p14="http://schemas.microsoft.com/office/powerpoint/2010/main" val="2654787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円/楕円 1"/>
          <p:cNvSpPr/>
          <p:nvPr/>
        </p:nvSpPr>
        <p:spPr>
          <a:xfrm>
            <a:off x="3676020" y="2354658"/>
            <a:ext cx="5267459" cy="1584018"/>
          </a:xfrm>
          <a:prstGeom prst="ellipse">
            <a:avLst/>
          </a:prstGeom>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dirty="0"/>
          </a:p>
        </p:txBody>
      </p:sp>
      <p:sp>
        <p:nvSpPr>
          <p:cNvPr id="9" name="タイトル 1"/>
          <p:cNvSpPr txBox="1">
            <a:spLocks/>
          </p:cNvSpPr>
          <p:nvPr/>
        </p:nvSpPr>
        <p:spPr>
          <a:xfrm>
            <a:off x="0" y="-17665"/>
            <a:ext cx="3528812" cy="544758"/>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ja-JP" altLang="en-US" sz="4000" dirty="0">
                <a:solidFill>
                  <a:sysClr val="windowText" lastClr="000000"/>
                </a:solidFill>
                <a:ea typeface="ＭＳ Ｐゴシック" panose="020B0600070205080204" pitchFamily="50" charset="-128"/>
              </a:rPr>
              <a:t>お宝ウェビング</a:t>
            </a:r>
            <a:endParaRPr sz="3200" dirty="0">
              <a:solidFill>
                <a:sysClr val="windowText" lastClr="000000"/>
              </a:solidFill>
              <a:ea typeface="ＭＳ Ｐゴシック" panose="020B0600070205080204" pitchFamily="50" charset="-128"/>
            </a:endParaRPr>
          </a:p>
        </p:txBody>
      </p:sp>
      <p:sp>
        <p:nvSpPr>
          <p:cNvPr id="3" name="テキスト ボックス 2"/>
          <p:cNvSpPr txBox="1"/>
          <p:nvPr/>
        </p:nvSpPr>
        <p:spPr>
          <a:xfrm>
            <a:off x="0" y="748378"/>
            <a:ext cx="12191999" cy="1569660"/>
          </a:xfrm>
          <a:prstGeom prst="rect">
            <a:avLst/>
          </a:prstGeom>
          <a:noFill/>
        </p:spPr>
        <p:txBody>
          <a:bodyPr wrap="square" rtlCol="0">
            <a:spAutoFit/>
          </a:bodyPr>
          <a:lstStyle/>
          <a:p>
            <a:r>
              <a:rPr lang="ja-JP" altLang="en-US" sz="3200" dirty="0"/>
              <a:t>　　　　  　「自分ウェビング」「星☆いくつ」「ステップ アップ ウェビング」を</a:t>
            </a:r>
            <a:endParaRPr lang="en-US" altLang="ja-JP" sz="3200" dirty="0"/>
          </a:p>
          <a:p>
            <a:r>
              <a:rPr lang="ja-JP" altLang="en-US" sz="3200" dirty="0"/>
              <a:t>　　　　　通して見つけた</a:t>
            </a:r>
            <a:r>
              <a:rPr lang="ja-JP" altLang="en-US" sz="3200" dirty="0">
                <a:solidFill>
                  <a:srgbClr val="FF0000"/>
                </a:solidFill>
              </a:rPr>
              <a:t>自分の「強み」</a:t>
            </a:r>
            <a:r>
              <a:rPr lang="ja-JP" altLang="en-US" sz="3200" dirty="0"/>
              <a:t>を書きましょう。</a:t>
            </a:r>
            <a:endParaRPr lang="en-US" altLang="ja-JP" sz="3200" dirty="0"/>
          </a:p>
          <a:p>
            <a:r>
              <a:rPr lang="ja-JP" altLang="en-US" sz="3200" dirty="0"/>
              <a:t>　　　　　関係のあるものは、つなげましょう。</a:t>
            </a:r>
          </a:p>
        </p:txBody>
      </p:sp>
      <p:pic>
        <p:nvPicPr>
          <p:cNvPr id="4" name="図 3"/>
          <p:cNvPicPr>
            <a:picLocks noChangeAspect="1"/>
          </p:cNvPicPr>
          <p:nvPr/>
        </p:nvPicPr>
        <p:blipFill>
          <a:blip r:embed="rId3"/>
          <a:stretch>
            <a:fillRect/>
          </a:stretch>
        </p:blipFill>
        <p:spPr>
          <a:xfrm>
            <a:off x="5133128" y="4173416"/>
            <a:ext cx="1929603" cy="1790949"/>
          </a:xfrm>
          <a:prstGeom prst="rect">
            <a:avLst/>
          </a:prstGeom>
        </p:spPr>
      </p:pic>
      <p:cxnSp>
        <p:nvCxnSpPr>
          <p:cNvPr id="6" name="直線矢印コネクタ 5"/>
          <p:cNvCxnSpPr/>
          <p:nvPr/>
        </p:nvCxnSpPr>
        <p:spPr>
          <a:xfrm flipH="1">
            <a:off x="6309749" y="3923231"/>
            <a:ext cx="2" cy="5003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テキスト ボックス 14">
            <a:extLst>
              <a:ext uri="{FF2B5EF4-FFF2-40B4-BE49-F238E27FC236}">
                <a16:creationId xmlns:a16="http://schemas.microsoft.com/office/drawing/2014/main" id="{0F3251DB-04C3-4338-A256-37762C173B17}"/>
              </a:ext>
            </a:extLst>
          </p:cNvPr>
          <p:cNvSpPr txBox="1"/>
          <p:nvPr/>
        </p:nvSpPr>
        <p:spPr>
          <a:xfrm>
            <a:off x="145774" y="711758"/>
            <a:ext cx="1420264" cy="584775"/>
          </a:xfrm>
          <a:prstGeom prst="rect">
            <a:avLst/>
          </a:prstGeom>
          <a:solidFill>
            <a:sysClr val="window" lastClr="FFFFFF"/>
          </a:solidFill>
          <a:ln w="28575">
            <a:solidFill>
              <a:sysClr val="windowText" lastClr="000000"/>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rPr>
              <a:t>活動①</a:t>
            </a:r>
          </a:p>
        </p:txBody>
      </p:sp>
    </p:spTree>
    <p:extLst>
      <p:ext uri="{BB962C8B-B14F-4D97-AF65-F5344CB8AC3E}">
        <p14:creationId xmlns:p14="http://schemas.microsoft.com/office/powerpoint/2010/main" val="3305489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20538" y="796884"/>
            <a:ext cx="4303613" cy="634239"/>
          </a:xfrm>
        </p:spPr>
        <p:txBody>
          <a:bodyPr/>
          <a:lstStyle/>
          <a:p>
            <a:pPr marL="0" indent="0">
              <a:buNone/>
            </a:pPr>
            <a:r>
              <a:rPr kumimoji="1" lang="ja-JP" altLang="en-US" dirty="0">
                <a:solidFill>
                  <a:srgbClr val="FF0000"/>
                </a:solidFill>
              </a:rPr>
              <a:t>１時目</a:t>
            </a:r>
            <a:r>
              <a:rPr kumimoji="1" lang="ja-JP" altLang="en-US" dirty="0"/>
              <a:t>　「自分ウェビング」</a:t>
            </a:r>
          </a:p>
        </p:txBody>
      </p:sp>
      <p:sp>
        <p:nvSpPr>
          <p:cNvPr id="4" name="タイトル 1"/>
          <p:cNvSpPr txBox="1">
            <a:spLocks/>
          </p:cNvSpPr>
          <p:nvPr/>
        </p:nvSpPr>
        <p:spPr>
          <a:xfrm>
            <a:off x="0" y="-22891"/>
            <a:ext cx="3754878" cy="679094"/>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defRPr/>
            </a:pPr>
            <a:r>
              <a:rPr sz="4000" dirty="0">
                <a:solidFill>
                  <a:sysClr val="windowText" lastClr="000000"/>
                </a:solidFill>
                <a:ea typeface="ＭＳ Ｐゴシック" panose="020B0600070205080204" pitchFamily="50" charset="-128"/>
              </a:rPr>
              <a:t>これまでの活動</a:t>
            </a:r>
          </a:p>
        </p:txBody>
      </p:sp>
      <p:sp>
        <p:nvSpPr>
          <p:cNvPr id="5" name="コンテンツ プレースホルダー 2"/>
          <p:cNvSpPr txBox="1">
            <a:spLocks/>
          </p:cNvSpPr>
          <p:nvPr/>
        </p:nvSpPr>
        <p:spPr>
          <a:xfrm>
            <a:off x="6647931" y="116555"/>
            <a:ext cx="4533900" cy="6342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solidFill>
                  <a:srgbClr val="FF0000"/>
                </a:solidFill>
              </a:rPr>
              <a:t>２時目</a:t>
            </a:r>
            <a:r>
              <a:rPr lang="ja-JP" altLang="en-US" dirty="0">
                <a:solidFill>
                  <a:prstClr val="black"/>
                </a:solidFill>
              </a:rPr>
              <a:t>　「星☆いくつ」　</a:t>
            </a:r>
            <a:endParaRPr lang="en-US" altLang="ja-JP" dirty="0">
              <a:solidFill>
                <a:prstClr val="black"/>
              </a:solidFill>
            </a:endParaRPr>
          </a:p>
          <a:p>
            <a:pPr marL="0" indent="0">
              <a:buNone/>
            </a:pPr>
            <a:endParaRPr lang="ja-JP" altLang="en-US" dirty="0">
              <a:solidFill>
                <a:prstClr val="black"/>
              </a:solidFill>
            </a:endParaRPr>
          </a:p>
        </p:txBody>
      </p:sp>
      <p:sp>
        <p:nvSpPr>
          <p:cNvPr id="8" name="コンテンツ プレースホルダー 2"/>
          <p:cNvSpPr txBox="1">
            <a:spLocks/>
          </p:cNvSpPr>
          <p:nvPr/>
        </p:nvSpPr>
        <p:spPr>
          <a:xfrm>
            <a:off x="6657548" y="3077726"/>
            <a:ext cx="5033572" cy="6342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solidFill>
                  <a:prstClr val="black"/>
                </a:solidFill>
              </a:rPr>
              <a:t>「ステップ アップ ウェビング」</a:t>
            </a:r>
          </a:p>
        </p:txBody>
      </p:sp>
      <p:pic>
        <p:nvPicPr>
          <p:cNvPr id="17" name="図 16"/>
          <p:cNvPicPr>
            <a:picLocks noChangeAspect="1"/>
          </p:cNvPicPr>
          <p:nvPr/>
        </p:nvPicPr>
        <p:blipFill>
          <a:blip r:embed="rId3"/>
          <a:stretch>
            <a:fillRect/>
          </a:stretch>
        </p:blipFill>
        <p:spPr>
          <a:xfrm>
            <a:off x="939563" y="1342787"/>
            <a:ext cx="3435181" cy="2576386"/>
          </a:xfrm>
          <a:prstGeom prst="rect">
            <a:avLst/>
          </a:prstGeom>
        </p:spPr>
      </p:pic>
      <p:pic>
        <p:nvPicPr>
          <p:cNvPr id="19" name="図 18"/>
          <p:cNvPicPr>
            <a:picLocks noChangeAspect="1"/>
          </p:cNvPicPr>
          <p:nvPr/>
        </p:nvPicPr>
        <p:blipFill>
          <a:blip r:embed="rId4"/>
          <a:stretch>
            <a:fillRect/>
          </a:stretch>
        </p:blipFill>
        <p:spPr>
          <a:xfrm>
            <a:off x="6925672" y="3568662"/>
            <a:ext cx="4082343" cy="2296318"/>
          </a:xfrm>
          <a:prstGeom prst="rect">
            <a:avLst/>
          </a:prstGeom>
        </p:spPr>
      </p:pic>
      <p:pic>
        <p:nvPicPr>
          <p:cNvPr id="7" name="図 6"/>
          <p:cNvPicPr>
            <a:picLocks noChangeAspect="1"/>
          </p:cNvPicPr>
          <p:nvPr/>
        </p:nvPicPr>
        <p:blipFill>
          <a:blip r:embed="rId5"/>
          <a:stretch>
            <a:fillRect/>
          </a:stretch>
        </p:blipFill>
        <p:spPr>
          <a:xfrm>
            <a:off x="7809453" y="5864086"/>
            <a:ext cx="2688328" cy="983660"/>
          </a:xfrm>
          <a:prstGeom prst="rect">
            <a:avLst/>
          </a:prstGeom>
        </p:spPr>
      </p:pic>
      <p:pic>
        <p:nvPicPr>
          <p:cNvPr id="9" name="図 8"/>
          <p:cNvPicPr>
            <a:picLocks noChangeAspect="1"/>
          </p:cNvPicPr>
          <p:nvPr/>
        </p:nvPicPr>
        <p:blipFill rotWithShape="1">
          <a:blip r:embed="rId6"/>
          <a:srcRect l="10838" t="23584" r="11950"/>
          <a:stretch/>
        </p:blipFill>
        <p:spPr>
          <a:xfrm>
            <a:off x="6894319" y="602657"/>
            <a:ext cx="4327831" cy="2409327"/>
          </a:xfrm>
          <a:prstGeom prst="rect">
            <a:avLst/>
          </a:prstGeom>
        </p:spPr>
      </p:pic>
      <p:grpSp>
        <p:nvGrpSpPr>
          <p:cNvPr id="2" name="グループ化 1"/>
          <p:cNvGrpSpPr/>
          <p:nvPr/>
        </p:nvGrpSpPr>
        <p:grpSpPr>
          <a:xfrm>
            <a:off x="6790627" y="1700011"/>
            <a:ext cx="3023074" cy="1313313"/>
            <a:chOff x="6790627" y="1700011"/>
            <a:chExt cx="3023074" cy="1313313"/>
          </a:xfrm>
        </p:grpSpPr>
        <p:sp>
          <p:nvSpPr>
            <p:cNvPr id="13" name="角丸四角形 12"/>
            <p:cNvSpPr/>
            <p:nvPr/>
          </p:nvSpPr>
          <p:spPr>
            <a:xfrm>
              <a:off x="6790627" y="1700011"/>
              <a:ext cx="3023074" cy="394949"/>
            </a:xfrm>
            <a:prstGeom prst="roundRect">
              <a:avLst/>
            </a:prstGeom>
            <a:no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角丸四角形 14"/>
            <p:cNvSpPr/>
            <p:nvPr/>
          </p:nvSpPr>
          <p:spPr>
            <a:xfrm>
              <a:off x="6790627" y="2159193"/>
              <a:ext cx="3023074" cy="394949"/>
            </a:xfrm>
            <a:prstGeom prst="roundRect">
              <a:avLst/>
            </a:prstGeom>
            <a:no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角丸四角形 15"/>
            <p:cNvSpPr/>
            <p:nvPr/>
          </p:nvSpPr>
          <p:spPr>
            <a:xfrm>
              <a:off x="6790627" y="2618375"/>
              <a:ext cx="3023074" cy="394949"/>
            </a:xfrm>
            <a:prstGeom prst="roundRect">
              <a:avLst/>
            </a:prstGeom>
            <a:no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pic>
        <p:nvPicPr>
          <p:cNvPr id="2050"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t="17522"/>
          <a:stretch/>
        </p:blipFill>
        <p:spPr bwMode="auto">
          <a:xfrm>
            <a:off x="-183500" y="4167766"/>
            <a:ext cx="5681305" cy="2635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角丸四角形 11"/>
          <p:cNvSpPr/>
          <p:nvPr/>
        </p:nvSpPr>
        <p:spPr>
          <a:xfrm>
            <a:off x="783445" y="5485314"/>
            <a:ext cx="3833159" cy="1293903"/>
          </a:xfrm>
          <a:prstGeom prst="roundRect">
            <a:avLst/>
          </a:prstGeom>
          <a:no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テキスト ボックス 9">
            <a:extLst>
              <a:ext uri="{FF2B5EF4-FFF2-40B4-BE49-F238E27FC236}">
                <a16:creationId xmlns:a16="http://schemas.microsoft.com/office/drawing/2014/main" id="{FD2CE67D-470D-48DE-AE9C-8898C53527A6}"/>
              </a:ext>
            </a:extLst>
          </p:cNvPr>
          <p:cNvSpPr txBox="1"/>
          <p:nvPr/>
        </p:nvSpPr>
        <p:spPr>
          <a:xfrm>
            <a:off x="890156" y="2407029"/>
            <a:ext cx="924133" cy="215444"/>
          </a:xfrm>
          <a:prstGeom prst="rect">
            <a:avLst/>
          </a:prstGeom>
          <a:noFill/>
        </p:spPr>
        <p:txBody>
          <a:bodyPr wrap="square" rtlCol="0">
            <a:spAutoFit/>
          </a:bodyPr>
          <a:lstStyle/>
          <a:p>
            <a:r>
              <a:rPr kumimoji="1" lang="ja-JP" altLang="en-US" sz="800" dirty="0"/>
              <a:t>しょうぼうし</a:t>
            </a:r>
          </a:p>
        </p:txBody>
      </p:sp>
    </p:spTree>
    <p:extLst>
      <p:ext uri="{BB962C8B-B14F-4D97-AF65-F5344CB8AC3E}">
        <p14:creationId xmlns:p14="http://schemas.microsoft.com/office/powerpoint/2010/main" val="7584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線コネクタ 10"/>
          <p:cNvCxnSpPr>
            <a:stCxn id="7" idx="3"/>
          </p:cNvCxnSpPr>
          <p:nvPr/>
        </p:nvCxnSpPr>
        <p:spPr>
          <a:xfrm flipH="1">
            <a:off x="6098045" y="2892269"/>
            <a:ext cx="494960" cy="1112711"/>
          </a:xfrm>
          <a:prstGeom prst="line">
            <a:avLst/>
          </a:prstGeom>
        </p:spPr>
        <p:style>
          <a:lnRef idx="1">
            <a:schemeClr val="dk1"/>
          </a:lnRef>
          <a:fillRef idx="0">
            <a:schemeClr val="dk1"/>
          </a:fillRef>
          <a:effectRef idx="0">
            <a:schemeClr val="dk1"/>
          </a:effectRef>
          <a:fontRef idx="minor">
            <a:schemeClr val="tx1"/>
          </a:fontRef>
        </p:style>
      </p:cxnSp>
      <p:sp>
        <p:nvSpPr>
          <p:cNvPr id="9" name="タイトル 1"/>
          <p:cNvSpPr txBox="1">
            <a:spLocks/>
          </p:cNvSpPr>
          <p:nvPr/>
        </p:nvSpPr>
        <p:spPr>
          <a:xfrm>
            <a:off x="-11918" y="-38152"/>
            <a:ext cx="3682397" cy="691256"/>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vert="horz" lIns="91440" tIns="45720" rIns="91440" bIns="45720" rtlCol="0" anchor="ctr">
            <a:noAutofit/>
          </a:bodyPr>
          <a:lstStyle>
            <a:lvl1pPr algn="r" defTabSz="914400" rtl="0" eaLnBrk="1" latinLnBrk="0" hangingPunct="1">
              <a:spcBef>
                <a:spcPct val="0"/>
              </a:spcBef>
              <a:buNone/>
              <a:defRPr kumimoji="1" lang="ja-JP" altLang="en-US" sz="800" b="0" i="0" u="none" strike="noStrike" kern="1200" baseline="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sz="4000" dirty="0">
                <a:solidFill>
                  <a:sysClr val="windowText" lastClr="000000"/>
                </a:solidFill>
                <a:ea typeface="ＭＳ Ｐゴシック" panose="020B0600070205080204" pitchFamily="50" charset="-128"/>
              </a:rPr>
              <a:t>お宝ウェビング</a:t>
            </a:r>
          </a:p>
        </p:txBody>
      </p:sp>
      <p:sp>
        <p:nvSpPr>
          <p:cNvPr id="3" name="テキスト ボックス 2"/>
          <p:cNvSpPr txBox="1"/>
          <p:nvPr/>
        </p:nvSpPr>
        <p:spPr>
          <a:xfrm>
            <a:off x="205047" y="704448"/>
            <a:ext cx="11777816" cy="1384995"/>
          </a:xfrm>
          <a:prstGeom prst="rect">
            <a:avLst/>
          </a:prstGeom>
          <a:noFill/>
        </p:spPr>
        <p:txBody>
          <a:bodyPr wrap="square" rtlCol="0">
            <a:spAutoFit/>
          </a:bodyPr>
          <a:lstStyle/>
          <a:p>
            <a:r>
              <a:rPr lang="ja-JP" altLang="en-US" sz="2800" dirty="0">
                <a:solidFill>
                  <a:prstClr val="black"/>
                </a:solidFill>
              </a:rPr>
              <a:t>　             　　「自分ウェビング」「星☆いくつ」「ステップ アップ ウェビング」を</a:t>
            </a:r>
            <a:endParaRPr lang="en-US" altLang="ja-JP" sz="2800" dirty="0">
              <a:solidFill>
                <a:prstClr val="black"/>
              </a:solidFill>
            </a:endParaRPr>
          </a:p>
          <a:p>
            <a:r>
              <a:rPr lang="ja-JP" altLang="en-US" sz="2800" dirty="0">
                <a:solidFill>
                  <a:prstClr val="black"/>
                </a:solidFill>
              </a:rPr>
              <a:t>　　　　　　　通して見つけた</a:t>
            </a:r>
            <a:r>
              <a:rPr lang="ja-JP" altLang="en-US" sz="2800" dirty="0">
                <a:solidFill>
                  <a:srgbClr val="FF0000"/>
                </a:solidFill>
              </a:rPr>
              <a:t>自分の「強み」</a:t>
            </a:r>
            <a:r>
              <a:rPr lang="ja-JP" altLang="en-US" sz="2800" dirty="0">
                <a:solidFill>
                  <a:prstClr val="black"/>
                </a:solidFill>
              </a:rPr>
              <a:t>を書きましょう。</a:t>
            </a:r>
            <a:endParaRPr lang="en-US" altLang="ja-JP" sz="2800" dirty="0">
              <a:solidFill>
                <a:prstClr val="black"/>
              </a:solidFill>
            </a:endParaRPr>
          </a:p>
          <a:p>
            <a:r>
              <a:rPr lang="ja-JP" altLang="en-US" sz="2800" dirty="0">
                <a:solidFill>
                  <a:prstClr val="black"/>
                </a:solidFill>
              </a:rPr>
              <a:t>　　　　　　　関係のあるものは、つなげましょう。</a:t>
            </a:r>
          </a:p>
        </p:txBody>
      </p:sp>
      <p:sp>
        <p:nvSpPr>
          <p:cNvPr id="7" name="円/楕円 6"/>
          <p:cNvSpPr/>
          <p:nvPr/>
        </p:nvSpPr>
        <p:spPr>
          <a:xfrm>
            <a:off x="6098045" y="2056887"/>
            <a:ext cx="3379799" cy="978711"/>
          </a:xfrm>
          <a:prstGeom prst="ellipse">
            <a:avLst/>
          </a:prstGeom>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dirty="0">
                <a:solidFill>
                  <a:prstClr val="black"/>
                </a:solidFill>
              </a:rPr>
              <a:t>上手にできなくても楽しめる</a:t>
            </a:r>
            <a:endParaRPr lang="en-US" altLang="ja-JP" sz="2800" dirty="0">
              <a:solidFill>
                <a:prstClr val="black"/>
              </a:solidFill>
            </a:endParaRPr>
          </a:p>
        </p:txBody>
      </p:sp>
      <p:cxnSp>
        <p:nvCxnSpPr>
          <p:cNvPr id="6" name="直線コネクタ 5"/>
          <p:cNvCxnSpPr>
            <a:stCxn id="8" idx="6"/>
          </p:cNvCxnSpPr>
          <p:nvPr/>
        </p:nvCxnSpPr>
        <p:spPr>
          <a:xfrm>
            <a:off x="3670479" y="4556509"/>
            <a:ext cx="1800055" cy="0"/>
          </a:xfrm>
          <a:prstGeom prst="line">
            <a:avLst/>
          </a:prstGeom>
        </p:spPr>
        <p:style>
          <a:lnRef idx="1">
            <a:schemeClr val="dk1"/>
          </a:lnRef>
          <a:fillRef idx="0">
            <a:schemeClr val="dk1"/>
          </a:fillRef>
          <a:effectRef idx="0">
            <a:schemeClr val="dk1"/>
          </a:effectRef>
          <a:fontRef idx="minor">
            <a:schemeClr val="tx1"/>
          </a:fontRef>
        </p:style>
      </p:cxnSp>
      <p:grpSp>
        <p:nvGrpSpPr>
          <p:cNvPr id="4" name="グループ化 3"/>
          <p:cNvGrpSpPr/>
          <p:nvPr/>
        </p:nvGrpSpPr>
        <p:grpSpPr>
          <a:xfrm>
            <a:off x="2712182" y="2028640"/>
            <a:ext cx="2949262" cy="1976340"/>
            <a:chOff x="-154647" y="2444605"/>
            <a:chExt cx="2949262" cy="1976340"/>
          </a:xfrm>
          <a:noFill/>
        </p:grpSpPr>
        <p:sp>
          <p:nvSpPr>
            <p:cNvPr id="2" name="円/楕円 1"/>
            <p:cNvSpPr/>
            <p:nvPr/>
          </p:nvSpPr>
          <p:spPr>
            <a:xfrm>
              <a:off x="-154647" y="2444605"/>
              <a:ext cx="2949262" cy="978711"/>
            </a:xfrm>
            <a:prstGeom prst="ellipse">
              <a:avLst/>
            </a:prstGeom>
            <a:grpFill/>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dirty="0">
                  <a:solidFill>
                    <a:prstClr val="black"/>
                  </a:solidFill>
                </a:rPr>
                <a:t>最後まで</a:t>
              </a:r>
              <a:endParaRPr lang="en-US" altLang="ja-JP" sz="2800" dirty="0">
                <a:solidFill>
                  <a:prstClr val="black"/>
                </a:solidFill>
              </a:endParaRPr>
            </a:p>
            <a:p>
              <a:pPr algn="ctr"/>
              <a:r>
                <a:rPr lang="ja-JP" altLang="en-US" sz="2800" dirty="0">
                  <a:solidFill>
                    <a:prstClr val="black"/>
                  </a:solidFill>
                </a:rPr>
                <a:t>がんばる</a:t>
              </a:r>
            </a:p>
          </p:txBody>
        </p:sp>
        <p:cxnSp>
          <p:nvCxnSpPr>
            <p:cNvPr id="12" name="直線コネクタ 11"/>
            <p:cNvCxnSpPr/>
            <p:nvPr/>
          </p:nvCxnSpPr>
          <p:spPr>
            <a:xfrm>
              <a:off x="1319984" y="3423316"/>
              <a:ext cx="1474631" cy="997629"/>
            </a:xfrm>
            <a:prstGeom prst="line">
              <a:avLst/>
            </a:prstGeom>
            <a:grpFill/>
          </p:spPr>
          <p:style>
            <a:lnRef idx="1">
              <a:schemeClr val="dk1"/>
            </a:lnRef>
            <a:fillRef idx="0">
              <a:schemeClr val="dk1"/>
            </a:fillRef>
            <a:effectRef idx="0">
              <a:schemeClr val="dk1"/>
            </a:effectRef>
            <a:fontRef idx="minor">
              <a:schemeClr val="tx1"/>
            </a:fontRef>
          </p:style>
        </p:cxnSp>
      </p:grpSp>
      <p:grpSp>
        <p:nvGrpSpPr>
          <p:cNvPr id="10" name="グループ化 9"/>
          <p:cNvGrpSpPr/>
          <p:nvPr/>
        </p:nvGrpSpPr>
        <p:grpSpPr>
          <a:xfrm>
            <a:off x="6517368" y="3847746"/>
            <a:ext cx="4341765" cy="978711"/>
            <a:chOff x="4973468" y="3899478"/>
            <a:chExt cx="4341765" cy="978711"/>
          </a:xfrm>
          <a:noFill/>
        </p:grpSpPr>
        <p:sp>
          <p:nvSpPr>
            <p:cNvPr id="13" name="円/楕円 12"/>
            <p:cNvSpPr/>
            <p:nvPr/>
          </p:nvSpPr>
          <p:spPr>
            <a:xfrm>
              <a:off x="5925869" y="3899478"/>
              <a:ext cx="3389364" cy="978711"/>
            </a:xfrm>
            <a:prstGeom prst="ellipse">
              <a:avLst/>
            </a:prstGeom>
            <a:grpFill/>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dirty="0">
                  <a:solidFill>
                    <a:prstClr val="black"/>
                  </a:solidFill>
                </a:rPr>
                <a:t>アイディアマン</a:t>
              </a:r>
              <a:endParaRPr lang="en-US" altLang="ja-JP" sz="2800" dirty="0">
                <a:solidFill>
                  <a:prstClr val="black"/>
                </a:solidFill>
              </a:endParaRPr>
            </a:p>
          </p:txBody>
        </p:sp>
        <p:cxnSp>
          <p:nvCxnSpPr>
            <p:cNvPr id="18" name="直線コネクタ 17"/>
            <p:cNvCxnSpPr>
              <a:endCxn id="13" idx="2"/>
            </p:cNvCxnSpPr>
            <p:nvPr/>
          </p:nvCxnSpPr>
          <p:spPr>
            <a:xfrm>
              <a:off x="4973468" y="4370101"/>
              <a:ext cx="952401" cy="18733"/>
            </a:xfrm>
            <a:prstGeom prst="line">
              <a:avLst/>
            </a:prstGeom>
            <a:grpFill/>
          </p:spPr>
          <p:style>
            <a:lnRef idx="1">
              <a:schemeClr val="dk1"/>
            </a:lnRef>
            <a:fillRef idx="0">
              <a:schemeClr val="dk1"/>
            </a:fillRef>
            <a:effectRef idx="0">
              <a:schemeClr val="dk1"/>
            </a:effectRef>
            <a:fontRef idx="minor">
              <a:schemeClr val="tx1"/>
            </a:fontRef>
          </p:style>
        </p:cxnSp>
      </p:grpSp>
      <p:sp>
        <p:nvSpPr>
          <p:cNvPr id="24" name="円/楕円 23"/>
          <p:cNvSpPr/>
          <p:nvPr/>
        </p:nvSpPr>
        <p:spPr>
          <a:xfrm>
            <a:off x="8570117" y="5557343"/>
            <a:ext cx="2949262" cy="978711"/>
          </a:xfrm>
          <a:prstGeom prst="ellipse">
            <a:avLst/>
          </a:prstGeom>
          <a:noFill/>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dirty="0">
                <a:solidFill>
                  <a:prstClr val="black"/>
                </a:solidFill>
              </a:rPr>
              <a:t>声が大きい</a:t>
            </a:r>
            <a:endParaRPr lang="en-US" altLang="ja-JP" sz="2800" dirty="0">
              <a:solidFill>
                <a:prstClr val="black"/>
              </a:solidFill>
            </a:endParaRPr>
          </a:p>
        </p:txBody>
      </p:sp>
      <p:cxnSp>
        <p:nvCxnSpPr>
          <p:cNvPr id="28" name="直線コネクタ 27"/>
          <p:cNvCxnSpPr>
            <a:stCxn id="8" idx="0"/>
            <a:endCxn id="2" idx="3"/>
          </p:cNvCxnSpPr>
          <p:nvPr/>
        </p:nvCxnSpPr>
        <p:spPr>
          <a:xfrm flipV="1">
            <a:off x="2197081" y="2864022"/>
            <a:ext cx="947010" cy="983724"/>
          </a:xfrm>
          <a:prstGeom prst="line">
            <a:avLst/>
          </a:prstGeom>
          <a:noFill/>
          <a:ln w="38100">
            <a:solidFill>
              <a:srgbClr val="FF0000"/>
            </a:solidFill>
          </a:ln>
        </p:spPr>
        <p:style>
          <a:lnRef idx="1">
            <a:schemeClr val="dk1"/>
          </a:lnRef>
          <a:fillRef idx="0">
            <a:schemeClr val="dk1"/>
          </a:fillRef>
          <a:effectRef idx="0">
            <a:schemeClr val="dk1"/>
          </a:effectRef>
          <a:fontRef idx="minor">
            <a:schemeClr val="tx1"/>
          </a:fontRef>
        </p:style>
      </p:cxnSp>
      <p:grpSp>
        <p:nvGrpSpPr>
          <p:cNvPr id="32" name="グループ化 31"/>
          <p:cNvGrpSpPr/>
          <p:nvPr/>
        </p:nvGrpSpPr>
        <p:grpSpPr>
          <a:xfrm>
            <a:off x="4186813" y="4406599"/>
            <a:ext cx="3674463" cy="2301488"/>
            <a:chOff x="-7639521" y="7259189"/>
            <a:chExt cx="4180977" cy="2793362"/>
          </a:xfrm>
        </p:grpSpPr>
        <p:cxnSp>
          <p:nvCxnSpPr>
            <p:cNvPr id="29" name="直線コネクタ 28"/>
            <p:cNvCxnSpPr>
              <a:stCxn id="5" idx="0"/>
            </p:cNvCxnSpPr>
            <p:nvPr/>
          </p:nvCxnSpPr>
          <p:spPr>
            <a:xfrm flipV="1">
              <a:off x="-5549032" y="7259189"/>
              <a:ext cx="0" cy="1386872"/>
            </a:xfrm>
            <a:prstGeom prst="line">
              <a:avLst/>
            </a:prstGeom>
          </p:spPr>
          <p:style>
            <a:lnRef idx="1">
              <a:schemeClr val="dk1"/>
            </a:lnRef>
            <a:fillRef idx="0">
              <a:schemeClr val="dk1"/>
            </a:fillRef>
            <a:effectRef idx="0">
              <a:schemeClr val="dk1"/>
            </a:effectRef>
            <a:fontRef idx="minor">
              <a:schemeClr val="tx1"/>
            </a:fontRef>
          </p:style>
        </p:cxnSp>
        <p:sp>
          <p:nvSpPr>
            <p:cNvPr id="5" name="円/楕円 4"/>
            <p:cNvSpPr/>
            <p:nvPr/>
          </p:nvSpPr>
          <p:spPr>
            <a:xfrm>
              <a:off x="-7639521" y="8646061"/>
              <a:ext cx="4180977" cy="14064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あいさつ名人</a:t>
              </a:r>
              <a:endParaRPr kumimoji="1" lang="en-US" altLang="ja-JP" sz="2800" dirty="0">
                <a:solidFill>
                  <a:schemeClr val="tx1"/>
                </a:solidFill>
              </a:endParaRPr>
            </a:p>
            <a:p>
              <a:pPr algn="ctr"/>
              <a:r>
                <a:rPr kumimoji="1" lang="ja-JP" altLang="en-US" sz="2800" dirty="0">
                  <a:solidFill>
                    <a:schemeClr val="tx1"/>
                  </a:solidFill>
                </a:rPr>
                <a:t>返事名人</a:t>
              </a:r>
            </a:p>
          </p:txBody>
        </p:sp>
      </p:grpSp>
      <p:sp>
        <p:nvSpPr>
          <p:cNvPr id="8" name="円/楕円 7"/>
          <p:cNvSpPr/>
          <p:nvPr/>
        </p:nvSpPr>
        <p:spPr>
          <a:xfrm>
            <a:off x="723682" y="3847746"/>
            <a:ext cx="2946797" cy="1417526"/>
          </a:xfrm>
          <a:prstGeom prst="ellipse">
            <a:avLst/>
          </a:prstGeom>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dirty="0">
                <a:solidFill>
                  <a:prstClr val="black"/>
                </a:solidFill>
              </a:rPr>
              <a:t>苦手なことも</a:t>
            </a:r>
            <a:endParaRPr lang="en-US" altLang="ja-JP" sz="2800" dirty="0">
              <a:solidFill>
                <a:prstClr val="black"/>
              </a:solidFill>
            </a:endParaRPr>
          </a:p>
          <a:p>
            <a:pPr algn="ctr"/>
            <a:r>
              <a:rPr lang="ja-JP" altLang="en-US" sz="2800" dirty="0">
                <a:solidFill>
                  <a:prstClr val="black"/>
                </a:solidFill>
              </a:rPr>
              <a:t>がんばる</a:t>
            </a:r>
            <a:endParaRPr lang="en-US" altLang="ja-JP" sz="2800" dirty="0">
              <a:solidFill>
                <a:prstClr val="black"/>
              </a:solidFill>
            </a:endParaRPr>
          </a:p>
        </p:txBody>
      </p:sp>
      <p:cxnSp>
        <p:nvCxnSpPr>
          <p:cNvPr id="31" name="直線コネクタ 30"/>
          <p:cNvCxnSpPr>
            <a:stCxn id="5" idx="6"/>
            <a:endCxn id="24" idx="2"/>
          </p:cNvCxnSpPr>
          <p:nvPr/>
        </p:nvCxnSpPr>
        <p:spPr>
          <a:xfrm flipV="1">
            <a:off x="7861276" y="6046699"/>
            <a:ext cx="708841" cy="81975"/>
          </a:xfrm>
          <a:prstGeom prst="line">
            <a:avLst/>
          </a:prstGeom>
          <a:noFill/>
          <a:ln w="38100">
            <a:solidFill>
              <a:srgbClr val="FF0000"/>
            </a:solidFill>
          </a:ln>
        </p:spPr>
        <p:style>
          <a:lnRef idx="1">
            <a:schemeClr val="dk1"/>
          </a:lnRef>
          <a:fillRef idx="0">
            <a:schemeClr val="dk1"/>
          </a:fillRef>
          <a:effectRef idx="0">
            <a:schemeClr val="dk1"/>
          </a:effectRef>
          <a:fontRef idx="minor">
            <a:schemeClr val="tx1"/>
          </a:fontRef>
        </p:style>
      </p:cxnSp>
      <p:pic>
        <p:nvPicPr>
          <p:cNvPr id="14" name="図 13"/>
          <p:cNvPicPr>
            <a:picLocks noChangeAspect="1"/>
          </p:cNvPicPr>
          <p:nvPr/>
        </p:nvPicPr>
        <p:blipFill>
          <a:blip r:embed="rId3"/>
          <a:stretch>
            <a:fillRect/>
          </a:stretch>
        </p:blipFill>
        <p:spPr>
          <a:xfrm>
            <a:off x="4926471" y="3563818"/>
            <a:ext cx="1590897" cy="1476581"/>
          </a:xfrm>
          <a:prstGeom prst="rect">
            <a:avLst/>
          </a:prstGeom>
        </p:spPr>
      </p:pic>
      <p:sp>
        <p:nvSpPr>
          <p:cNvPr id="21" name="テキスト ボックス 14">
            <a:extLst>
              <a:ext uri="{FF2B5EF4-FFF2-40B4-BE49-F238E27FC236}">
                <a16:creationId xmlns:a16="http://schemas.microsoft.com/office/drawing/2014/main" id="{0F3251DB-04C3-4338-A256-37762C173B17}"/>
              </a:ext>
            </a:extLst>
          </p:cNvPr>
          <p:cNvSpPr txBox="1"/>
          <p:nvPr/>
        </p:nvSpPr>
        <p:spPr>
          <a:xfrm>
            <a:off x="409016" y="747425"/>
            <a:ext cx="1313767" cy="523220"/>
          </a:xfrm>
          <a:prstGeom prst="rect">
            <a:avLst/>
          </a:prstGeom>
          <a:solidFill>
            <a:sysClr val="window" lastClr="FFFFFF"/>
          </a:solidFill>
          <a:ln w="28575">
            <a:solidFill>
              <a:sysClr val="windowText" lastClr="000000"/>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rPr>
              <a:t>活動①</a:t>
            </a:r>
          </a:p>
        </p:txBody>
      </p:sp>
    </p:spTree>
    <p:extLst>
      <p:ext uri="{BB962C8B-B14F-4D97-AF65-F5344CB8AC3E}">
        <p14:creationId xmlns:p14="http://schemas.microsoft.com/office/powerpoint/2010/main" val="72245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1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1000"/>
                                        <p:tgtEl>
                                          <p:spTgt spid="24"/>
                                        </p:tgtEl>
                                      </p:cBhvr>
                                    </p:animEffect>
                                  </p:childTnLst>
                                </p:cTn>
                              </p:par>
                              <p:par>
                                <p:cTn id="13" presetID="22" presetClass="entr" presetSubtype="4"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1_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9017</TotalTime>
  <Words>1609</Words>
  <Application>Microsoft Office PowerPoint</Application>
  <PresentationFormat>ワイド画面</PresentationFormat>
  <Paragraphs>386</Paragraphs>
  <Slides>17</Slides>
  <Notes>17</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17</vt:i4>
      </vt:variant>
    </vt:vector>
  </HeadingPairs>
  <TitlesOfParts>
    <vt:vector size="26" baseType="lpstr">
      <vt:lpstr>AR P丸ゴシック体E</vt:lpstr>
      <vt:lpstr>ＭＳ Ｐゴシック</vt:lpstr>
      <vt:lpstr>ＭＳ ゴシック</vt:lpstr>
      <vt:lpstr>Arial</vt:lpstr>
      <vt:lpstr>Calibri</vt:lpstr>
      <vt:lpstr>Calibri Light</vt:lpstr>
      <vt:lpstr>Century</vt:lpstr>
      <vt:lpstr>Office Theme</vt:lpstr>
      <vt:lpstr>1_office theme</vt:lpstr>
      <vt:lpstr>PowerPoint プレゼンテーション</vt:lpstr>
      <vt:lpstr>「強み」って　何だろう？</vt:lpstr>
      <vt:lpstr>PowerPoint プレゼンテーション</vt:lpstr>
      <vt:lpstr>【１時目】のふり返り　　　　　　　　</vt:lpstr>
      <vt:lpstr>【２時目】のふり返り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佐賀県教育センター</dc:creator>
  <cp:lastModifiedBy>辻 竜</cp:lastModifiedBy>
  <cp:revision>1825</cp:revision>
  <cp:lastPrinted>2019-02-04T06:34:49Z</cp:lastPrinted>
  <dcterms:created xsi:type="dcterms:W3CDTF">2017-05-15T01:14:10Z</dcterms:created>
  <dcterms:modified xsi:type="dcterms:W3CDTF">2019-02-12T06:05:57Z</dcterms:modified>
</cp:coreProperties>
</file>