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handoutMasterIdLst>
    <p:handoutMasterId r:id="rId25"/>
  </p:handoutMasterIdLst>
  <p:sldIdLst>
    <p:sldId id="335" r:id="rId2"/>
    <p:sldId id="260" r:id="rId3"/>
    <p:sldId id="342" r:id="rId4"/>
    <p:sldId id="313" r:id="rId5"/>
    <p:sldId id="287" r:id="rId6"/>
    <p:sldId id="294" r:id="rId7"/>
    <p:sldId id="347" r:id="rId8"/>
    <p:sldId id="343" r:id="rId9"/>
    <p:sldId id="301" r:id="rId10"/>
    <p:sldId id="299" r:id="rId11"/>
    <p:sldId id="330" r:id="rId12"/>
    <p:sldId id="297" r:id="rId13"/>
    <p:sldId id="309" r:id="rId14"/>
    <p:sldId id="319" r:id="rId15"/>
    <p:sldId id="310" r:id="rId16"/>
    <p:sldId id="314" r:id="rId17"/>
    <p:sldId id="311" r:id="rId18"/>
    <p:sldId id="333" r:id="rId19"/>
    <p:sldId id="317" r:id="rId20"/>
    <p:sldId id="331" r:id="rId21"/>
    <p:sldId id="336" r:id="rId22"/>
    <p:sldId id="332" r:id="rId23"/>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CC"/>
    <a:srgbClr val="009900"/>
    <a:srgbClr val="FF99FF"/>
    <a:srgbClr val="FFCCCC"/>
    <a:srgbClr val="FFFF66"/>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2" autoAdjust="0"/>
    <p:restoredTop sz="62915" autoAdjust="0"/>
  </p:normalViewPr>
  <p:slideViewPr>
    <p:cSldViewPr snapToGrid="0">
      <p:cViewPr varScale="1">
        <p:scale>
          <a:sx n="45" d="100"/>
          <a:sy n="45" d="100"/>
        </p:scale>
        <p:origin x="1956" y="78"/>
      </p:cViewPr>
      <p:guideLst/>
    </p:cSldViewPr>
  </p:slideViewPr>
  <p:notesTextViewPr>
    <p:cViewPr>
      <p:scale>
        <a:sx n="100" d="100"/>
        <a:sy n="100" d="100"/>
      </p:scale>
      <p:origin x="0" y="-12"/>
    </p:cViewPr>
  </p:notesTextViewPr>
  <p:notesViewPr>
    <p:cSldViewPr snapToGrid="0">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0895" cy="495855"/>
          </a:xfrm>
          <a:prstGeom prst="rect">
            <a:avLst/>
          </a:prstGeom>
        </p:spPr>
        <p:txBody>
          <a:bodyPr vert="horz" lIns="91221" tIns="45612" rIns="91221" bIns="456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2500" y="3"/>
            <a:ext cx="2940895" cy="495855"/>
          </a:xfrm>
          <a:prstGeom prst="rect">
            <a:avLst/>
          </a:prstGeom>
        </p:spPr>
        <p:txBody>
          <a:bodyPr vert="horz" lIns="91221" tIns="45612" rIns="91221" bIns="45612" rtlCol="0"/>
          <a:lstStyle>
            <a:lvl1pPr algn="r">
              <a:defRPr sz="1200"/>
            </a:lvl1pPr>
          </a:lstStyle>
          <a:p>
            <a:fld id="{8C3D60B1-2D92-4193-81EF-DF5F4C9BF035}" type="datetimeFigureOut">
              <a:rPr kumimoji="1" lang="ja-JP" altLang="en-US" smtClean="0"/>
              <a:t>2019/2/4</a:t>
            </a:fld>
            <a:endParaRPr kumimoji="1" lang="ja-JP" altLang="en-US"/>
          </a:p>
        </p:txBody>
      </p:sp>
      <p:sp>
        <p:nvSpPr>
          <p:cNvPr id="4" name="フッター プレースホルダー 3"/>
          <p:cNvSpPr>
            <a:spLocks noGrp="1"/>
          </p:cNvSpPr>
          <p:nvPr>
            <p:ph type="ftr" sz="quarter" idx="2"/>
          </p:nvPr>
        </p:nvSpPr>
        <p:spPr>
          <a:xfrm>
            <a:off x="4" y="9410147"/>
            <a:ext cx="2940895" cy="495855"/>
          </a:xfrm>
          <a:prstGeom prst="rect">
            <a:avLst/>
          </a:prstGeom>
        </p:spPr>
        <p:txBody>
          <a:bodyPr vert="horz" lIns="91221" tIns="45612" rIns="91221" bIns="456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2500" y="9410147"/>
            <a:ext cx="2940895" cy="495855"/>
          </a:xfrm>
          <a:prstGeom prst="rect">
            <a:avLst/>
          </a:prstGeom>
        </p:spPr>
        <p:txBody>
          <a:bodyPr vert="horz" lIns="91221" tIns="45612" rIns="91221" bIns="45612" rtlCol="0" anchor="b"/>
          <a:lstStyle>
            <a:lvl1pPr algn="r">
              <a:defRPr sz="1200"/>
            </a:lvl1pPr>
          </a:lstStyle>
          <a:p>
            <a:fld id="{99D7D365-36F9-4DDE-8EFF-B3F07966AD46}" type="slidenum">
              <a:rPr kumimoji="1" lang="ja-JP" altLang="en-US" smtClean="0"/>
              <a:t>‹#›</a:t>
            </a:fld>
            <a:endParaRPr kumimoji="1" lang="ja-JP" altLang="en-US"/>
          </a:p>
        </p:txBody>
      </p:sp>
    </p:spTree>
    <p:extLst>
      <p:ext uri="{BB962C8B-B14F-4D97-AF65-F5344CB8AC3E}">
        <p14:creationId xmlns:p14="http://schemas.microsoft.com/office/powerpoint/2010/main" val="3195471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211" tIns="45606" rIns="91211" bIns="45606" rtlCol="0" anchor="ctr"/>
          <a:lstStyle/>
          <a:p>
            <a:endParaRPr lang="ja-JP" altLang="en-US"/>
          </a:p>
        </p:txBody>
      </p:sp>
      <p:sp>
        <p:nvSpPr>
          <p:cNvPr id="5" name="ノート プレースホルダー 4"/>
          <p:cNvSpPr>
            <a:spLocks noGrp="1"/>
          </p:cNvSpPr>
          <p:nvPr>
            <p:ph type="body" sz="quarter" idx="3"/>
          </p:nvPr>
        </p:nvSpPr>
        <p:spPr>
          <a:xfrm>
            <a:off x="678498" y="4767263"/>
            <a:ext cx="5427980" cy="3900488"/>
          </a:xfrm>
          <a:prstGeom prst="rect">
            <a:avLst/>
          </a:prstGeom>
        </p:spPr>
        <p:txBody>
          <a:bodyPr vert="horz" lIns="91211" tIns="45606" rIns="91211" bIns="456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8984"/>
            <a:ext cx="2940156" cy="497020"/>
          </a:xfrm>
          <a:prstGeom prst="rect">
            <a:avLst/>
          </a:prstGeom>
        </p:spPr>
        <p:txBody>
          <a:bodyPr vert="horz" lIns="91211" tIns="45606" rIns="91211" bIns="45606" rtlCol="0" anchor="b"/>
          <a:lstStyle>
            <a:lvl1pPr algn="l">
              <a:defRPr sz="1200"/>
            </a:lvl1pPr>
          </a:lstStyle>
          <a:p>
            <a:endParaRPr kumimoji="1" lang="ja-JP" altLang="en-US"/>
          </a:p>
        </p:txBody>
      </p:sp>
      <p:sp>
        <p:nvSpPr>
          <p:cNvPr id="7" name="テキスト ボックス 6">
            <a:extLst>
              <a:ext uri="{FF2B5EF4-FFF2-40B4-BE49-F238E27FC236}">
                <a16:creationId xmlns:a16="http://schemas.microsoft.com/office/drawing/2014/main" id="{C4A3DE69-99AE-4126-9325-BD55996FA97A}"/>
              </a:ext>
            </a:extLst>
          </p:cNvPr>
          <p:cNvSpPr txBox="1"/>
          <p:nvPr/>
        </p:nvSpPr>
        <p:spPr>
          <a:xfrm>
            <a:off x="2204356" y="200472"/>
            <a:ext cx="4329897" cy="210820"/>
          </a:xfrm>
          <a:prstGeom prst="rect">
            <a:avLst/>
          </a:prstGeom>
          <a:noFill/>
        </p:spPr>
        <p:txBody>
          <a:bodyPr wrap="square" lIns="87607" tIns="43803" rIns="87607" bIns="43803"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2023023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82738"/>
            <a:ext cx="5319713" cy="2992437"/>
          </a:xfrm>
        </p:spPr>
      </p:sp>
      <p:sp>
        <p:nvSpPr>
          <p:cNvPr id="3" name="ノート プレースホルダー 2"/>
          <p:cNvSpPr>
            <a:spLocks noGrp="1"/>
          </p:cNvSpPr>
          <p:nvPr>
            <p:ph type="body" idx="1"/>
          </p:nvPr>
        </p:nvSpPr>
        <p:spPr>
          <a:xfrm>
            <a:off x="678202" y="4598804"/>
            <a:ext cx="5322029" cy="4814137"/>
          </a:xfrm>
        </p:spPr>
        <p:txBody>
          <a:bodyPr/>
          <a:lstStyle/>
          <a:p>
            <a:pPr defTabSz="912242">
              <a:defRPr/>
            </a:pPr>
            <a:endParaRPr lang="en-US" altLang="ja-JP" sz="1600" b="1" dirty="0">
              <a:latin typeface="+mj-ea"/>
            </a:endParaRPr>
          </a:p>
          <a:p>
            <a:pPr defTabSz="912242">
              <a:defRPr/>
            </a:pPr>
            <a:r>
              <a:rPr lang="ja-JP" altLang="en-US" sz="1600" b="1" dirty="0">
                <a:latin typeface="+mj-ea"/>
              </a:rPr>
              <a:t>●印はアニメーションを動かすタイミング</a:t>
            </a:r>
          </a:p>
          <a:p>
            <a:pPr defTabSz="912242">
              <a:defRPr/>
            </a:pPr>
            <a:r>
              <a:rPr lang="ja-JP" altLang="en-US" sz="1600" b="1" dirty="0">
                <a:latin typeface="+mj-ea"/>
              </a:rPr>
              <a:t>・は予想される児童の反応</a:t>
            </a:r>
          </a:p>
          <a:p>
            <a:pPr defTabSz="912242">
              <a:defRPr/>
            </a:pPr>
            <a:r>
              <a:rPr lang="en-US" altLang="ja-JP" sz="1600" b="1" dirty="0">
                <a:latin typeface="+mj-ea"/>
              </a:rPr>
              <a:t>【】</a:t>
            </a:r>
            <a:r>
              <a:rPr lang="ja-JP" altLang="en-US" sz="1600" b="1" dirty="0">
                <a:latin typeface="+mj-ea"/>
              </a:rPr>
              <a:t>内は教師の動き</a:t>
            </a:r>
            <a:endParaRPr lang="en-US" altLang="ja-JP" sz="1600" b="1" dirty="0">
              <a:latin typeface="+mj-ea"/>
            </a:endParaRPr>
          </a:p>
          <a:p>
            <a:pPr defTabSz="912242">
              <a:defRPr/>
            </a:pPr>
            <a:endParaRPr lang="en-US" altLang="ja-JP" sz="1600" dirty="0">
              <a:latin typeface="+mj-ea"/>
            </a:endParaRPr>
          </a:p>
          <a:p>
            <a:pPr defTabSz="912242">
              <a:defRPr/>
            </a:pPr>
            <a:r>
              <a:rPr lang="en-US" altLang="ja-JP" sz="1600" dirty="0">
                <a:latin typeface="+mj-ea"/>
              </a:rPr>
              <a:t>【</a:t>
            </a:r>
            <a:r>
              <a:rPr lang="ja-JP" altLang="en-US" sz="1600" dirty="0">
                <a:latin typeface="+mj-ea"/>
              </a:rPr>
              <a:t>授業前に交流活動をするグループをつくっておき、前時に使用したワークシートと振り返りシート、授業前アンケートを配付しておく</a:t>
            </a:r>
            <a:r>
              <a:rPr lang="en-US" altLang="ja-JP" sz="1600" dirty="0">
                <a:latin typeface="+mj-ea"/>
              </a:rPr>
              <a:t>】</a:t>
            </a:r>
            <a:endParaRPr lang="ja-JP" altLang="en-US" sz="1600" dirty="0">
              <a:latin typeface="+mj-ea"/>
            </a:endParaRPr>
          </a:p>
          <a:p>
            <a:endParaRPr lang="en-US" altLang="ja-JP" dirty="0">
              <a:solidFill>
                <a:prstClr val="black"/>
              </a:solidFill>
              <a:latin typeface="+mj-ea"/>
              <a:ea typeface="+mj-ea"/>
            </a:endParaRPr>
          </a:p>
          <a:p>
            <a:r>
              <a:rPr lang="ja-JP" altLang="en-US" sz="1600" dirty="0"/>
              <a:t>１時目</a:t>
            </a:r>
            <a:r>
              <a:rPr lang="ja-JP" altLang="ja-JP" sz="1600" dirty="0"/>
              <a:t>の</a:t>
            </a:r>
            <a:r>
              <a:rPr lang="ja-JP" altLang="en-US" sz="1600" dirty="0"/>
              <a:t>交流活動「自分ウェビング」の</a:t>
            </a:r>
            <a:r>
              <a:rPr lang="ja-JP" altLang="ja-JP" sz="1600" dirty="0"/>
              <a:t>ワークシートを見て</a:t>
            </a:r>
            <a:endParaRPr lang="en-US" altLang="ja-JP" sz="1600" dirty="0"/>
          </a:p>
          <a:p>
            <a:r>
              <a:rPr lang="ja-JP" altLang="ja-JP" sz="1600" dirty="0"/>
              <a:t>みましょう。</a:t>
            </a:r>
            <a:endParaRPr lang="en-US" altLang="ja-JP" sz="1600" dirty="0"/>
          </a:p>
          <a:p>
            <a:r>
              <a:rPr lang="en-US" altLang="ja-JP" sz="1600" dirty="0"/>
              <a:t> </a:t>
            </a:r>
            <a:r>
              <a:rPr lang="ja-JP" altLang="ja-JP" sz="1600" dirty="0"/>
              <a:t>「ゲームが好き」とか「サッカーが得意」とか、</a:t>
            </a:r>
            <a:endParaRPr lang="en-US" altLang="ja-JP" sz="1600" dirty="0"/>
          </a:p>
          <a:p>
            <a:r>
              <a:rPr lang="ja-JP" altLang="ja-JP" sz="1600" dirty="0"/>
              <a:t>思い付くままにたくさん書いて、</a:t>
            </a:r>
            <a:endParaRPr lang="en-US" altLang="ja-JP" sz="1600" dirty="0"/>
          </a:p>
          <a:p>
            <a:r>
              <a:rPr lang="ja-JP" altLang="en-US" sz="1600" dirty="0"/>
              <a:t>クモ</a:t>
            </a:r>
            <a:r>
              <a:rPr lang="ja-JP" altLang="ja-JP" sz="1600" dirty="0"/>
              <a:t>の巣のように広げていきましたね。</a:t>
            </a:r>
          </a:p>
          <a:p>
            <a:r>
              <a:rPr lang="en-US" altLang="ja-JP" sz="1600" dirty="0"/>
              <a:t> </a:t>
            </a:r>
            <a:r>
              <a:rPr lang="ja-JP" altLang="ja-JP" sz="1600" dirty="0"/>
              <a:t>「計算が苦手」などマイナスに思えることから、</a:t>
            </a:r>
            <a:endParaRPr lang="en-US" altLang="ja-JP" sz="1600" dirty="0"/>
          </a:p>
          <a:p>
            <a:r>
              <a:rPr lang="en-US" altLang="ja-JP" sz="1600" dirty="0"/>
              <a:t> </a:t>
            </a:r>
            <a:r>
              <a:rPr lang="ja-JP" altLang="ja-JP" sz="1600" dirty="0"/>
              <a:t>「自学ノートで計算練習を頑張っている」などのように、</a:t>
            </a:r>
            <a:endParaRPr lang="en-US" altLang="ja-JP" sz="1600" dirty="0"/>
          </a:p>
          <a:p>
            <a:r>
              <a:rPr lang="en-US" altLang="ja-JP" sz="1600" dirty="0"/>
              <a:t> </a:t>
            </a:r>
            <a:r>
              <a:rPr lang="ja-JP" altLang="ja-JP" sz="1600" dirty="0"/>
              <a:t>「強み」につなげることができた人もいたと思います。</a:t>
            </a:r>
          </a:p>
          <a:p>
            <a:r>
              <a:rPr lang="ja-JP" altLang="ja-JP" sz="1600" dirty="0"/>
              <a:t>今日もグループで「強み」について考えていきます。</a:t>
            </a:r>
            <a:endParaRPr lang="en-US" altLang="ja-JP" sz="1600" dirty="0"/>
          </a:p>
          <a:p>
            <a:r>
              <a:rPr lang="ja-JP" altLang="ja-JP" sz="1600" dirty="0"/>
              <a:t>まずは、前の時間のことを思い出しましょう。</a:t>
            </a:r>
          </a:p>
          <a:p>
            <a:pPr defTabSz="912103">
              <a:defRPr/>
            </a:pPr>
            <a:endParaRPr lang="en-US" altLang="ja-JP" dirty="0">
              <a:solidFill>
                <a:prstClr val="black"/>
              </a:solidFill>
              <a:latin typeface="+mj-ea"/>
              <a:ea typeface="+mj-ea"/>
            </a:endParaRPr>
          </a:p>
          <a:p>
            <a:pPr defTabSz="912103">
              <a:defRPr/>
            </a:pPr>
            <a:endParaRPr lang="ja-JP" altLang="en-US" dirty="0">
              <a:solidFill>
                <a:prstClr val="black"/>
              </a:solidFill>
            </a:endParaRPr>
          </a:p>
          <a:p>
            <a:pPr defTabSz="912103">
              <a:defRPr/>
            </a:pPr>
            <a:endParaRPr lang="en-US" altLang="ja-JP" dirty="0">
              <a:solidFill>
                <a:prstClr val="black"/>
              </a:solidFill>
            </a:endParaRPr>
          </a:p>
          <a:p>
            <a:endParaRPr kumimoji="1" lang="ja-JP" altLang="en-US" dirty="0"/>
          </a:p>
        </p:txBody>
      </p:sp>
      <p:sp>
        <p:nvSpPr>
          <p:cNvPr id="5" name="ヘッダー プレースホルダー 3"/>
          <p:cNvSpPr txBox="1"/>
          <p:nvPr/>
        </p:nvSpPr>
        <p:spPr>
          <a:xfrm>
            <a:off x="678202" y="792618"/>
            <a:ext cx="5322029" cy="174242"/>
          </a:xfrm>
          <a:prstGeom prst="rect">
            <a:avLst/>
          </a:prstGeom>
          <a:solidFill>
            <a:srgbClr val="CCFFCC"/>
          </a:solidFill>
          <a:ln>
            <a:noFill/>
          </a:ln>
        </p:spPr>
        <p:txBody>
          <a:bodyPr vert="horz" lIns="91126" tIns="45561" rIns="91126" bIns="45561"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a:t>
            </a:r>
            <a:r>
              <a:rPr lang="ja-JP" altLang="en-US" sz="2000" dirty="0">
                <a:latin typeface="+mj-ea"/>
              </a:rPr>
              <a:t> （</a:t>
            </a:r>
            <a:r>
              <a:rPr lang="en-US" altLang="ja-JP" sz="2000" dirty="0">
                <a:latin typeface="+mj-ea"/>
              </a:rPr>
              <a:t>30</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5187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70038"/>
            <a:ext cx="5319713" cy="2992437"/>
          </a:xfrm>
        </p:spPr>
      </p:sp>
      <p:sp>
        <p:nvSpPr>
          <p:cNvPr id="3" name="ノート プレースホルダー 2"/>
          <p:cNvSpPr>
            <a:spLocks noGrp="1"/>
          </p:cNvSpPr>
          <p:nvPr>
            <p:ph type="body" idx="1"/>
          </p:nvPr>
        </p:nvSpPr>
        <p:spPr>
          <a:xfrm>
            <a:off x="679451" y="4562475"/>
            <a:ext cx="5321731" cy="4971834"/>
          </a:xfrm>
        </p:spPr>
        <p:txBody>
          <a:bodyPr/>
          <a:lstStyle/>
          <a:p>
            <a:pPr marL="133218" indent="-133218" algn="just"/>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それでは、やり方を説明します。</a:t>
            </a:r>
            <a:endParaRPr lang="ja-JP" altLang="ja-JP" sz="1600" kern="100" dirty="0">
              <a:latin typeface="+mn-ea"/>
              <a:cs typeface="Vrinda" panose="020B0502040204020203" pitchFamily="34" charset="0"/>
            </a:endParaRPr>
          </a:p>
          <a:p>
            <a:r>
              <a:rPr lang="ja-JP" altLang="ja-JP" sz="1600" dirty="0"/>
              <a:t>「授業前アンケート」を出しましょう。</a:t>
            </a:r>
          </a:p>
          <a:p>
            <a:r>
              <a:rPr lang="ja-JP" altLang="en-US" sz="1600" dirty="0"/>
              <a:t>●</a:t>
            </a:r>
            <a:r>
              <a:rPr lang="ja-JP" altLang="ja-JP" sz="1600" dirty="0"/>
              <a:t>「授業前アンケート」を見ながら、真ん中の四角の中に、</a:t>
            </a:r>
            <a:endParaRPr lang="en-US" altLang="ja-JP" sz="1600" dirty="0"/>
          </a:p>
          <a:p>
            <a:r>
              <a:rPr lang="en-US" altLang="ja-JP" sz="1600" dirty="0"/>
              <a:t> </a:t>
            </a:r>
            <a:r>
              <a:rPr lang="ja-JP" altLang="ja-JP" sz="1600" dirty="0"/>
              <a:t>苦手なことや困っていることで、</a:t>
            </a:r>
            <a:endParaRPr lang="en-US" altLang="ja-JP" sz="1600" dirty="0"/>
          </a:p>
          <a:p>
            <a:r>
              <a:rPr lang="ja-JP" altLang="ja-JP" sz="1600" dirty="0"/>
              <a:t>解決したいなと思ってい</a:t>
            </a:r>
            <a:r>
              <a:rPr lang="ja-JP" altLang="en-US" sz="1600" dirty="0"/>
              <a:t>る</a:t>
            </a:r>
            <a:r>
              <a:rPr lang="ja-JP" altLang="ja-JP" sz="1600" dirty="0"/>
              <a:t>ことを書きましょう。</a:t>
            </a:r>
          </a:p>
          <a:p>
            <a:pPr marL="133218" indent="-133218" algn="just"/>
            <a:r>
              <a:rPr lang="en-US" altLang="ja-JP" sz="1600" kern="100" dirty="0">
                <a:latin typeface="+mn-ea"/>
                <a:cs typeface="Times New Roman" panose="02020603050405020304" pitchFamily="18" charset="0"/>
              </a:rPr>
              <a:t>   </a:t>
            </a:r>
            <a:endParaRPr lang="ja-JP" altLang="ja-JP" sz="1600" kern="100" dirty="0">
              <a:latin typeface="+mn-ea"/>
              <a:cs typeface="Vrinda" panose="020B0502040204020203" pitchFamily="34" charset="0"/>
            </a:endParaRPr>
          </a:p>
          <a:p>
            <a:pPr marL="133218" indent="-133218" algn="just"/>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Vrinda" panose="020B0502040204020203" pitchFamily="34" charset="0"/>
            </a:endParaRPr>
          </a:p>
          <a:p>
            <a:endParaRPr kumimoji="1" lang="en-US" altLang="ja-JP" dirty="0"/>
          </a:p>
          <a:p>
            <a:endParaRPr kumimoji="1" lang="en-US" altLang="ja-JP" dirty="0"/>
          </a:p>
          <a:p>
            <a:endParaRPr kumimoji="1" lang="en-US" altLang="ja-JP"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rPr>
              <a:t> （２分）</a:t>
            </a:r>
            <a:endParaRPr lang="en-US" altLang="ja-JP" sz="2000" dirty="0">
              <a:latin typeface="+mj-ea"/>
              <a:ea typeface="+mj-ea"/>
            </a:endParaRPr>
          </a:p>
        </p:txBody>
      </p:sp>
    </p:spTree>
    <p:extLst>
      <p:ext uri="{BB962C8B-B14F-4D97-AF65-F5344CB8AC3E}">
        <p14:creationId xmlns:p14="http://schemas.microsoft.com/office/powerpoint/2010/main" val="303625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70038"/>
            <a:ext cx="5319713" cy="2992437"/>
          </a:xfrm>
        </p:spPr>
      </p:sp>
      <p:sp>
        <p:nvSpPr>
          <p:cNvPr id="3" name="ノート プレースホルダー 2"/>
          <p:cNvSpPr>
            <a:spLocks noGrp="1"/>
          </p:cNvSpPr>
          <p:nvPr>
            <p:ph type="body" idx="1"/>
          </p:nvPr>
        </p:nvSpPr>
        <p:spPr>
          <a:xfrm>
            <a:off x="679451" y="4562475"/>
            <a:ext cx="5321731" cy="3900488"/>
          </a:xfrm>
        </p:spPr>
        <p:txBody>
          <a:bodyPr/>
          <a:lstStyle/>
          <a:p>
            <a:endParaRPr lang="en-US" altLang="ja-JP" sz="1600" dirty="0"/>
          </a:p>
          <a:p>
            <a:r>
              <a:rPr lang="ja-JP" altLang="en-US" sz="1600" dirty="0"/>
              <a:t>「星☆いくつ」の交流活動で丸を付けた３つの「強み」を</a:t>
            </a:r>
            <a:endParaRPr lang="en-US" altLang="ja-JP" sz="1600" dirty="0"/>
          </a:p>
          <a:p>
            <a:r>
              <a:rPr lang="ja-JP" altLang="en-US" sz="1600" dirty="0"/>
              <a:t>●</a:t>
            </a:r>
            <a:r>
              <a:rPr lang="ja-JP" altLang="ja-JP" sz="1600" dirty="0"/>
              <a:t>活動①の上の方にある３つの四角い枠に書きます。</a:t>
            </a:r>
            <a:endParaRPr lang="en-US" altLang="ja-JP" sz="1600" dirty="0"/>
          </a:p>
          <a:p>
            <a:r>
              <a:rPr lang="ja-JP" altLang="ja-JP" sz="1600" dirty="0"/>
              <a:t>□の中のキーワードを写しましょう。</a:t>
            </a:r>
            <a:endParaRPr lang="en-US" altLang="ja-JP" sz="1600"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rPr>
              <a:t> （２分）</a:t>
            </a:r>
            <a:endParaRPr lang="en-US" altLang="ja-JP" sz="2000" dirty="0">
              <a:latin typeface="+mj-ea"/>
              <a:ea typeface="+mj-ea"/>
            </a:endParaRPr>
          </a:p>
        </p:txBody>
      </p:sp>
    </p:spTree>
    <p:extLst>
      <p:ext uri="{BB962C8B-B14F-4D97-AF65-F5344CB8AC3E}">
        <p14:creationId xmlns:p14="http://schemas.microsoft.com/office/powerpoint/2010/main" val="127729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1625"/>
            <a:ext cx="5338763" cy="3003550"/>
          </a:xfrm>
        </p:spPr>
      </p:sp>
      <p:sp>
        <p:nvSpPr>
          <p:cNvPr id="3" name="ノート プレースホルダー 2"/>
          <p:cNvSpPr>
            <a:spLocks noGrp="1"/>
          </p:cNvSpPr>
          <p:nvPr>
            <p:ph type="body" idx="1"/>
          </p:nvPr>
        </p:nvSpPr>
        <p:spPr>
          <a:xfrm>
            <a:off x="679020" y="4575175"/>
            <a:ext cx="5321731" cy="3900488"/>
          </a:xfrm>
        </p:spPr>
        <p:txBody>
          <a:bodyPr/>
          <a:lstStyle/>
          <a:p>
            <a:endParaRPr lang="en-US" altLang="ja-JP" sz="1600" dirty="0"/>
          </a:p>
          <a:p>
            <a:r>
              <a:rPr lang="ja-JP" altLang="en-US" sz="1600" dirty="0"/>
              <a:t>友達の苦手なことや困っていることを解決するための</a:t>
            </a:r>
            <a:endParaRPr lang="en-US" altLang="ja-JP" sz="1600" dirty="0"/>
          </a:p>
          <a:p>
            <a:r>
              <a:rPr lang="ja-JP" altLang="en-US" sz="1600" dirty="0"/>
              <a:t>アイディアを考えるときのヒントをお話しします。</a:t>
            </a:r>
            <a:endParaRPr lang="en-US" altLang="ja-JP" sz="1600" dirty="0"/>
          </a:p>
          <a:p>
            <a:endParaRPr lang="en-US" altLang="ja-JP" sz="1600" dirty="0"/>
          </a:p>
          <a:p>
            <a:r>
              <a:rPr lang="ja-JP" altLang="en-US" sz="1600" dirty="0"/>
              <a:t>自分のやり方や先生や家族に教わったやり方を教えて</a:t>
            </a:r>
            <a:endParaRPr lang="en-US" altLang="ja-JP" sz="1600" dirty="0"/>
          </a:p>
          <a:p>
            <a:r>
              <a:rPr lang="ja-JP" altLang="en-US" sz="1600" dirty="0"/>
              <a:t>あげてもいいですね。</a:t>
            </a:r>
            <a:endParaRPr lang="en-US" altLang="ja-JP" sz="1600" dirty="0"/>
          </a:p>
          <a:p>
            <a:r>
              <a:rPr lang="ja-JP" altLang="en-US" sz="1600" dirty="0"/>
              <a:t>今、思い付いたアイディアを書いてもいいですよ。</a:t>
            </a:r>
          </a:p>
          <a:p>
            <a:r>
              <a:rPr lang="ja-JP" altLang="en-US" sz="1600" dirty="0"/>
              <a:t>更に、その友達の「強み」を生かせたらいいですね。</a:t>
            </a:r>
          </a:p>
          <a:p>
            <a:r>
              <a:rPr lang="ja-JP" altLang="en-US" sz="1600" dirty="0"/>
              <a:t>ワークシートに書くときは、似ているアイディアや関係のあるアイディアはつなげましょう。</a:t>
            </a:r>
          </a:p>
          <a:p>
            <a:endParaRPr kumimoji="1" lang="en-US" altLang="ja-JP"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rPr>
              <a:t> （</a:t>
            </a:r>
            <a:r>
              <a:rPr lang="en-US" altLang="ja-JP" sz="2000" dirty="0">
                <a:latin typeface="+mj-ea"/>
              </a:rPr>
              <a:t>20</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30679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722392" y="4573588"/>
            <a:ext cx="5340190" cy="3450728"/>
          </a:xfrm>
        </p:spPr>
        <p:txBody>
          <a:bodyPr/>
          <a:lstStyle/>
          <a:p>
            <a:endParaRPr lang="en-US" altLang="ja-JP" sz="1600" dirty="0">
              <a:latin typeface="+mj-ea"/>
              <a:ea typeface="+mj-ea"/>
            </a:endParaRPr>
          </a:p>
          <a:p>
            <a:r>
              <a:rPr lang="ja-JP" altLang="en-US" sz="1600" dirty="0">
                <a:latin typeface="+mj-ea"/>
                <a:ea typeface="+mj-ea"/>
              </a:rPr>
              <a:t>これから、友達の悩みを解決するためのアイディアの</a:t>
            </a:r>
            <a:endParaRPr lang="en-US" altLang="ja-JP" sz="1600" dirty="0">
              <a:latin typeface="+mj-ea"/>
              <a:ea typeface="+mj-ea"/>
            </a:endParaRPr>
          </a:p>
          <a:p>
            <a:r>
              <a:rPr lang="ja-JP" altLang="en-US" sz="1600" dirty="0">
                <a:latin typeface="+mj-ea"/>
                <a:ea typeface="+mj-ea"/>
              </a:rPr>
              <a:t>考え方と書き方を説明します。</a:t>
            </a:r>
            <a:endParaRPr lang="en-US" altLang="ja-JP" sz="1600" dirty="0">
              <a:latin typeface="+mj-ea"/>
              <a:ea typeface="+mj-ea"/>
            </a:endParaRPr>
          </a:p>
          <a:p>
            <a:r>
              <a:rPr lang="ja-JP" altLang="en-US" sz="1600" dirty="0">
                <a:latin typeface="+mj-ea"/>
                <a:ea typeface="+mj-ea"/>
              </a:rPr>
              <a:t>前の時間にやった「自分ウェビング」のやり方と</a:t>
            </a:r>
            <a:endParaRPr lang="en-US" altLang="ja-JP" sz="1600" dirty="0">
              <a:latin typeface="+mj-ea"/>
              <a:ea typeface="+mj-ea"/>
            </a:endParaRPr>
          </a:p>
          <a:p>
            <a:r>
              <a:rPr lang="ja-JP" altLang="en-US" sz="1600" dirty="0">
                <a:latin typeface="+mj-ea"/>
                <a:ea typeface="+mj-ea"/>
              </a:rPr>
              <a:t>似ていますよ。</a:t>
            </a:r>
          </a:p>
          <a:p>
            <a:r>
              <a:rPr lang="ja-JP" altLang="en-US" sz="1600" dirty="0">
                <a:latin typeface="+mj-ea"/>
                <a:ea typeface="+mj-ea"/>
              </a:rPr>
              <a:t> 「みんなの前で発表することがはずかしい」という悩みを</a:t>
            </a:r>
            <a:endParaRPr lang="en-US" altLang="ja-JP" sz="1600" dirty="0">
              <a:latin typeface="+mj-ea"/>
              <a:ea typeface="+mj-ea"/>
            </a:endParaRPr>
          </a:p>
          <a:p>
            <a:r>
              <a:rPr lang="ja-JP" altLang="en-US" sz="1600" dirty="0">
                <a:latin typeface="+mj-ea"/>
                <a:ea typeface="+mj-ea"/>
              </a:rPr>
              <a:t>解決する方法は、いろいろあります。</a:t>
            </a:r>
          </a:p>
          <a:p>
            <a:r>
              <a:rPr lang="ja-JP" altLang="en-US" sz="1600" dirty="0">
                <a:latin typeface="+mj-ea"/>
                <a:ea typeface="+mj-ea"/>
              </a:rPr>
              <a:t>●「手の平に指で</a:t>
            </a:r>
            <a:r>
              <a:rPr lang="en-US" altLang="ja-JP" sz="1600" dirty="0">
                <a:latin typeface="+mj-ea"/>
                <a:ea typeface="+mj-ea"/>
              </a:rPr>
              <a:t>『</a:t>
            </a:r>
            <a:r>
              <a:rPr lang="ja-JP" altLang="en-US" sz="1600" dirty="0">
                <a:latin typeface="+mj-ea"/>
                <a:ea typeface="+mj-ea"/>
              </a:rPr>
              <a:t>だいじょうぶ</a:t>
            </a:r>
            <a:r>
              <a:rPr lang="en-US" altLang="ja-JP" sz="1600" dirty="0">
                <a:latin typeface="+mj-ea"/>
                <a:ea typeface="+mj-ea"/>
              </a:rPr>
              <a:t>』</a:t>
            </a:r>
            <a:r>
              <a:rPr lang="ja-JP" altLang="en-US" sz="1600" dirty="0">
                <a:latin typeface="+mj-ea"/>
                <a:ea typeface="+mj-ea"/>
              </a:rPr>
              <a:t>と３回書く」など、</a:t>
            </a:r>
            <a:endParaRPr lang="en-US" altLang="ja-JP" sz="1600" dirty="0">
              <a:latin typeface="+mj-ea"/>
              <a:ea typeface="+mj-ea"/>
            </a:endParaRPr>
          </a:p>
          <a:p>
            <a:r>
              <a:rPr lang="ja-JP" altLang="en-US" sz="1600" dirty="0">
                <a:latin typeface="+mj-ea"/>
                <a:ea typeface="+mj-ea"/>
              </a:rPr>
              <a:t>家族に教えてもらったおすすめのやり方を教えてあげても </a:t>
            </a:r>
            <a:endParaRPr lang="en-US" altLang="ja-JP" sz="1600" dirty="0">
              <a:latin typeface="+mj-ea"/>
              <a:ea typeface="+mj-ea"/>
            </a:endParaRPr>
          </a:p>
          <a:p>
            <a:r>
              <a:rPr lang="ja-JP" altLang="en-US" sz="1600" dirty="0">
                <a:latin typeface="+mj-ea"/>
                <a:ea typeface="+mj-ea"/>
              </a:rPr>
              <a:t>いいですよ。</a:t>
            </a:r>
          </a:p>
          <a:p>
            <a:endParaRPr kumimoji="1" lang="ja-JP" altLang="en-US" dirty="0">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13】</a:t>
            </a:r>
            <a:r>
              <a:rPr lang="ja-JP" altLang="en-US" sz="2000" dirty="0">
                <a:latin typeface="+mj-ea"/>
              </a:rPr>
              <a:t> （</a:t>
            </a:r>
            <a:r>
              <a:rPr lang="en-US" altLang="ja-JP" sz="2000" dirty="0">
                <a:latin typeface="+mj-ea"/>
              </a:rPr>
              <a:t>25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66639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9020" y="4573588"/>
            <a:ext cx="5321731" cy="3900488"/>
          </a:xfrm>
        </p:spPr>
        <p:txBody>
          <a:bodyPr/>
          <a:lstStyle/>
          <a:p>
            <a:endParaRPr lang="en-US" altLang="ja-JP" sz="1600" dirty="0">
              <a:latin typeface="+mj-ea"/>
              <a:ea typeface="+mj-ea"/>
            </a:endParaRPr>
          </a:p>
          <a:p>
            <a:r>
              <a:rPr lang="ja-JP" altLang="en-US" sz="1600" dirty="0">
                <a:latin typeface="+mj-ea"/>
                <a:ea typeface="+mj-ea"/>
              </a:rPr>
              <a:t>●あいさつ名人のＡさんには、</a:t>
            </a:r>
            <a:endParaRPr lang="en-US" altLang="ja-JP" sz="1600" dirty="0">
              <a:latin typeface="+mj-ea"/>
              <a:ea typeface="+mj-ea"/>
            </a:endParaRPr>
          </a:p>
          <a:p>
            <a:r>
              <a:rPr lang="ja-JP" altLang="en-US" sz="1600" dirty="0">
                <a:latin typeface="+mj-ea"/>
                <a:ea typeface="+mj-ea"/>
              </a:rPr>
              <a:t> 「</a:t>
            </a:r>
            <a:r>
              <a:rPr lang="en-US" altLang="ja-JP" sz="1600" dirty="0">
                <a:latin typeface="+mj-ea"/>
                <a:ea typeface="+mj-ea"/>
              </a:rPr>
              <a:t>『</a:t>
            </a:r>
            <a:r>
              <a:rPr lang="ja-JP" altLang="en-US" sz="1600" dirty="0">
                <a:latin typeface="+mj-ea"/>
                <a:ea typeface="+mj-ea"/>
              </a:rPr>
              <a:t>賛成です</a:t>
            </a:r>
            <a:r>
              <a:rPr lang="en-US" altLang="ja-JP" sz="1600" dirty="0">
                <a:latin typeface="+mj-ea"/>
                <a:ea typeface="+mj-ea"/>
              </a:rPr>
              <a:t>』</a:t>
            </a:r>
            <a:r>
              <a:rPr lang="ja-JP" altLang="en-US" sz="1600" dirty="0">
                <a:latin typeface="+mj-ea"/>
                <a:ea typeface="+mj-ea"/>
              </a:rPr>
              <a:t>など、短い言葉で伝える」方法は</a:t>
            </a:r>
            <a:endParaRPr lang="en-US" altLang="ja-JP" sz="1600" dirty="0">
              <a:latin typeface="+mj-ea"/>
              <a:ea typeface="+mj-ea"/>
            </a:endParaRPr>
          </a:p>
          <a:p>
            <a:r>
              <a:rPr lang="ja-JP" altLang="en-US" sz="1600" dirty="0">
                <a:latin typeface="+mj-ea"/>
                <a:ea typeface="+mj-ea"/>
              </a:rPr>
              <a:t>ぴったりかもしれません。</a:t>
            </a:r>
          </a:p>
          <a:p>
            <a:endParaRPr kumimoji="1" lang="en-US" altLang="ja-JP" dirty="0">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14】</a:t>
            </a:r>
            <a:r>
              <a:rPr lang="ja-JP" altLang="en-US" sz="2000" dirty="0">
                <a:latin typeface="+mj-ea"/>
              </a:rPr>
              <a:t> （</a:t>
            </a:r>
            <a:r>
              <a:rPr lang="en-US" altLang="ja-JP" sz="2000" dirty="0">
                <a:latin typeface="+mj-ea"/>
              </a:rPr>
              <a:t>15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68466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9020" y="4573588"/>
            <a:ext cx="5321731" cy="3900488"/>
          </a:xfrm>
        </p:spPr>
        <p:txBody>
          <a:bodyPr/>
          <a:lstStyle/>
          <a:p>
            <a:pPr marL="133218" indent="-133218" algn="just"/>
            <a:endParaRPr lang="en-US" altLang="ja-JP" sz="1600" kern="100" dirty="0">
              <a:latin typeface="+mn-ea"/>
              <a:cs typeface="Times New Roman" panose="02020603050405020304" pitchFamily="18" charset="0"/>
            </a:endParaRPr>
          </a:p>
          <a:p>
            <a:pPr marL="133218" indent="-133218" algn="just"/>
            <a:r>
              <a:rPr lang="ja-JP" altLang="en-US"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また、</a:t>
            </a:r>
            <a:r>
              <a:rPr lang="ja-JP" altLang="en-US" sz="1600" kern="100" dirty="0">
                <a:latin typeface="+mn-ea"/>
                <a:cs typeface="Times New Roman" panose="02020603050405020304" pitchFamily="18" charset="0"/>
              </a:rPr>
              <a:t>頑張り屋</a:t>
            </a:r>
            <a:r>
              <a:rPr lang="ja-JP" altLang="ja-JP" sz="1600" kern="100" dirty="0">
                <a:latin typeface="+mn-ea"/>
                <a:cs typeface="Times New Roman" panose="02020603050405020304" pitchFamily="18" charset="0"/>
              </a:rPr>
              <a:t>のＡさんには、</a:t>
            </a:r>
            <a:endParaRPr lang="en-US" altLang="ja-JP" sz="1600" kern="100" dirty="0">
              <a:latin typeface="+mn-ea"/>
              <a:cs typeface="Times New Roman" panose="02020603050405020304" pitchFamily="18" charset="0"/>
            </a:endParaRPr>
          </a:p>
          <a:p>
            <a:pPr marL="133218" indent="-133218" algn="just"/>
            <a:r>
              <a:rPr lang="en-US" altLang="ja-JP" sz="1600" kern="100" dirty="0">
                <a:latin typeface="+mn-ea"/>
                <a:cs typeface="Times New Roman" panose="02020603050405020304" pitchFamily="18" charset="0"/>
              </a:rPr>
              <a:t> </a:t>
            </a:r>
            <a:r>
              <a:rPr lang="ja-JP" altLang="ja-JP" sz="1600" kern="100" dirty="0">
                <a:latin typeface="+mn-ea"/>
                <a:cs typeface="Times New Roman" panose="02020603050405020304" pitchFamily="18" charset="0"/>
              </a:rPr>
              <a:t>「家族の前で練習する」という方法もいいかもしれません。</a:t>
            </a:r>
            <a:endParaRPr lang="ja-JP" altLang="ja-JP" sz="1600" kern="100" dirty="0">
              <a:latin typeface="+mn-ea"/>
              <a:cs typeface="Vrinda" panose="020B0502040204020203" pitchFamily="34" charset="0"/>
            </a:endParaRPr>
          </a:p>
          <a:p>
            <a:pPr marL="133218" indent="-133218" algn="just"/>
            <a:r>
              <a:rPr lang="en-US" altLang="ja-JP" sz="1600" kern="100" dirty="0">
                <a:latin typeface="+mn-ea"/>
                <a:cs typeface="Times New Roman" panose="02020603050405020304" pitchFamily="18" charset="0"/>
              </a:rPr>
              <a:t> </a:t>
            </a:r>
            <a:r>
              <a:rPr lang="ja-JP" altLang="ja-JP" sz="1600" kern="100" dirty="0">
                <a:latin typeface="+mn-ea"/>
                <a:cs typeface="Times New Roman" panose="02020603050405020304" pitchFamily="18" charset="0"/>
              </a:rPr>
              <a:t>「できたらシールを貼る」</a:t>
            </a:r>
            <a:r>
              <a:rPr lang="ja-JP" altLang="en-US" sz="1600" kern="100" dirty="0">
                <a:latin typeface="+mn-ea"/>
                <a:cs typeface="Times New Roman" panose="02020603050405020304" pitchFamily="18" charset="0"/>
              </a:rPr>
              <a:t>など</a:t>
            </a:r>
            <a:r>
              <a:rPr lang="ja-JP" altLang="ja-JP" sz="1600" kern="100" dirty="0">
                <a:latin typeface="+mn-ea"/>
                <a:cs typeface="Times New Roman" panose="02020603050405020304" pitchFamily="18" charset="0"/>
              </a:rPr>
              <a:t>、関係のあるアイディアは</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つなげて書きましょう。</a:t>
            </a:r>
            <a:endParaRPr lang="ja-JP" altLang="ja-JP" sz="1600" kern="100" dirty="0">
              <a:latin typeface="+mn-ea"/>
              <a:cs typeface="Vrinda" panose="020B0502040204020203" pitchFamily="34" charset="0"/>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rPr>
              <a:t> （</a:t>
            </a:r>
            <a:r>
              <a:rPr lang="en-US" altLang="ja-JP" sz="2000" dirty="0">
                <a:latin typeface="+mj-ea"/>
              </a:rPr>
              <a:t>15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91347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8500" y="4573589"/>
            <a:ext cx="5321731" cy="5332411"/>
          </a:xfrm>
        </p:spPr>
        <p:txBody>
          <a:bodyPr/>
          <a:lstStyle/>
          <a:p>
            <a:pPr defTabSz="912214">
              <a:defRPr/>
            </a:pPr>
            <a:endParaRPr lang="en-US" altLang="ja-JP" sz="1600" kern="100" dirty="0">
              <a:cs typeface="Times New Roman" panose="02020603050405020304" pitchFamily="18" charset="0"/>
            </a:endParaRPr>
          </a:p>
          <a:p>
            <a:pPr defTabSz="912214">
              <a:defRPr/>
            </a:pPr>
            <a:r>
              <a:rPr lang="ja-JP" altLang="ja-JP" sz="1600" kern="100" dirty="0">
                <a:cs typeface="Times New Roman" panose="02020603050405020304" pitchFamily="18" charset="0"/>
              </a:rPr>
              <a:t>「仕方ない。あきらめよう」というアイディアは解決につながりにくいですね。スライドにある解決策のように、友達ができるようになるためのアイディアを</a:t>
            </a:r>
            <a:r>
              <a:rPr lang="ja-JP" altLang="en-US" sz="1600" kern="100" dirty="0">
                <a:cs typeface="Times New Roman" panose="02020603050405020304" pitchFamily="18" charset="0"/>
              </a:rPr>
              <a:t>考え</a:t>
            </a:r>
            <a:r>
              <a:rPr lang="ja-JP" altLang="ja-JP" sz="1600" kern="100" dirty="0">
                <a:cs typeface="Times New Roman" panose="02020603050405020304" pitchFamily="18" charset="0"/>
              </a:rPr>
              <a:t>ましょう。</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５人グループは、３人目まで回したところで終わりです。</a:t>
            </a:r>
            <a:endParaRPr lang="ja-JP" altLang="ja-JP" sz="1600" kern="100" dirty="0">
              <a:cs typeface="Vrinda" panose="020B0502040204020203" pitchFamily="34" charset="0"/>
            </a:endParaRPr>
          </a:p>
          <a:p>
            <a:pPr marL="133218" indent="-133218" algn="just"/>
            <a:r>
              <a:rPr lang="ja-JP" altLang="ja-JP" sz="1600" kern="100" dirty="0">
                <a:cs typeface="Times New Roman" panose="02020603050405020304" pitchFamily="18" charset="0"/>
              </a:rPr>
              <a:t>質問はありませんか。</a:t>
            </a:r>
            <a:endParaRPr lang="ja-JP" altLang="ja-JP" sz="1600" kern="100" dirty="0">
              <a:cs typeface="Vrinda" panose="020B0502040204020203" pitchFamily="34" charset="0"/>
            </a:endParaRPr>
          </a:p>
          <a:p>
            <a:pPr marL="133218" indent="-133218" algn="just"/>
            <a:r>
              <a:rPr lang="ja-JP" altLang="ja-JP" sz="1600" kern="100" dirty="0">
                <a:cs typeface="Times New Roman" panose="02020603050405020304" pitchFamily="18" charset="0"/>
              </a:rPr>
              <a:t>ワークシートを時計回りに回します。</a:t>
            </a:r>
            <a:endParaRPr lang="en-US" altLang="ja-JP" sz="1600" kern="100" dirty="0">
              <a:cs typeface="Times New Roman" panose="02020603050405020304" pitchFamily="18" charset="0"/>
            </a:endParaRPr>
          </a:p>
          <a:p>
            <a:pPr marL="133218" indent="-133218" algn="just"/>
            <a:r>
              <a:rPr lang="ja-JP" altLang="en-US" sz="1600" kern="100" dirty="0">
                <a:cs typeface="Times New Roman" panose="02020603050405020304" pitchFamily="18" charset="0"/>
              </a:rPr>
              <a:t>１</a:t>
            </a:r>
            <a:r>
              <a:rPr lang="ja-JP" altLang="ja-JP" sz="1600" kern="100" dirty="0">
                <a:cs typeface="Times New Roman" panose="02020603050405020304" pitchFamily="18" charset="0"/>
              </a:rPr>
              <a:t>人３分間で書きましょう。</a:t>
            </a:r>
            <a:endParaRPr lang="ja-JP" altLang="ja-JP" sz="1600" kern="100" dirty="0">
              <a:cs typeface="Vrinda" panose="020B0502040204020203" pitchFamily="34" charset="0"/>
            </a:endParaRPr>
          </a:p>
          <a:p>
            <a:pPr marL="133218" indent="-133218" algn="just"/>
            <a:r>
              <a:rPr lang="en-US" altLang="ja-JP" sz="1600" kern="100" dirty="0">
                <a:cs typeface="Times New Roman" panose="02020603050405020304" pitchFamily="18" charset="0"/>
              </a:rPr>
              <a:t>【</a:t>
            </a:r>
            <a:r>
              <a:rPr lang="en-US" altLang="ja-JP" sz="1600" kern="100" dirty="0">
                <a:latin typeface="+mn-ea"/>
                <a:cs typeface="Times New Roman" panose="02020603050405020304" pitchFamily="18" charset="0"/>
              </a:rPr>
              <a:t>1</a:t>
            </a:r>
            <a:r>
              <a:rPr lang="ja-JP" altLang="en-US" sz="1600" kern="100" dirty="0">
                <a:cs typeface="Times New Roman" panose="02020603050405020304" pitchFamily="18" charset="0"/>
              </a:rPr>
              <a:t>分～</a:t>
            </a:r>
            <a:r>
              <a:rPr lang="en-US" altLang="ja-JP" sz="1600" kern="100" dirty="0">
                <a:latin typeface="+mn-ea"/>
                <a:cs typeface="Times New Roman" panose="02020603050405020304" pitchFamily="18" charset="0"/>
              </a:rPr>
              <a:t>1</a:t>
            </a:r>
            <a:r>
              <a:rPr lang="ja-JP" altLang="en-US" sz="1600" kern="100" dirty="0">
                <a:cs typeface="Times New Roman" panose="02020603050405020304" pitchFamily="18" charset="0"/>
              </a:rPr>
              <a:t>分</a:t>
            </a:r>
            <a:r>
              <a:rPr lang="en-US" altLang="ja-JP" sz="1600" kern="100" dirty="0">
                <a:latin typeface="+mn-ea"/>
                <a:cs typeface="Times New Roman" panose="02020603050405020304" pitchFamily="18" charset="0"/>
              </a:rPr>
              <a:t>30</a:t>
            </a:r>
            <a:r>
              <a:rPr lang="ja-JP" altLang="en-US" sz="1600" kern="100" dirty="0">
                <a:cs typeface="Times New Roman" panose="02020603050405020304" pitchFamily="18" charset="0"/>
              </a:rPr>
              <a:t>秒前に言葉を掛ける</a:t>
            </a:r>
            <a:r>
              <a:rPr lang="en-US" altLang="ja-JP" sz="1600" kern="100" dirty="0">
                <a:cs typeface="Times New Roman" panose="02020603050405020304" pitchFamily="18" charset="0"/>
              </a:rPr>
              <a:t>】 </a:t>
            </a:r>
            <a:endParaRPr lang="ja-JP" altLang="ja-JP" sz="1600" kern="100" dirty="0">
              <a:cs typeface="Vrinda" panose="020B0502040204020203" pitchFamily="34" charset="0"/>
            </a:endParaRPr>
          </a:p>
          <a:p>
            <a:pPr marL="133218" indent="-133218" algn="just"/>
            <a:r>
              <a:rPr lang="ja-JP" altLang="en-US" sz="1600" kern="100" dirty="0">
                <a:cs typeface="Times New Roman" panose="02020603050405020304" pitchFamily="18" charset="0"/>
              </a:rPr>
              <a:t>そろそろ時間です。今、書いているものを最後にして、</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次の友達に渡しましょう。</a:t>
            </a:r>
            <a:endParaRPr lang="en-US" altLang="ja-JP" sz="1600" kern="100" dirty="0">
              <a:cs typeface="Times New Roman" panose="02020603050405020304" pitchFamily="18" charset="0"/>
            </a:endParaRPr>
          </a:p>
          <a:p>
            <a:pPr marL="133218" indent="-133218" algn="just"/>
            <a:r>
              <a:rPr lang="en-US" altLang="ja-JP" sz="1600" kern="100" dirty="0">
                <a:cs typeface="Times New Roman" panose="02020603050405020304" pitchFamily="18" charset="0"/>
              </a:rPr>
              <a:t>【</a:t>
            </a:r>
            <a:r>
              <a:rPr lang="en-US" altLang="ja-JP" sz="1600" kern="100" dirty="0">
                <a:latin typeface="+mn-ea"/>
                <a:cs typeface="Times New Roman" panose="02020603050405020304" pitchFamily="18" charset="0"/>
              </a:rPr>
              <a:t>1</a:t>
            </a:r>
            <a:r>
              <a:rPr lang="ja-JP" altLang="en-US" sz="1600" kern="100" dirty="0">
                <a:cs typeface="Times New Roman" panose="02020603050405020304" pitchFamily="18" charset="0"/>
              </a:rPr>
              <a:t>分～</a:t>
            </a:r>
            <a:r>
              <a:rPr lang="en-US" altLang="ja-JP" sz="1600" kern="100" dirty="0">
                <a:latin typeface="+mn-ea"/>
                <a:cs typeface="Times New Roman" panose="02020603050405020304" pitchFamily="18" charset="0"/>
              </a:rPr>
              <a:t>1</a:t>
            </a:r>
            <a:r>
              <a:rPr lang="ja-JP" altLang="en-US" sz="1600" kern="100" dirty="0">
                <a:cs typeface="Times New Roman" panose="02020603050405020304" pitchFamily="18" charset="0"/>
              </a:rPr>
              <a:t>分</a:t>
            </a:r>
            <a:r>
              <a:rPr lang="en-US" altLang="ja-JP" sz="1600" kern="100" dirty="0">
                <a:latin typeface="+mn-ea"/>
                <a:cs typeface="Times New Roman" panose="02020603050405020304" pitchFamily="18" charset="0"/>
              </a:rPr>
              <a:t>30</a:t>
            </a:r>
            <a:r>
              <a:rPr lang="ja-JP" altLang="en-US" sz="1600" kern="100" dirty="0">
                <a:cs typeface="Times New Roman" panose="02020603050405020304" pitchFamily="18" charset="0"/>
              </a:rPr>
              <a:t>秒前に言葉を掛ける</a:t>
            </a:r>
            <a:r>
              <a:rPr lang="en-US" altLang="ja-JP" sz="1600" kern="100" dirty="0">
                <a:cs typeface="Times New Roman" panose="02020603050405020304" pitchFamily="18" charset="0"/>
              </a:rPr>
              <a:t>】 </a:t>
            </a:r>
          </a:p>
          <a:p>
            <a:pPr marL="133218" indent="-133218" algn="just"/>
            <a:r>
              <a:rPr lang="ja-JP" altLang="en-US" sz="1600" kern="100" dirty="0">
                <a:cs typeface="Times New Roman" panose="02020603050405020304" pitchFamily="18" charset="0"/>
              </a:rPr>
              <a:t>そろそろ時間です。今、書いているものを最後にして、</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次の友達に渡しましょう。</a:t>
            </a:r>
            <a:endParaRPr lang="en-US" altLang="ja-JP" sz="1600" kern="100" dirty="0">
              <a:cs typeface="Times New Roman" panose="02020603050405020304" pitchFamily="18" charset="0"/>
            </a:endParaRPr>
          </a:p>
          <a:p>
            <a:pPr marL="133218" indent="-133218" algn="just"/>
            <a:r>
              <a:rPr lang="en-US" altLang="ja-JP" sz="1600" kern="100" dirty="0">
                <a:cs typeface="Vrinda" panose="020B0502040204020203" pitchFamily="34" charset="0"/>
              </a:rPr>
              <a:t>【</a:t>
            </a:r>
            <a:r>
              <a:rPr lang="en-US" altLang="ja-JP" sz="1600" kern="100" dirty="0">
                <a:latin typeface="+mn-ea"/>
                <a:cs typeface="Vrinda" panose="020B0502040204020203" pitchFamily="34" charset="0"/>
              </a:rPr>
              <a:t>1</a:t>
            </a:r>
            <a:r>
              <a:rPr lang="ja-JP" altLang="en-US" sz="1600" kern="100" dirty="0">
                <a:cs typeface="Vrinda" panose="020B0502040204020203" pitchFamily="34" charset="0"/>
              </a:rPr>
              <a:t>分～</a:t>
            </a:r>
            <a:r>
              <a:rPr lang="en-US" altLang="ja-JP" sz="1600" kern="100" dirty="0">
                <a:latin typeface="+mn-ea"/>
                <a:cs typeface="Vrinda" panose="020B0502040204020203" pitchFamily="34" charset="0"/>
              </a:rPr>
              <a:t>1</a:t>
            </a:r>
            <a:r>
              <a:rPr lang="ja-JP" altLang="en-US" sz="1600" kern="100" dirty="0">
                <a:cs typeface="Vrinda" panose="020B0502040204020203" pitchFamily="34" charset="0"/>
              </a:rPr>
              <a:t>分</a:t>
            </a:r>
            <a:r>
              <a:rPr lang="en-US" altLang="ja-JP" sz="1600" kern="100" dirty="0">
                <a:latin typeface="+mn-ea"/>
                <a:cs typeface="Vrinda" panose="020B0502040204020203" pitchFamily="34" charset="0"/>
              </a:rPr>
              <a:t>30</a:t>
            </a:r>
            <a:r>
              <a:rPr lang="ja-JP" altLang="en-US" sz="1600" kern="100" dirty="0">
                <a:cs typeface="Vrinda" panose="020B0502040204020203" pitchFamily="34" charset="0"/>
              </a:rPr>
              <a:t>秒前に言葉を掛ける</a:t>
            </a:r>
            <a:r>
              <a:rPr lang="en-US" altLang="ja-JP" sz="1600" kern="100" dirty="0">
                <a:cs typeface="Vrinda" panose="020B0502040204020203" pitchFamily="34" charset="0"/>
              </a:rPr>
              <a:t>】</a:t>
            </a:r>
            <a:endParaRPr lang="ja-JP" altLang="ja-JP" sz="1600" kern="100" dirty="0">
              <a:cs typeface="Vrinda" panose="020B0502040204020203" pitchFamily="34" charset="0"/>
            </a:endParaRPr>
          </a:p>
          <a:p>
            <a:pPr marL="133218" indent="-133218" algn="just"/>
            <a:r>
              <a:rPr lang="ja-JP" altLang="en-US" sz="1600" kern="100" dirty="0">
                <a:cs typeface="Times New Roman" panose="02020603050405020304" pitchFamily="18" charset="0"/>
              </a:rPr>
              <a:t>そろそろ時間です。今、書いているものを最後にして、</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ワークシートを裏返して本人に渡しましょう。</a:t>
            </a:r>
            <a:endParaRPr lang="ja-JP" altLang="ja-JP" sz="1600" kern="100" dirty="0">
              <a:cs typeface="Vrinda" panose="020B0502040204020203" pitchFamily="34" charset="0"/>
            </a:endParaRPr>
          </a:p>
          <a:p>
            <a:pPr marL="133218" indent="-133218" algn="just"/>
            <a:r>
              <a:rPr lang="ja-JP" altLang="ja-JP" sz="1600" kern="100" dirty="0">
                <a:cs typeface="Times New Roman" panose="02020603050405020304" pitchFamily="18" charset="0"/>
              </a:rPr>
              <a:t>自分のワークシートは戻ってきましたか。</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表向きにして、友達が考えてくれた解決策にじっくりと</a:t>
            </a:r>
            <a:endParaRPr lang="en-US" altLang="ja-JP" sz="1600" kern="100" dirty="0">
              <a:cs typeface="Times New Roman" panose="02020603050405020304" pitchFamily="18" charset="0"/>
            </a:endParaRPr>
          </a:p>
          <a:p>
            <a:pPr marL="133218" indent="-133218" algn="just"/>
            <a:r>
              <a:rPr lang="ja-JP" altLang="ja-JP" sz="1600" kern="100" dirty="0">
                <a:cs typeface="Times New Roman" panose="02020603050405020304" pitchFamily="18" charset="0"/>
              </a:rPr>
              <a:t>目を通しましょう。</a:t>
            </a:r>
            <a:endParaRPr lang="ja-JP" altLang="ja-JP" sz="1600" kern="100" dirty="0">
              <a:cs typeface="Vrinda" panose="020B0502040204020203" pitchFamily="34" charset="0"/>
            </a:endParaRPr>
          </a:p>
          <a:p>
            <a:pPr algn="just"/>
            <a:r>
              <a:rPr lang="en-US" altLang="ja-JP" kern="100" baseline="0" dirty="0">
                <a:latin typeface="+mn-lt"/>
                <a:ea typeface="ＭＳ 明朝" panose="02020609040205080304" pitchFamily="17" charset="-128"/>
                <a:cs typeface="Times New Roman" panose="02020603050405020304" pitchFamily="18" charset="0"/>
              </a:rPr>
              <a:t> </a:t>
            </a:r>
            <a:endParaRPr lang="ja-JP" altLang="ja-JP" kern="100" baseline="0" dirty="0">
              <a:latin typeface="+mn-lt"/>
              <a:ea typeface="ＭＳ 明朝" panose="02020609040205080304" pitchFamily="17" charset="-128"/>
              <a:cs typeface="Vrinda" panose="020B0502040204020203" pitchFamily="34" charset="0"/>
            </a:endParaRPr>
          </a:p>
          <a:p>
            <a:pPr defTabSz="912214">
              <a:defRPr/>
            </a:pPr>
            <a:endParaRPr lang="en-US" altLang="ja-JP"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rPr>
              <a:t> （</a:t>
            </a:r>
            <a:r>
              <a:rPr lang="en-US" altLang="ja-JP" sz="2000" dirty="0">
                <a:latin typeface="+mj-ea"/>
              </a:rPr>
              <a:t>10</a:t>
            </a:r>
            <a:r>
              <a:rPr lang="ja-JP" altLang="en-US" sz="2000" dirty="0">
                <a:latin typeface="+mj-ea"/>
              </a:rPr>
              <a:t>分）</a:t>
            </a:r>
            <a:endParaRPr lang="en-US" altLang="ja-JP" sz="2000" dirty="0">
              <a:latin typeface="+mj-ea"/>
              <a:ea typeface="+mj-ea"/>
            </a:endParaRPr>
          </a:p>
        </p:txBody>
      </p:sp>
    </p:spTree>
    <p:extLst>
      <p:ext uri="{BB962C8B-B14F-4D97-AF65-F5344CB8AC3E}">
        <p14:creationId xmlns:p14="http://schemas.microsoft.com/office/powerpoint/2010/main" val="225052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70038"/>
            <a:ext cx="5319713" cy="2992437"/>
          </a:xfrm>
        </p:spPr>
      </p:sp>
      <p:sp>
        <p:nvSpPr>
          <p:cNvPr id="3" name="ノート プレースホルダー 2"/>
          <p:cNvSpPr>
            <a:spLocks noGrp="1"/>
          </p:cNvSpPr>
          <p:nvPr>
            <p:ph type="body" idx="1"/>
          </p:nvPr>
        </p:nvSpPr>
        <p:spPr>
          <a:xfrm>
            <a:off x="678441" y="4562475"/>
            <a:ext cx="5321731" cy="2933652"/>
          </a:xfrm>
        </p:spPr>
        <p:txBody>
          <a:bodyPr/>
          <a:lstStyle/>
          <a:p>
            <a:endParaRPr lang="en-US" altLang="ja-JP" sz="1600" dirty="0">
              <a:latin typeface="+mn-ea"/>
            </a:endParaRPr>
          </a:p>
          <a:p>
            <a:r>
              <a:rPr lang="ja-JP" altLang="en-US" sz="1600" dirty="0">
                <a:latin typeface="+mn-ea"/>
              </a:rPr>
              <a:t>最後に、苦手なことや困っていることを解決するために、</a:t>
            </a:r>
            <a:endParaRPr lang="en-US" altLang="ja-JP" sz="1600" dirty="0">
              <a:latin typeface="+mn-ea"/>
            </a:endParaRPr>
          </a:p>
          <a:p>
            <a:r>
              <a:rPr lang="ja-JP" altLang="en-US" sz="1600" dirty="0">
                <a:latin typeface="+mn-ea"/>
              </a:rPr>
              <a:t>これから自分がやってみたいことや頑張りたいことを</a:t>
            </a:r>
            <a:endParaRPr lang="en-US" altLang="ja-JP" sz="1600" dirty="0">
              <a:latin typeface="+mn-ea"/>
            </a:endParaRPr>
          </a:p>
          <a:p>
            <a:r>
              <a:rPr lang="ja-JP" altLang="en-US" sz="1600" dirty="0">
                <a:latin typeface="+mn-ea"/>
              </a:rPr>
              <a:t>決めます。</a:t>
            </a:r>
          </a:p>
          <a:p>
            <a:r>
              <a:rPr lang="ja-JP" altLang="en-US" sz="1600" dirty="0">
                <a:latin typeface="+mn-ea"/>
              </a:rPr>
              <a:t>友達が考えてくれたアイディアと、自分の「強み</a:t>
            </a:r>
            <a:r>
              <a:rPr lang="ja-JP" altLang="en-US" sz="1600">
                <a:latin typeface="+mn-ea"/>
              </a:rPr>
              <a:t>」を基に</a:t>
            </a:r>
            <a:endParaRPr lang="en-US" altLang="ja-JP" sz="1600" dirty="0">
              <a:latin typeface="+mn-ea"/>
            </a:endParaRPr>
          </a:p>
          <a:p>
            <a:r>
              <a:rPr lang="ja-JP" altLang="en-US" sz="1600" dirty="0">
                <a:latin typeface="+mn-ea"/>
              </a:rPr>
              <a:t>考えましょう。</a:t>
            </a:r>
          </a:p>
          <a:p>
            <a:endParaRPr kumimoji="1" lang="ja-JP" altLang="en-US"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17】</a:t>
            </a:r>
            <a:r>
              <a:rPr lang="ja-JP" altLang="en-US" sz="2000" dirty="0">
                <a:latin typeface="+mj-ea"/>
              </a:rPr>
              <a:t> （</a:t>
            </a:r>
            <a:r>
              <a:rPr lang="en-US" altLang="ja-JP" sz="2000" dirty="0">
                <a:latin typeface="+mj-ea"/>
              </a:rPr>
              <a:t>15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154393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9020" y="4573588"/>
            <a:ext cx="5321731" cy="3900488"/>
          </a:xfrm>
        </p:spPr>
        <p:txBody>
          <a:bodyPr/>
          <a:lstStyle/>
          <a:p>
            <a:pPr defTabSz="913494">
              <a:defRPr/>
            </a:pPr>
            <a:endParaRPr lang="en-US" altLang="ja-JP" sz="1600" dirty="0">
              <a:latin typeface="+mn-ea"/>
            </a:endParaRPr>
          </a:p>
          <a:p>
            <a:pPr defTabSz="913494">
              <a:defRPr/>
            </a:pPr>
            <a:r>
              <a:rPr lang="ja-JP" altLang="en-US" sz="1600" dirty="0">
                <a:latin typeface="+mn-ea"/>
              </a:rPr>
              <a:t>●</a:t>
            </a:r>
            <a:r>
              <a:rPr lang="ja-JP" altLang="ja-JP" sz="1600" dirty="0">
                <a:latin typeface="+mn-ea"/>
              </a:rPr>
              <a:t>Ａさんは、</a:t>
            </a:r>
            <a:r>
              <a:rPr lang="ja-JP" altLang="en-US" sz="1600" dirty="0">
                <a:latin typeface="+mn-ea"/>
              </a:rPr>
              <a:t>頑張り屋</a:t>
            </a:r>
            <a:r>
              <a:rPr lang="ja-JP" altLang="ja-JP" sz="1600" dirty="0">
                <a:latin typeface="+mn-ea"/>
              </a:rPr>
              <a:t>であるという「強み」を生かして</a:t>
            </a:r>
            <a:endParaRPr lang="en-US" altLang="ja-JP" sz="1600" dirty="0">
              <a:latin typeface="+mn-ea"/>
            </a:endParaRPr>
          </a:p>
          <a:p>
            <a:pPr defTabSz="913494">
              <a:defRPr/>
            </a:pPr>
            <a:r>
              <a:rPr lang="ja-JP" altLang="ja-JP" sz="1600" dirty="0">
                <a:latin typeface="+mn-ea"/>
              </a:rPr>
              <a:t>友達が考えてくれた２つのアイディアを選びました。</a:t>
            </a: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18】</a:t>
            </a:r>
            <a:r>
              <a:rPr lang="ja-JP" altLang="en-US" sz="2000" dirty="0">
                <a:latin typeface="+mj-ea"/>
              </a:rPr>
              <a:t> （</a:t>
            </a:r>
            <a:r>
              <a:rPr lang="en-US" altLang="ja-JP" sz="2000" dirty="0">
                <a:latin typeface="+mj-ea"/>
              </a:rPr>
              <a:t>15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9054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70038"/>
            <a:ext cx="5319713" cy="2992437"/>
          </a:xfrm>
        </p:spPr>
      </p:sp>
      <p:sp>
        <p:nvSpPr>
          <p:cNvPr id="3" name="ノート プレースホルダー 2"/>
          <p:cNvSpPr>
            <a:spLocks noGrp="1"/>
          </p:cNvSpPr>
          <p:nvPr>
            <p:ph type="body" idx="1"/>
          </p:nvPr>
        </p:nvSpPr>
        <p:spPr>
          <a:xfrm>
            <a:off x="678441" y="4562475"/>
            <a:ext cx="5321731" cy="3900488"/>
          </a:xfrm>
        </p:spPr>
        <p:txBody>
          <a:bodyPr/>
          <a:lstStyle/>
          <a:p>
            <a:endParaRPr lang="en-US" altLang="ja-JP" sz="1600" dirty="0">
              <a:latin typeface="+mn-ea"/>
            </a:endParaRPr>
          </a:p>
          <a:p>
            <a:r>
              <a:rPr lang="ja-JP" altLang="en-US" sz="1600" dirty="0">
                <a:latin typeface="+mn-ea"/>
              </a:rPr>
              <a:t>●</a:t>
            </a:r>
            <a:r>
              <a:rPr lang="ja-JP" altLang="ja-JP" sz="1600" dirty="0">
                <a:latin typeface="+mn-ea"/>
              </a:rPr>
              <a:t>そのアイディアを生かして、ワークシートの</a:t>
            </a:r>
            <a:r>
              <a:rPr lang="ja-JP" altLang="en-US" sz="1600" dirty="0">
                <a:latin typeface="+mn-ea"/>
              </a:rPr>
              <a:t>活動</a:t>
            </a:r>
            <a:r>
              <a:rPr lang="ja-JP" altLang="ja-JP" sz="1600" dirty="0">
                <a:latin typeface="+mn-ea"/>
              </a:rPr>
              <a:t>③に、</a:t>
            </a:r>
            <a:endParaRPr lang="en-US" altLang="ja-JP" sz="1600" dirty="0">
              <a:latin typeface="+mn-ea"/>
            </a:endParaRPr>
          </a:p>
          <a:p>
            <a:r>
              <a:rPr lang="en-US" altLang="ja-JP" sz="1600" dirty="0">
                <a:latin typeface="+mn-ea"/>
              </a:rPr>
              <a:t> </a:t>
            </a:r>
            <a:r>
              <a:rPr lang="ja-JP" altLang="ja-JP" sz="1600" dirty="0">
                <a:latin typeface="+mn-ea"/>
              </a:rPr>
              <a:t>「発表する言葉をノートに書いて、小さい声で練習しよう」と</a:t>
            </a:r>
            <a:endParaRPr lang="en-US" altLang="ja-JP" sz="1600" dirty="0">
              <a:latin typeface="+mn-ea"/>
            </a:endParaRPr>
          </a:p>
          <a:p>
            <a:r>
              <a:rPr lang="ja-JP" altLang="ja-JP" sz="1600" dirty="0">
                <a:latin typeface="+mn-ea"/>
              </a:rPr>
              <a:t>書きました。</a:t>
            </a:r>
          </a:p>
          <a:p>
            <a:r>
              <a:rPr lang="ja-JP" altLang="ja-JP" sz="1600" dirty="0">
                <a:latin typeface="+mn-ea"/>
              </a:rPr>
              <a:t>皆さんも、苦手なことや困っていることを解決するために、</a:t>
            </a:r>
            <a:endParaRPr lang="en-US" altLang="ja-JP" sz="1600" dirty="0">
              <a:latin typeface="+mn-ea"/>
            </a:endParaRPr>
          </a:p>
          <a:p>
            <a:r>
              <a:rPr lang="ja-JP" altLang="ja-JP" sz="1600" dirty="0">
                <a:latin typeface="+mn-ea"/>
              </a:rPr>
              <a:t>これからやってみたいことや</a:t>
            </a:r>
            <a:r>
              <a:rPr lang="ja-JP" altLang="en-US" sz="1600" dirty="0">
                <a:latin typeface="+mn-ea"/>
              </a:rPr>
              <a:t>頑張り</a:t>
            </a:r>
            <a:r>
              <a:rPr lang="ja-JP" altLang="ja-JP" sz="1600" dirty="0">
                <a:latin typeface="+mn-ea"/>
              </a:rPr>
              <a:t>たいことを</a:t>
            </a:r>
            <a:endParaRPr lang="en-US" altLang="ja-JP" sz="1600" dirty="0">
              <a:latin typeface="+mn-ea"/>
            </a:endParaRPr>
          </a:p>
          <a:p>
            <a:r>
              <a:rPr lang="ja-JP" altLang="ja-JP" sz="1600" dirty="0">
                <a:latin typeface="+mn-ea"/>
              </a:rPr>
              <a:t>ワークシートの</a:t>
            </a:r>
            <a:r>
              <a:rPr lang="ja-JP" altLang="en-US" sz="1600" dirty="0">
                <a:latin typeface="+mn-ea"/>
              </a:rPr>
              <a:t>活動</a:t>
            </a:r>
            <a:r>
              <a:rPr lang="ja-JP" altLang="ja-JP" sz="1600" dirty="0">
                <a:latin typeface="+mn-ea"/>
              </a:rPr>
              <a:t>③に書きましょう。</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19】</a:t>
            </a:r>
            <a:r>
              <a:rPr lang="ja-JP" altLang="en-US" sz="2000" dirty="0">
                <a:latin typeface="+mj-ea"/>
              </a:rPr>
              <a:t> （３分）</a:t>
            </a:r>
            <a:endParaRPr lang="en-US" altLang="ja-JP" sz="2000" dirty="0">
              <a:latin typeface="+mj-ea"/>
              <a:ea typeface="+mj-ea"/>
            </a:endParaRPr>
          </a:p>
        </p:txBody>
      </p:sp>
    </p:spTree>
    <p:extLst>
      <p:ext uri="{BB962C8B-B14F-4D97-AF65-F5344CB8AC3E}">
        <p14:creationId xmlns:p14="http://schemas.microsoft.com/office/powerpoint/2010/main" val="344894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60040" y="4601395"/>
            <a:ext cx="5419747" cy="3900488"/>
          </a:xfrm>
        </p:spPr>
        <p:txBody>
          <a:bodyPr/>
          <a:lstStyle/>
          <a:p>
            <a:pPr marL="133218" indent="-133218" algn="just"/>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「強み」って何だったかな。</a:t>
            </a:r>
            <a:endParaRPr lang="ja-JP" altLang="ja-JP" sz="1600" kern="100" dirty="0">
              <a:latin typeface="+mn-ea"/>
              <a:cs typeface="Vrinda" panose="020B0502040204020203" pitchFamily="34" charset="0"/>
            </a:endParaRPr>
          </a:p>
          <a:p>
            <a:pPr marL="133218" indent="-133218" algn="just"/>
            <a:endParaRPr lang="en-US" altLang="ja-JP" sz="1600" kern="100" dirty="0">
              <a:latin typeface="+mn-ea"/>
              <a:cs typeface="Times New Roman" panose="02020603050405020304" pitchFamily="18" charset="0"/>
            </a:endParaRPr>
          </a:p>
          <a:p>
            <a:pPr marL="133218" indent="-133218" algn="just"/>
            <a:r>
              <a:rPr lang="en-US" altLang="ja-JP"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児童の反応を見</a:t>
            </a:r>
            <a:r>
              <a:rPr lang="ja-JP" altLang="en-US" sz="1600" kern="100" dirty="0">
                <a:latin typeface="+mn-ea"/>
                <a:cs typeface="Times New Roman" panose="02020603050405020304" pitchFamily="18" charset="0"/>
              </a:rPr>
              <a:t>る</a:t>
            </a:r>
            <a:r>
              <a:rPr lang="en-US" altLang="ja-JP" sz="1600" kern="100" dirty="0">
                <a:latin typeface="+mn-ea"/>
                <a:cs typeface="Times New Roman" panose="02020603050405020304" pitchFamily="18" charset="0"/>
              </a:rPr>
              <a:t>】</a:t>
            </a:r>
            <a:endParaRPr lang="en-US" altLang="ja-JP" sz="1600" kern="100" dirty="0">
              <a:latin typeface="+mn-ea"/>
              <a:cs typeface="Vrinda" panose="020B0502040204020203" pitchFamily="34" charset="0"/>
            </a:endParaRPr>
          </a:p>
          <a:p>
            <a:pPr marL="133218" indent="-133218" algn="just"/>
            <a:endParaRPr lang="en-US" altLang="ja-JP" sz="1600" kern="100" dirty="0">
              <a:latin typeface="+mn-ea"/>
              <a:cs typeface="Times New Roman" panose="02020603050405020304" pitchFamily="18" charset="0"/>
            </a:endParaRPr>
          </a:p>
          <a:p>
            <a:pPr marL="133218" indent="-133218" algn="just"/>
            <a:r>
              <a:rPr lang="ja-JP" altLang="en-US"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「強み」とは、考え方、行動、</a:t>
            </a:r>
            <a:r>
              <a:rPr lang="ja-JP" altLang="en-US" sz="1600" kern="100" dirty="0">
                <a:latin typeface="+mn-ea"/>
                <a:cs typeface="Times New Roman" panose="02020603050405020304" pitchFamily="18" charset="0"/>
              </a:rPr>
              <a:t>からだ</a:t>
            </a:r>
            <a:r>
              <a:rPr lang="ja-JP" altLang="ja-JP" sz="1600" kern="100" dirty="0">
                <a:latin typeface="+mn-ea"/>
                <a:cs typeface="Times New Roman" panose="02020603050405020304" pitchFamily="18" charset="0"/>
              </a:rPr>
              <a:t>など</a:t>
            </a:r>
            <a:r>
              <a:rPr lang="ja-JP" altLang="en-US" sz="1600" kern="100" dirty="0">
                <a:latin typeface="+mn-ea"/>
                <a:cs typeface="Times New Roman" panose="02020603050405020304" pitchFamily="18" charset="0"/>
              </a:rPr>
              <a:t>、</a:t>
            </a:r>
            <a:r>
              <a:rPr lang="ja-JP" altLang="ja-JP" sz="1600" kern="100" dirty="0">
                <a:latin typeface="+mn-ea"/>
                <a:cs typeface="Times New Roman" panose="02020603050405020304" pitchFamily="18" charset="0"/>
              </a:rPr>
              <a:t>自分にあるものや</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自分が</a:t>
            </a:r>
            <a:r>
              <a:rPr lang="ja-JP" altLang="en-US" sz="1600" kern="100" dirty="0">
                <a:latin typeface="+mn-ea"/>
                <a:cs typeface="Times New Roman" panose="02020603050405020304" pitchFamily="18" charset="0"/>
              </a:rPr>
              <a:t>も</a:t>
            </a:r>
            <a:r>
              <a:rPr lang="ja-JP" altLang="ja-JP" sz="1600" kern="100" dirty="0">
                <a:latin typeface="+mn-ea"/>
                <a:cs typeface="Times New Roman" panose="02020603050405020304" pitchFamily="18" charset="0"/>
              </a:rPr>
              <a:t>っているものでしたね。</a:t>
            </a:r>
            <a:endParaRPr lang="ja-JP" altLang="ja-JP" sz="1600" kern="100" dirty="0">
              <a:latin typeface="+mn-ea"/>
              <a:cs typeface="Vrinda" panose="020B0502040204020203" pitchFamily="34" charset="0"/>
            </a:endParaRPr>
          </a:p>
          <a:p>
            <a:pPr marL="133218" indent="-133218" algn="just"/>
            <a:endParaRPr lang="en-US" altLang="ja-JP" sz="1600" kern="100" dirty="0">
              <a:latin typeface="+mn-ea"/>
              <a:cs typeface="Times New Roman" panose="02020603050405020304" pitchFamily="18" charset="0"/>
            </a:endParaRPr>
          </a:p>
          <a:p>
            <a:pPr marL="133218" indent="-133218" algn="just"/>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a:t>
            </a:r>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強み</a:t>
            </a:r>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の考え方」を板書に掲示する</a:t>
            </a:r>
            <a:r>
              <a:rPr lang="en-US" altLang="ja-JP" sz="1600" kern="100" dirty="0">
                <a:latin typeface="+mn-ea"/>
                <a:cs typeface="Times New Roman" panose="02020603050405020304" pitchFamily="18" charset="0"/>
              </a:rPr>
              <a:t>】</a:t>
            </a:r>
            <a:endParaRPr lang="ja-JP" altLang="ja-JP" sz="1600" kern="100" dirty="0">
              <a:latin typeface="+mn-ea"/>
              <a:cs typeface="Vrinda" panose="020B0502040204020203" pitchFamily="34" charset="0"/>
            </a:endParaRPr>
          </a:p>
          <a:p>
            <a:endParaRPr kumimoji="1" lang="en-US" altLang="ja-JP" dirty="0"/>
          </a:p>
          <a:p>
            <a:r>
              <a:rPr kumimoji="1" lang="ja-JP" altLang="en-US" dirty="0"/>
              <a:t>　</a:t>
            </a:r>
            <a:endParaRPr kumimoji="1" lang="en-US" altLang="ja-JP" dirty="0"/>
          </a:p>
          <a:p>
            <a:endParaRPr kumimoji="1" lang="en-US" altLang="ja-JP"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rPr>
              <a:t> （</a:t>
            </a:r>
            <a:r>
              <a:rPr lang="en-US" altLang="ja-JP" sz="2000" dirty="0">
                <a:latin typeface="+mj-ea"/>
              </a:rPr>
              <a:t>30</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177929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9020" y="4573588"/>
            <a:ext cx="5321731" cy="3900488"/>
          </a:xfrm>
        </p:spPr>
        <p:txBody>
          <a:bodyPr/>
          <a:lstStyle/>
          <a:p>
            <a:pPr defTabSz="912214">
              <a:defRPr/>
            </a:pPr>
            <a:endParaRPr lang="en-US" altLang="ja-JP" sz="1600" dirty="0">
              <a:latin typeface="+mn-ea"/>
            </a:endParaRPr>
          </a:p>
          <a:p>
            <a:pPr defTabSz="912214">
              <a:defRPr/>
            </a:pPr>
            <a:r>
              <a:rPr lang="ja-JP" altLang="ja-JP" sz="1600" dirty="0">
                <a:latin typeface="+mn-ea"/>
              </a:rPr>
              <a:t>今から、自分が書いたことを、グループの友達に伝えます。</a:t>
            </a:r>
          </a:p>
          <a:p>
            <a:r>
              <a:rPr lang="ja-JP" altLang="ja-JP" sz="1600" dirty="0">
                <a:latin typeface="+mn-ea"/>
              </a:rPr>
              <a:t>伝え合うときは、ワークシートを見ながら、</a:t>
            </a:r>
            <a:endParaRPr lang="en-US" altLang="ja-JP" sz="1600" dirty="0">
              <a:latin typeface="+mn-ea"/>
            </a:endParaRPr>
          </a:p>
          <a:p>
            <a:r>
              <a:rPr lang="ja-JP" altLang="ja-JP" sz="1600" dirty="0">
                <a:latin typeface="+mn-ea"/>
              </a:rPr>
              <a:t>「私は・・・が苦手です。でも、・・・の『強み』を生かして</a:t>
            </a:r>
            <a:endParaRPr lang="en-US" altLang="ja-JP" sz="1600" dirty="0">
              <a:latin typeface="+mn-ea"/>
            </a:endParaRPr>
          </a:p>
          <a:p>
            <a:r>
              <a:rPr lang="ja-JP" altLang="ja-JP" sz="1600" dirty="0">
                <a:latin typeface="+mn-ea"/>
              </a:rPr>
              <a:t>・・・したいです。」</a:t>
            </a:r>
            <a:r>
              <a:rPr lang="en-US" altLang="ja-JP" sz="1600" dirty="0">
                <a:latin typeface="+mn-ea"/>
              </a:rPr>
              <a:t> </a:t>
            </a:r>
          </a:p>
          <a:p>
            <a:r>
              <a:rPr lang="ja-JP" altLang="ja-JP" sz="1600" dirty="0">
                <a:latin typeface="+mn-ea"/>
              </a:rPr>
              <a:t>と分かりやすく話しましょう。</a:t>
            </a:r>
            <a:endParaRPr lang="en-US" altLang="ja-JP" sz="1600" dirty="0">
              <a:latin typeface="+mn-ea"/>
            </a:endParaRPr>
          </a:p>
          <a:p>
            <a:r>
              <a:rPr lang="ja-JP" altLang="ja-JP" sz="1600" dirty="0">
                <a:latin typeface="+mn-ea"/>
              </a:rPr>
              <a:t>聴く人は「話をきくときの約束」を守って聴きましょう。</a:t>
            </a:r>
            <a:endParaRPr lang="en-US" altLang="ja-JP" sz="1600" dirty="0">
              <a:latin typeface="+mn-ea"/>
            </a:endParaRPr>
          </a:p>
          <a:p>
            <a:r>
              <a:rPr lang="ja-JP" altLang="ja-JP" sz="1600" dirty="0">
                <a:latin typeface="+mn-ea"/>
              </a:rPr>
              <a:t>右前に座っている人から時計回りに発表をしましょう。</a:t>
            </a:r>
          </a:p>
          <a:p>
            <a:r>
              <a:rPr lang="en-US" altLang="ja-JP" dirty="0"/>
              <a:t> </a:t>
            </a:r>
            <a:endParaRPr lang="ja-JP" altLang="ja-JP" dirty="0"/>
          </a:p>
          <a:p>
            <a:r>
              <a:rPr lang="en-US" altLang="ja-JP" dirty="0"/>
              <a:t> </a:t>
            </a:r>
            <a:endParaRPr lang="ja-JP" altLang="ja-JP" dirty="0"/>
          </a:p>
          <a:p>
            <a:r>
              <a:rPr lang="en-US" altLang="ja-JP" dirty="0"/>
              <a:t> </a:t>
            </a:r>
            <a:endParaRPr lang="ja-JP" altLang="ja-JP" dirty="0"/>
          </a:p>
          <a:p>
            <a:r>
              <a:rPr lang="en-US" altLang="ja-JP" dirty="0"/>
              <a:t> </a:t>
            </a:r>
            <a:endParaRPr lang="ja-JP" altLang="ja-JP" dirty="0"/>
          </a:p>
          <a:p>
            <a:endParaRPr kumimoji="1" lang="en-US" altLang="ja-JP" dirty="0">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20】</a:t>
            </a:r>
            <a:r>
              <a:rPr lang="ja-JP" altLang="en-US" sz="2000" dirty="0">
                <a:latin typeface="+mj-ea"/>
              </a:rPr>
              <a:t> （３分）</a:t>
            </a:r>
            <a:endParaRPr lang="en-US" altLang="ja-JP" sz="2000" dirty="0">
              <a:latin typeface="+mj-ea"/>
              <a:ea typeface="+mj-ea"/>
            </a:endParaRPr>
          </a:p>
        </p:txBody>
      </p:sp>
    </p:spTree>
    <p:extLst>
      <p:ext uri="{BB962C8B-B14F-4D97-AF65-F5344CB8AC3E}">
        <p14:creationId xmlns:p14="http://schemas.microsoft.com/office/powerpoint/2010/main" val="2543211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60041" y="4573588"/>
            <a:ext cx="5321731" cy="3900488"/>
          </a:xfrm>
        </p:spPr>
        <p:txBody>
          <a:bodyPr/>
          <a:lstStyle/>
          <a:p>
            <a:endParaRPr lang="en-US" altLang="ja-JP" sz="1600" dirty="0">
              <a:latin typeface="+mn-ea"/>
            </a:endParaRPr>
          </a:p>
          <a:p>
            <a:r>
              <a:rPr lang="en-US" altLang="ja-JP" sz="1600" dirty="0">
                <a:latin typeface="+mn-ea"/>
              </a:rPr>
              <a:t>【</a:t>
            </a:r>
            <a:r>
              <a:rPr lang="ja-JP" altLang="en-US" sz="1600" dirty="0">
                <a:latin typeface="+mn-ea"/>
              </a:rPr>
              <a:t>振り返りシートを配付する</a:t>
            </a:r>
            <a:r>
              <a:rPr lang="en-US" altLang="ja-JP" sz="1600" dirty="0">
                <a:latin typeface="+mn-ea"/>
              </a:rPr>
              <a:t>】</a:t>
            </a:r>
          </a:p>
          <a:p>
            <a:r>
              <a:rPr lang="ja-JP" altLang="ja-JP" sz="1600" dirty="0">
                <a:latin typeface="+mn-ea"/>
              </a:rPr>
              <a:t>最後に、今日の</a:t>
            </a:r>
            <a:r>
              <a:rPr lang="ja-JP" altLang="en-US" sz="1600" dirty="0">
                <a:latin typeface="+mn-ea"/>
              </a:rPr>
              <a:t>学習</a:t>
            </a:r>
            <a:r>
              <a:rPr lang="ja-JP" altLang="ja-JP" sz="1600" dirty="0">
                <a:latin typeface="+mn-ea"/>
              </a:rPr>
              <a:t>を振り返ります。</a:t>
            </a:r>
            <a:endParaRPr lang="en-US" altLang="ja-JP" sz="1600" dirty="0">
              <a:latin typeface="+mn-ea"/>
            </a:endParaRPr>
          </a:p>
          <a:p>
            <a:r>
              <a:rPr lang="ja-JP" altLang="en-US" sz="1600" dirty="0">
                <a:latin typeface="+mn-ea"/>
              </a:rPr>
              <a:t>今日は、「自分や友達の</a:t>
            </a:r>
            <a:r>
              <a:rPr lang="en-US" altLang="ja-JP" sz="1600" dirty="0">
                <a:latin typeface="+mn-ea"/>
              </a:rPr>
              <a:t>『</a:t>
            </a:r>
            <a:r>
              <a:rPr lang="ja-JP" altLang="en-US" sz="1600" dirty="0">
                <a:latin typeface="+mn-ea"/>
              </a:rPr>
              <a:t>強み</a:t>
            </a:r>
            <a:r>
              <a:rPr lang="en-US" altLang="ja-JP" sz="1600" dirty="0">
                <a:latin typeface="+mn-ea"/>
              </a:rPr>
              <a:t>』</a:t>
            </a:r>
            <a:r>
              <a:rPr lang="ja-JP" altLang="en-US" sz="1600" dirty="0">
                <a:latin typeface="+mn-ea"/>
              </a:rPr>
              <a:t>を生かそう」という</a:t>
            </a:r>
            <a:r>
              <a:rPr lang="ja-JP" altLang="en-US" sz="1600" dirty="0" err="1">
                <a:latin typeface="+mn-ea"/>
              </a:rPr>
              <a:t>めあてで</a:t>
            </a:r>
            <a:endParaRPr lang="en-US" altLang="ja-JP" sz="1600" dirty="0">
              <a:latin typeface="+mn-ea"/>
            </a:endParaRPr>
          </a:p>
          <a:p>
            <a:r>
              <a:rPr lang="ja-JP" altLang="en-US" sz="1600" dirty="0">
                <a:latin typeface="+mn-ea"/>
              </a:rPr>
              <a:t>「星☆いくつ」と「ステップ アップ ウェビング」という</a:t>
            </a:r>
            <a:endParaRPr lang="en-US" altLang="ja-JP" sz="1600" dirty="0">
              <a:latin typeface="+mn-ea"/>
            </a:endParaRPr>
          </a:p>
          <a:p>
            <a:r>
              <a:rPr lang="ja-JP" altLang="en-US" sz="1600" dirty="0">
                <a:latin typeface="+mn-ea"/>
              </a:rPr>
              <a:t>交流活動をしました。</a:t>
            </a:r>
            <a:endParaRPr lang="en-US" altLang="ja-JP" sz="1600" dirty="0">
              <a:latin typeface="+mn-ea"/>
            </a:endParaRPr>
          </a:p>
          <a:p>
            <a:r>
              <a:rPr lang="ja-JP" altLang="en-US" sz="1600" dirty="0">
                <a:latin typeface="+mn-ea"/>
              </a:rPr>
              <a:t>今日の学習全体を通して</a:t>
            </a:r>
            <a:r>
              <a:rPr lang="ja-JP" altLang="ja-JP" sz="1600" dirty="0">
                <a:latin typeface="+mn-ea"/>
              </a:rPr>
              <a:t>自分の気持ちに近いものを選んで</a:t>
            </a:r>
            <a:endParaRPr lang="en-US" altLang="ja-JP" sz="1600" dirty="0">
              <a:latin typeface="+mn-ea"/>
            </a:endParaRPr>
          </a:p>
          <a:p>
            <a:r>
              <a:rPr lang="ja-JP" altLang="ja-JP" sz="1600" dirty="0">
                <a:latin typeface="+mn-ea"/>
              </a:rPr>
              <a:t>丸を付け</a:t>
            </a:r>
            <a:r>
              <a:rPr lang="ja-JP" altLang="en-US" sz="1600" dirty="0">
                <a:latin typeface="+mn-ea"/>
              </a:rPr>
              <a:t>ま</a:t>
            </a:r>
            <a:r>
              <a:rPr lang="ja-JP" altLang="ja-JP" sz="1600" dirty="0">
                <a:latin typeface="+mn-ea"/>
              </a:rPr>
              <a:t>しょう。</a:t>
            </a:r>
            <a:endParaRPr lang="en-US" altLang="ja-JP" sz="1600" dirty="0">
              <a:latin typeface="+mn-ea"/>
            </a:endParaRPr>
          </a:p>
          <a:p>
            <a:r>
              <a:rPr lang="ja-JP" altLang="ja-JP" sz="1600" dirty="0">
                <a:latin typeface="+mn-ea"/>
              </a:rPr>
              <a:t>丸を付け終わった人は、感じたことや気付いたことを</a:t>
            </a:r>
            <a:endParaRPr lang="en-US" altLang="ja-JP" sz="1600" dirty="0">
              <a:latin typeface="+mn-ea"/>
            </a:endParaRPr>
          </a:p>
          <a:p>
            <a:r>
              <a:rPr lang="ja-JP" altLang="ja-JP" sz="1600" dirty="0">
                <a:latin typeface="+mn-ea"/>
              </a:rPr>
              <a:t>書きましょう。</a:t>
            </a:r>
          </a:p>
          <a:p>
            <a:r>
              <a:rPr lang="ja-JP" altLang="ja-JP" sz="1600" dirty="0">
                <a:latin typeface="+mn-ea"/>
              </a:rPr>
              <a:t>感じたことや気付いたことを発表してください。</a:t>
            </a:r>
          </a:p>
          <a:p>
            <a:endParaRPr lang="en-US" altLang="ja-JP"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21】</a:t>
            </a:r>
            <a:r>
              <a:rPr lang="ja-JP" altLang="en-US" sz="2000" dirty="0">
                <a:latin typeface="+mj-ea"/>
              </a:rPr>
              <a:t> （６分）</a:t>
            </a:r>
            <a:endParaRPr lang="en-US" altLang="ja-JP" sz="2000" dirty="0">
              <a:latin typeface="+mj-ea"/>
              <a:ea typeface="+mj-ea"/>
            </a:endParaRPr>
          </a:p>
        </p:txBody>
      </p:sp>
    </p:spTree>
    <p:extLst>
      <p:ext uri="{BB962C8B-B14F-4D97-AF65-F5344CB8AC3E}">
        <p14:creationId xmlns:p14="http://schemas.microsoft.com/office/powerpoint/2010/main" val="3629766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60041" y="4573588"/>
            <a:ext cx="5321731" cy="3900488"/>
          </a:xfrm>
        </p:spPr>
        <p:txBody>
          <a:bodyPr/>
          <a:lstStyle/>
          <a:p>
            <a:pPr defTabSz="912214">
              <a:defRPr/>
            </a:pPr>
            <a:r>
              <a:rPr lang="en-US" altLang="ja-JP" sz="1600" dirty="0">
                <a:latin typeface="+mn-ea"/>
              </a:rPr>
              <a:t> </a:t>
            </a:r>
          </a:p>
          <a:p>
            <a:pPr defTabSz="912214">
              <a:defRPr/>
            </a:pPr>
            <a:r>
              <a:rPr lang="ja-JP" altLang="ja-JP" sz="1600" dirty="0">
                <a:latin typeface="+mn-ea"/>
              </a:rPr>
              <a:t>今日の活動で考えた解決策を、</a:t>
            </a:r>
            <a:r>
              <a:rPr lang="ja-JP" altLang="en-US" sz="1600" dirty="0">
                <a:latin typeface="+mn-ea"/>
              </a:rPr>
              <a:t>是非</a:t>
            </a:r>
            <a:r>
              <a:rPr lang="ja-JP" altLang="ja-JP" sz="1600" dirty="0">
                <a:latin typeface="+mn-ea"/>
              </a:rPr>
              <a:t>、試してください。</a:t>
            </a:r>
            <a:endParaRPr lang="en-US" altLang="ja-JP" sz="1600" dirty="0">
              <a:latin typeface="+mn-ea"/>
            </a:endParaRPr>
          </a:p>
          <a:p>
            <a:pPr defTabSz="913494">
              <a:defRPr/>
            </a:pPr>
            <a:r>
              <a:rPr lang="en-US" altLang="ja-JP" sz="1600" dirty="0">
                <a:latin typeface="+mn-ea"/>
              </a:rPr>
              <a:t> </a:t>
            </a:r>
            <a:r>
              <a:rPr lang="ja-JP" altLang="ja-JP" sz="1600" dirty="0">
                <a:latin typeface="+mn-ea"/>
              </a:rPr>
              <a:t>「強み」を生かして、困っていることや苦手なことが</a:t>
            </a:r>
            <a:endParaRPr lang="en-US" altLang="ja-JP" sz="1600" dirty="0">
              <a:latin typeface="+mn-ea"/>
            </a:endParaRPr>
          </a:p>
          <a:p>
            <a:pPr defTabSz="913494">
              <a:defRPr/>
            </a:pPr>
            <a:r>
              <a:rPr lang="en-US" altLang="ja-JP" sz="1600" dirty="0">
                <a:latin typeface="+mn-ea"/>
              </a:rPr>
              <a:t> </a:t>
            </a:r>
            <a:r>
              <a:rPr lang="ja-JP" altLang="ja-JP" sz="1600" dirty="0">
                <a:latin typeface="+mn-ea"/>
              </a:rPr>
              <a:t>少しでも解決できたらいいですね。</a:t>
            </a:r>
          </a:p>
          <a:p>
            <a:r>
              <a:rPr lang="en-US" altLang="ja-JP" sz="1600" dirty="0">
                <a:latin typeface="+mn-ea"/>
              </a:rPr>
              <a:t> </a:t>
            </a:r>
            <a:r>
              <a:rPr lang="ja-JP" altLang="ja-JP" sz="1600" dirty="0">
                <a:latin typeface="+mn-ea"/>
              </a:rPr>
              <a:t>グループでの交流活動を通して、友達のこと</a:t>
            </a:r>
            <a:r>
              <a:rPr lang="ja-JP" altLang="ja-JP" sz="1600">
                <a:latin typeface="+mn-ea"/>
              </a:rPr>
              <a:t>を一生懸命</a:t>
            </a:r>
            <a:endParaRPr lang="en-US" altLang="ja-JP" sz="1600" dirty="0">
              <a:latin typeface="+mn-ea"/>
            </a:endParaRPr>
          </a:p>
          <a:p>
            <a:r>
              <a:rPr lang="ja-JP" altLang="ja-JP" sz="1600" dirty="0">
                <a:latin typeface="+mn-ea"/>
              </a:rPr>
              <a:t>考えた自分と、あなたのことを一生懸命に考えてくれた</a:t>
            </a:r>
            <a:endParaRPr lang="en-US" altLang="ja-JP" sz="1600" dirty="0">
              <a:latin typeface="+mn-ea"/>
            </a:endParaRPr>
          </a:p>
          <a:p>
            <a:r>
              <a:rPr lang="ja-JP" altLang="ja-JP" sz="1600" dirty="0">
                <a:latin typeface="+mn-ea"/>
              </a:rPr>
              <a:t>友達に拍手を送りましょう。</a:t>
            </a:r>
            <a:endParaRPr lang="en-US" altLang="ja-JP" sz="1600" dirty="0">
              <a:latin typeface="+mn-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22】</a:t>
            </a:r>
            <a:r>
              <a:rPr lang="ja-JP" altLang="en-US" sz="2000" dirty="0">
                <a:latin typeface="+mj-ea"/>
              </a:rPr>
              <a:t> （１分）</a:t>
            </a:r>
            <a:endParaRPr lang="en-US" altLang="ja-JP" sz="2000" dirty="0">
              <a:latin typeface="+mj-ea"/>
              <a:ea typeface="+mj-ea"/>
            </a:endParaRPr>
          </a:p>
        </p:txBody>
      </p:sp>
    </p:spTree>
    <p:extLst>
      <p:ext uri="{BB962C8B-B14F-4D97-AF65-F5344CB8AC3E}">
        <p14:creationId xmlns:p14="http://schemas.microsoft.com/office/powerpoint/2010/main" val="1021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52575"/>
            <a:ext cx="5319713" cy="2994025"/>
          </a:xfrm>
        </p:spPr>
      </p:sp>
      <p:sp>
        <p:nvSpPr>
          <p:cNvPr id="3" name="ノート プレースホルダー 2"/>
          <p:cNvSpPr>
            <a:spLocks noGrp="1"/>
          </p:cNvSpPr>
          <p:nvPr>
            <p:ph type="body" idx="1"/>
          </p:nvPr>
        </p:nvSpPr>
        <p:spPr>
          <a:xfrm>
            <a:off x="660351" y="4546601"/>
            <a:ext cx="5322031" cy="2667457"/>
          </a:xfrm>
        </p:spPr>
        <p:txBody>
          <a:bodyPr/>
          <a:lstStyle/>
          <a:p>
            <a:pPr marL="133218" indent="-133218" algn="just"/>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そして、上手なことや得意なことなど、</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プラス</a:t>
            </a:r>
            <a:r>
              <a:rPr lang="ja-JP" altLang="en-US" sz="1600" kern="100" dirty="0">
                <a:latin typeface="+mn-ea"/>
                <a:cs typeface="Times New Roman" panose="02020603050405020304" pitchFamily="18" charset="0"/>
              </a:rPr>
              <a:t>に</a:t>
            </a:r>
            <a:r>
              <a:rPr lang="ja-JP" altLang="ja-JP" sz="1600" kern="100" dirty="0">
                <a:latin typeface="+mn-ea"/>
                <a:cs typeface="Times New Roman" panose="02020603050405020304" pitchFamily="18" charset="0"/>
              </a:rPr>
              <a:t>思</a:t>
            </a:r>
            <a:r>
              <a:rPr lang="ja-JP" altLang="en-US" sz="1600" kern="100" dirty="0">
                <a:latin typeface="+mn-ea"/>
                <a:cs typeface="Times New Roman" panose="02020603050405020304" pitchFamily="18" charset="0"/>
              </a:rPr>
              <a:t>え</a:t>
            </a:r>
            <a:r>
              <a:rPr lang="ja-JP" altLang="ja-JP" sz="1600" kern="100" dirty="0">
                <a:latin typeface="+mn-ea"/>
                <a:cs typeface="Times New Roman" panose="02020603050405020304" pitchFamily="18" charset="0"/>
              </a:rPr>
              <a:t>ることだけでなく、</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苦手なことや自信がないことなど、</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マイナス</a:t>
            </a:r>
            <a:r>
              <a:rPr lang="ja-JP" altLang="en-US" sz="1600" kern="100" dirty="0">
                <a:latin typeface="+mn-ea"/>
                <a:cs typeface="Times New Roman" panose="02020603050405020304" pitchFamily="18" charset="0"/>
              </a:rPr>
              <a:t>に</a:t>
            </a:r>
            <a:r>
              <a:rPr lang="ja-JP" altLang="ja-JP" sz="1600" kern="100" dirty="0">
                <a:latin typeface="+mn-ea"/>
                <a:cs typeface="Times New Roman" panose="02020603050405020304" pitchFamily="18" charset="0"/>
              </a:rPr>
              <a:t>思えることも含めて、</a:t>
            </a:r>
            <a:r>
              <a:rPr lang="en-US" altLang="ja-JP" sz="1600" kern="100" dirty="0">
                <a:latin typeface="+mn-ea"/>
                <a:cs typeface="Times New Roman" panose="02020603050405020304" pitchFamily="18" charset="0"/>
              </a:rPr>
              <a:t> </a:t>
            </a:r>
            <a:r>
              <a:rPr lang="ja-JP" altLang="ja-JP" sz="1600" kern="100" dirty="0">
                <a:latin typeface="+mn-ea"/>
                <a:cs typeface="Times New Roman" panose="02020603050405020304" pitchFamily="18" charset="0"/>
              </a:rPr>
              <a:t>「強み」と考えましたね。</a:t>
            </a:r>
            <a:endParaRPr lang="ja-JP" altLang="ja-JP" sz="1600" kern="100" dirty="0">
              <a:latin typeface="+mn-ea"/>
              <a:cs typeface="Vrinda" panose="020B0502040204020203" pitchFamily="34" charset="0"/>
            </a:endParaRPr>
          </a:p>
          <a:p>
            <a:endParaRPr lang="en-US" altLang="ja-JP" sz="1600" dirty="0">
              <a:latin typeface="+mn-ea"/>
            </a:endParaRPr>
          </a:p>
          <a:p>
            <a:r>
              <a:rPr lang="en-US" altLang="ja-JP" sz="1600" dirty="0">
                <a:latin typeface="+mn-ea"/>
              </a:rPr>
              <a:t>【</a:t>
            </a:r>
            <a:r>
              <a:rPr lang="ja-JP" altLang="en-US" sz="1600" dirty="0">
                <a:latin typeface="+mn-ea"/>
              </a:rPr>
              <a:t>「</a:t>
            </a:r>
            <a:r>
              <a:rPr lang="en-US" altLang="ja-JP" sz="1600" dirty="0">
                <a:latin typeface="+mn-ea"/>
              </a:rPr>
              <a:t>『</a:t>
            </a:r>
            <a:r>
              <a:rPr lang="ja-JP" altLang="en-US" sz="1600" dirty="0">
                <a:latin typeface="+mn-ea"/>
              </a:rPr>
              <a:t>強み</a:t>
            </a:r>
            <a:r>
              <a:rPr lang="en-US" altLang="ja-JP" sz="1600" dirty="0">
                <a:latin typeface="+mn-ea"/>
              </a:rPr>
              <a:t>』</a:t>
            </a:r>
            <a:r>
              <a:rPr lang="ja-JP" altLang="en-US" sz="1600" dirty="0">
                <a:latin typeface="+mn-ea"/>
              </a:rPr>
              <a:t>のポイント」を黒板に掲示する</a:t>
            </a:r>
            <a:r>
              <a:rPr lang="en-US" altLang="ja-JP" sz="1600" dirty="0">
                <a:latin typeface="+mn-ea"/>
              </a:rPr>
              <a:t>】</a:t>
            </a:r>
            <a:endParaRPr lang="ja-JP" altLang="en-US" sz="1600" dirty="0">
              <a:latin typeface="+mn-ea"/>
            </a:endParaRPr>
          </a:p>
        </p:txBody>
      </p:sp>
      <p:sp>
        <p:nvSpPr>
          <p:cNvPr id="7" name="ヘッダー プレースホルダー 5"/>
          <p:cNvSpPr txBox="1"/>
          <p:nvPr/>
        </p:nvSpPr>
        <p:spPr>
          <a:xfrm>
            <a:off x="660350" y="1203612"/>
            <a:ext cx="3076365" cy="513510"/>
          </a:xfrm>
          <a:prstGeom prst="rect">
            <a:avLst/>
          </a:prstGeom>
        </p:spPr>
        <p:txBody>
          <a:bodyPr lIns="87932" tIns="43964" rIns="87932" bIns="43964"/>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rPr>
              <a:t> （</a:t>
            </a:r>
            <a:r>
              <a:rPr lang="en-US" altLang="ja-JP" sz="2000" dirty="0">
                <a:latin typeface="+mj-ea"/>
              </a:rPr>
              <a:t>30</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05434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1570038"/>
            <a:ext cx="5321300" cy="2994025"/>
          </a:xfrm>
        </p:spPr>
      </p:sp>
      <p:sp>
        <p:nvSpPr>
          <p:cNvPr id="3" name="ノート プレースホルダー 2"/>
          <p:cNvSpPr>
            <a:spLocks noGrp="1"/>
          </p:cNvSpPr>
          <p:nvPr>
            <p:ph type="body" idx="1"/>
          </p:nvPr>
        </p:nvSpPr>
        <p:spPr>
          <a:xfrm>
            <a:off x="677864" y="4564064"/>
            <a:ext cx="5321731" cy="3155542"/>
          </a:xfrm>
        </p:spPr>
        <p:txBody>
          <a:bodyPr/>
          <a:lstStyle/>
          <a:p>
            <a:pPr marL="133218" indent="-133218" algn="just"/>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今日のめあては、「自分や友達の『強み』を生かそう」です。</a:t>
            </a:r>
            <a:endParaRPr lang="ja-JP" altLang="ja-JP" sz="1600" kern="100" dirty="0">
              <a:latin typeface="+mn-ea"/>
              <a:cs typeface="Vrinda" panose="020B0502040204020203" pitchFamily="34" charset="0"/>
            </a:endParaRPr>
          </a:p>
          <a:p>
            <a:pPr marL="133218" indent="-133218" algn="just"/>
            <a:endParaRPr lang="en-US" altLang="ja-JP" sz="1600" kern="100" dirty="0">
              <a:latin typeface="+mn-ea"/>
              <a:cs typeface="Times New Roman" panose="02020603050405020304" pitchFamily="18" charset="0"/>
            </a:endParaRPr>
          </a:p>
          <a:p>
            <a:pPr marL="133218" indent="-133218" algn="just"/>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めあてを板書する</a:t>
            </a:r>
            <a:r>
              <a:rPr lang="en-US" altLang="ja-JP" sz="1600" kern="100" dirty="0">
                <a:latin typeface="+mn-ea"/>
                <a:cs typeface="Times New Roman" panose="02020603050405020304" pitchFamily="18" charset="0"/>
              </a:rPr>
              <a:t>】</a:t>
            </a:r>
            <a:endParaRPr lang="ja-JP" altLang="ja-JP" sz="1600" kern="100" dirty="0">
              <a:latin typeface="+mn-ea"/>
              <a:cs typeface="Vrinda" panose="020B0502040204020203" pitchFamily="34" charset="0"/>
            </a:endParaRPr>
          </a:p>
          <a:p>
            <a:pPr marL="133218" indent="-133218" algn="just"/>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今日は、２つの</a:t>
            </a:r>
            <a:r>
              <a:rPr lang="ja-JP" altLang="en-US" sz="1600" kern="100" dirty="0">
                <a:latin typeface="+mn-ea"/>
                <a:cs typeface="Times New Roman" panose="02020603050405020304" pitchFamily="18" charset="0"/>
              </a:rPr>
              <a:t>交流</a:t>
            </a:r>
            <a:r>
              <a:rPr lang="ja-JP" altLang="ja-JP" sz="1600" kern="100" dirty="0">
                <a:latin typeface="+mn-ea"/>
                <a:cs typeface="Times New Roman" panose="02020603050405020304" pitchFamily="18" charset="0"/>
              </a:rPr>
              <a:t>活動を行います。</a:t>
            </a:r>
            <a:endParaRPr lang="en-US" altLang="ja-JP" sz="1600" kern="100" dirty="0">
              <a:latin typeface="+mn-ea"/>
              <a:cs typeface="Times New Roman" panose="02020603050405020304" pitchFamily="18" charset="0"/>
            </a:endParaRPr>
          </a:p>
          <a:p>
            <a:pPr marL="133218" indent="-133218" algn="just"/>
            <a:r>
              <a:rPr lang="en-US" altLang="ja-JP" sz="1600" kern="100" dirty="0">
                <a:latin typeface="+mn-ea"/>
                <a:cs typeface="Times New Roman" panose="02020603050405020304" pitchFamily="18" charset="0"/>
              </a:rPr>
              <a:t> </a:t>
            </a:r>
            <a:r>
              <a:rPr lang="ja-JP" altLang="ja-JP" sz="1600" kern="100" dirty="0">
                <a:latin typeface="+mn-ea"/>
                <a:cs typeface="Times New Roman" panose="02020603050405020304" pitchFamily="18" charset="0"/>
              </a:rPr>
              <a:t>「星☆いくつ」と</a:t>
            </a:r>
            <a:r>
              <a:rPr lang="en-US" altLang="ja-JP" sz="1600" kern="100" dirty="0">
                <a:latin typeface="+mn-ea"/>
                <a:cs typeface="Times New Roman" panose="02020603050405020304" pitchFamily="18" charset="0"/>
              </a:rPr>
              <a:t> </a:t>
            </a:r>
            <a:r>
              <a:rPr lang="ja-JP" altLang="ja-JP" sz="1600" kern="100" dirty="0">
                <a:latin typeface="+mn-ea"/>
                <a:cs typeface="Times New Roman" panose="02020603050405020304" pitchFamily="18" charset="0"/>
              </a:rPr>
              <a:t>「ステップ アップ ウェビング」という</a:t>
            </a:r>
            <a:endParaRPr lang="en-US" altLang="ja-JP" sz="1600" kern="100" dirty="0">
              <a:latin typeface="+mn-ea"/>
              <a:cs typeface="Times New Roman" panose="02020603050405020304" pitchFamily="18" charset="0"/>
            </a:endParaRPr>
          </a:p>
          <a:p>
            <a:pPr marL="133218" indent="-133218" algn="just"/>
            <a:r>
              <a:rPr lang="ja-JP" altLang="en-US" sz="1600" kern="100" dirty="0">
                <a:latin typeface="+mn-ea"/>
                <a:cs typeface="Times New Roman" panose="02020603050405020304" pitchFamily="18" charset="0"/>
              </a:rPr>
              <a:t>交流</a:t>
            </a:r>
            <a:r>
              <a:rPr lang="ja-JP" altLang="ja-JP" sz="1600" kern="100" dirty="0">
                <a:latin typeface="+mn-ea"/>
                <a:cs typeface="Times New Roman" panose="02020603050405020304" pitchFamily="18" charset="0"/>
              </a:rPr>
              <a:t>活動です。</a:t>
            </a:r>
            <a:endParaRPr lang="en-US" altLang="ja-JP" sz="1600" kern="100" dirty="0">
              <a:latin typeface="+mn-ea"/>
              <a:cs typeface="Times New Roman" panose="02020603050405020304" pitchFamily="18" charset="0"/>
            </a:endParaRPr>
          </a:p>
          <a:p>
            <a:pPr marL="133218" indent="-133218" algn="just"/>
            <a:r>
              <a:rPr lang="ja-JP" altLang="en-US" sz="1600" kern="100" dirty="0">
                <a:latin typeface="ＭＳ 明朝" panose="02020609040205080304" pitchFamily="17" charset="-128"/>
                <a:cs typeface="Times New Roman" panose="02020603050405020304" pitchFamily="18" charset="0"/>
              </a:rPr>
              <a:t>１</a:t>
            </a:r>
            <a:r>
              <a:rPr lang="ja-JP" altLang="ja-JP" sz="1600" kern="100" dirty="0">
                <a:latin typeface="ＭＳ 明朝" panose="02020609040205080304" pitchFamily="17" charset="-128"/>
                <a:cs typeface="Times New Roman" panose="02020603050405020304" pitchFamily="18" charset="0"/>
              </a:rPr>
              <a:t>時目</a:t>
            </a:r>
            <a:r>
              <a:rPr lang="ja-JP" altLang="ja-JP" sz="1600" kern="100" dirty="0">
                <a:latin typeface="+mn-ea"/>
                <a:cs typeface="Times New Roman" panose="02020603050405020304" pitchFamily="18" charset="0"/>
              </a:rPr>
              <a:t>の</a:t>
            </a:r>
            <a:r>
              <a:rPr lang="ja-JP" altLang="en-US" sz="1600" kern="100" dirty="0">
                <a:latin typeface="+mn-ea"/>
                <a:cs typeface="Times New Roman" panose="02020603050405020304" pitchFamily="18" charset="0"/>
              </a:rPr>
              <a:t>交流</a:t>
            </a:r>
            <a:r>
              <a:rPr lang="ja-JP" altLang="ja-JP" sz="1600" kern="100" dirty="0">
                <a:latin typeface="+mn-ea"/>
                <a:cs typeface="Times New Roman" panose="02020603050405020304" pitchFamily="18" charset="0"/>
              </a:rPr>
              <a:t>活動「自分ウェビング」で見付けた「強み」も</a:t>
            </a:r>
            <a:endParaRPr lang="en-US" altLang="ja-JP" sz="1600" kern="100" dirty="0">
              <a:latin typeface="+mn-ea"/>
              <a:cs typeface="Times New Roman" panose="02020603050405020304" pitchFamily="18" charset="0"/>
            </a:endParaRPr>
          </a:p>
          <a:p>
            <a:pPr marL="133218" indent="-133218" algn="just"/>
            <a:r>
              <a:rPr lang="ja-JP" altLang="ja-JP" sz="1600" kern="100" dirty="0">
                <a:latin typeface="+mn-ea"/>
                <a:cs typeface="Times New Roman" panose="02020603050405020304" pitchFamily="18" charset="0"/>
              </a:rPr>
              <a:t>生かせたらいいですね。</a:t>
            </a:r>
            <a:endParaRPr lang="ja-JP" altLang="ja-JP" sz="1600" kern="100" dirty="0">
              <a:latin typeface="+mn-ea"/>
              <a:cs typeface="Vrinda" panose="020B0502040204020203" pitchFamily="34" charset="0"/>
            </a:endParaRPr>
          </a:p>
          <a:p>
            <a:pPr defTabSz="912103">
              <a:defRPr/>
            </a:pPr>
            <a:endParaRPr lang="en-US" altLang="ja-JP" sz="1400" dirty="0">
              <a:solidFill>
                <a:prstClr val="black"/>
              </a:solidFill>
              <a:latin typeface="+mj-ea"/>
              <a:ea typeface="+mj-ea"/>
            </a:endParaRPr>
          </a:p>
          <a:p>
            <a:pPr defTabSz="912103">
              <a:defRPr/>
            </a:pPr>
            <a:endParaRPr lang="en-US" altLang="ja-JP" dirty="0">
              <a:solidFill>
                <a:prstClr val="black"/>
              </a:solidFill>
            </a:endParaRPr>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rPr>
              <a:t> （１分）</a:t>
            </a:r>
            <a:endParaRPr lang="en-US" altLang="ja-JP" sz="2000" dirty="0">
              <a:latin typeface="+mj-ea"/>
              <a:ea typeface="+mj-ea"/>
            </a:endParaRPr>
          </a:p>
        </p:txBody>
      </p:sp>
    </p:spTree>
    <p:extLst>
      <p:ext uri="{BB962C8B-B14F-4D97-AF65-F5344CB8AC3E}">
        <p14:creationId xmlns:p14="http://schemas.microsoft.com/office/powerpoint/2010/main" val="130970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78500" y="4573589"/>
            <a:ext cx="5321731" cy="4094163"/>
          </a:xfrm>
        </p:spPr>
        <p:txBody>
          <a:bodyPr/>
          <a:lstStyle/>
          <a:p>
            <a:endParaRPr lang="en-US" altLang="ja-JP" sz="1600" dirty="0"/>
          </a:p>
          <a:p>
            <a:r>
              <a:rPr lang="ja-JP" altLang="ja-JP" sz="1600" dirty="0"/>
              <a:t>今日も、グループで交流活動をします。</a:t>
            </a:r>
            <a:endParaRPr lang="en-US" altLang="ja-JP" sz="1600" dirty="0"/>
          </a:p>
          <a:p>
            <a:endParaRPr lang="en-US" altLang="ja-JP" sz="1600" dirty="0"/>
          </a:p>
          <a:p>
            <a:r>
              <a:rPr lang="en-US" altLang="ja-JP" sz="1600" dirty="0"/>
              <a:t>【</a:t>
            </a:r>
            <a:r>
              <a:rPr lang="ja-JP" altLang="en-US" sz="1600" dirty="0"/>
              <a:t>ワークシートを配付する</a:t>
            </a:r>
            <a:r>
              <a:rPr lang="en-US" altLang="ja-JP" sz="1600" dirty="0"/>
              <a:t>】</a:t>
            </a:r>
            <a:endParaRPr lang="ja-JP" altLang="ja-JP" sz="1600" dirty="0"/>
          </a:p>
          <a:p>
            <a:endParaRPr lang="en-US" altLang="ja-JP" sz="1600" dirty="0"/>
          </a:p>
          <a:p>
            <a:r>
              <a:rPr lang="ja-JP" altLang="ja-JP" sz="1600" dirty="0"/>
              <a:t>スライドの机の色は、自分が</a:t>
            </a:r>
            <a:r>
              <a:rPr lang="ja-JP" altLang="en-US" sz="1600" dirty="0"/>
              <a:t>「星☆いくつ」の交流活動で</a:t>
            </a:r>
            <a:endParaRPr lang="en-US" altLang="ja-JP" sz="1600" dirty="0"/>
          </a:p>
          <a:p>
            <a:r>
              <a:rPr lang="ja-JP" altLang="ja-JP" sz="1600" dirty="0"/>
              <a:t>使うシールの色になっています。</a:t>
            </a:r>
            <a:endParaRPr lang="en-US" altLang="ja-JP" sz="1600" dirty="0"/>
          </a:p>
          <a:p>
            <a:r>
              <a:rPr lang="ja-JP" altLang="ja-JP" sz="1600" dirty="0"/>
              <a:t>ワークシートの星の横に、自分とグループの</a:t>
            </a:r>
            <a:r>
              <a:rPr lang="ja-JP" altLang="en-US" sz="1600" dirty="0"/>
              <a:t>友達</a:t>
            </a:r>
            <a:r>
              <a:rPr lang="ja-JP" altLang="ja-JP" sz="1600" dirty="0"/>
              <a:t>の名前を</a:t>
            </a:r>
            <a:endParaRPr lang="en-US" altLang="ja-JP" sz="1600" dirty="0"/>
          </a:p>
          <a:p>
            <a:r>
              <a:rPr lang="ja-JP" altLang="ja-JP" sz="1600" dirty="0"/>
              <a:t>書きましょう。</a:t>
            </a:r>
          </a:p>
          <a:p>
            <a:endParaRPr lang="en-US" altLang="ja-JP" dirty="0">
              <a:solidFill>
                <a:srgbClr val="000000"/>
              </a:solidFill>
              <a:latin typeface="+mj-ea"/>
              <a:ea typeface="+mj-ea"/>
            </a:endParaRPr>
          </a:p>
          <a:p>
            <a:pPr defTabSz="912103">
              <a:defRPr/>
            </a:pPr>
            <a:endParaRPr lang="en-US" altLang="ja-JP" dirty="0">
              <a:solidFill>
                <a:prstClr val="black"/>
              </a:solidFill>
            </a:endParaRPr>
          </a:p>
          <a:p>
            <a:pPr defTabSz="912103">
              <a:defRPr/>
            </a:pPr>
            <a:endParaRPr lang="en-US" altLang="ja-JP" dirty="0">
              <a:solidFill>
                <a:prstClr val="black"/>
              </a:solidFill>
            </a:endParaRPr>
          </a:p>
          <a:p>
            <a:pPr defTabSz="912103">
              <a:defRPr/>
            </a:pPr>
            <a:endParaRPr lang="en-US" altLang="ja-JP" dirty="0">
              <a:solidFill>
                <a:prstClr val="black"/>
              </a:solidFill>
            </a:endParaRPr>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rPr>
              <a:t> （２分）</a:t>
            </a:r>
            <a:endParaRPr lang="en-US" altLang="ja-JP" sz="2000" dirty="0">
              <a:latin typeface="+mj-ea"/>
              <a:ea typeface="+mj-ea"/>
            </a:endParaRPr>
          </a:p>
        </p:txBody>
      </p:sp>
    </p:spTree>
    <p:extLst>
      <p:ext uri="{BB962C8B-B14F-4D97-AF65-F5344CB8AC3E}">
        <p14:creationId xmlns:p14="http://schemas.microsoft.com/office/powerpoint/2010/main" val="325935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60040" y="4573091"/>
            <a:ext cx="5428845" cy="5180510"/>
          </a:xfrm>
        </p:spPr>
        <p:txBody>
          <a:bodyPr/>
          <a:lstStyle/>
          <a:p>
            <a:endParaRPr lang="en-US" altLang="ja-JP" sz="1300" dirty="0"/>
          </a:p>
          <a:p>
            <a:r>
              <a:rPr lang="en-US" altLang="ja-JP" sz="1300" b="1" dirty="0"/>
              <a:t>※</a:t>
            </a:r>
            <a:r>
              <a:rPr lang="ja-JP" altLang="en-US" sz="1300" b="1" dirty="0"/>
              <a:t>　このスライドは、学習への理解を深めさせるために、授業者自身</a:t>
            </a:r>
            <a:endParaRPr lang="en-US" altLang="ja-JP" sz="1300" b="1" dirty="0"/>
          </a:p>
          <a:p>
            <a:r>
              <a:rPr lang="ja-JP" altLang="en-US" sz="1300" b="1" dirty="0"/>
              <a:t>　の「星☆いくつ」に替えることもできます。</a:t>
            </a:r>
          </a:p>
          <a:p>
            <a:endParaRPr lang="en-US" altLang="ja-JP" sz="1300" dirty="0"/>
          </a:p>
          <a:p>
            <a:r>
              <a:rPr lang="ja-JP" altLang="ja-JP" sz="1300" dirty="0"/>
              <a:t>シールの色が赤色の人は、シールを取りに来て下さい。</a:t>
            </a:r>
            <a:endParaRPr lang="en-US" altLang="ja-JP" sz="1300" dirty="0"/>
          </a:p>
          <a:p>
            <a:r>
              <a:rPr lang="ja-JP" altLang="ja-JP" sz="1300" dirty="0"/>
              <a:t>そして、グループの友達に、机の色と同じ色のシールを配りましょう。</a:t>
            </a:r>
          </a:p>
          <a:p>
            <a:r>
              <a:rPr lang="ja-JP" altLang="ja-JP" sz="1300" dirty="0"/>
              <a:t>自分の色のシールは</a:t>
            </a:r>
            <a:r>
              <a:rPr lang="en-US" altLang="ja-JP" sz="1300" dirty="0">
                <a:latin typeface="+mn-ea"/>
              </a:rPr>
              <a:t>16</a:t>
            </a:r>
            <a:r>
              <a:rPr lang="ja-JP" altLang="ja-JP" sz="1300" dirty="0"/>
              <a:t>枚ありますか。</a:t>
            </a:r>
            <a:endParaRPr lang="en-US" altLang="ja-JP" sz="1300" dirty="0"/>
          </a:p>
          <a:p>
            <a:r>
              <a:rPr lang="ja-JP" altLang="ja-JP" sz="1300" dirty="0"/>
              <a:t>「星</a:t>
            </a:r>
            <a:r>
              <a:rPr lang="en-US" altLang="ja-JP" sz="1300" dirty="0"/>
              <a:t>☆</a:t>
            </a:r>
            <a:r>
              <a:rPr lang="ja-JP" altLang="ja-JP" sz="1300" dirty="0"/>
              <a:t>いくつ」の活動は３つです</a:t>
            </a:r>
            <a:r>
              <a:rPr lang="ja-JP" altLang="en-US" sz="1300" dirty="0"/>
              <a:t>。活動①のやり方を説明します。</a:t>
            </a:r>
            <a:endParaRPr lang="en-US" altLang="ja-JP" sz="1300" dirty="0"/>
          </a:p>
          <a:p>
            <a:r>
              <a:rPr lang="en-US" altLang="ja-JP" sz="1300" dirty="0"/>
              <a:t> </a:t>
            </a:r>
            <a:r>
              <a:rPr lang="ja-JP" altLang="ja-JP" sz="1300" dirty="0"/>
              <a:t>ワークシートの１～</a:t>
            </a:r>
            <a:r>
              <a:rPr lang="en-US" altLang="ja-JP" sz="1300" dirty="0">
                <a:latin typeface="+mn-ea"/>
              </a:rPr>
              <a:t>10</a:t>
            </a:r>
            <a:r>
              <a:rPr lang="ja-JP" altLang="ja-JP" sz="1300" dirty="0"/>
              <a:t>の項目の中で、グループの友達に</a:t>
            </a:r>
            <a:endParaRPr lang="en-US" altLang="ja-JP" sz="1300" dirty="0"/>
          </a:p>
          <a:p>
            <a:r>
              <a:rPr lang="ja-JP" altLang="ja-JP" sz="1300" dirty="0"/>
              <a:t>当ては</a:t>
            </a:r>
            <a:r>
              <a:rPr lang="ja-JP" altLang="en-US" sz="1300" dirty="0"/>
              <a:t>まるも</a:t>
            </a:r>
            <a:r>
              <a:rPr lang="ja-JP" altLang="ja-JP" sz="1300" dirty="0"/>
              <a:t>のを４つ選んでシールを貼ります。</a:t>
            </a:r>
            <a:endParaRPr lang="en-US" altLang="ja-JP" sz="1300" dirty="0"/>
          </a:p>
          <a:p>
            <a:r>
              <a:rPr lang="ja-JP" altLang="en-US" sz="1300" dirty="0"/>
              <a:t>●</a:t>
            </a:r>
            <a:r>
              <a:rPr lang="ja-JP" altLang="ja-JP" sz="1300" dirty="0"/>
              <a:t>例えば、１つの項目につき１枚だけ貼ります。〇〇さんはとてもおもしろいから、１の「おもしろい」にシールを４枚貼る</a:t>
            </a:r>
            <a:r>
              <a:rPr lang="ja-JP" altLang="en-US" sz="1300" dirty="0"/>
              <a:t>という</a:t>
            </a:r>
            <a:r>
              <a:rPr lang="ja-JP" altLang="ja-JP" sz="1300" dirty="0"/>
              <a:t>ことはできません。</a:t>
            </a:r>
          </a:p>
          <a:p>
            <a:r>
              <a:rPr lang="ja-JP" altLang="en-US" sz="1300" dirty="0"/>
              <a:t>●ま</a:t>
            </a:r>
            <a:r>
              <a:rPr lang="ja-JP" altLang="ja-JP" sz="1300" dirty="0"/>
              <a:t>た、シールは左から詰めて貼ります。</a:t>
            </a:r>
          </a:p>
          <a:p>
            <a:r>
              <a:rPr lang="ja-JP" altLang="ja-JP" sz="1300" dirty="0"/>
              <a:t>質問はありませんか。</a:t>
            </a:r>
          </a:p>
          <a:p>
            <a:r>
              <a:rPr lang="ja-JP" altLang="ja-JP" sz="1300" dirty="0"/>
              <a:t>では、</a:t>
            </a:r>
            <a:r>
              <a:rPr lang="ja-JP" altLang="en-US" sz="1300" dirty="0"/>
              <a:t>活動①を</a:t>
            </a:r>
            <a:r>
              <a:rPr lang="ja-JP" altLang="ja-JP" sz="1300" dirty="0"/>
              <a:t>一緒にやってみましょう。時計回りにワークシートを回します。</a:t>
            </a:r>
            <a:endParaRPr lang="en-US" altLang="ja-JP" sz="1300" dirty="0"/>
          </a:p>
          <a:p>
            <a:r>
              <a:rPr lang="ja-JP" altLang="ja-JP" sz="1300" dirty="0"/>
              <a:t>友達に当てはまるものを４つ選んでシールを貼りましょう。</a:t>
            </a:r>
            <a:endParaRPr lang="en-US" altLang="ja-JP" sz="1300" dirty="0"/>
          </a:p>
          <a:p>
            <a:r>
              <a:rPr lang="ja-JP" altLang="ja-JP" sz="1300" dirty="0"/>
              <a:t>５人グループは、３人目まで回したところで終わりです。</a:t>
            </a:r>
            <a:r>
              <a:rPr lang="en-US" altLang="ja-JP" sz="1300" dirty="0"/>
              <a:t> </a:t>
            </a:r>
            <a:r>
              <a:rPr lang="ja-JP" altLang="en-US" sz="1300" dirty="0"/>
              <a:t>１</a:t>
            </a:r>
            <a:r>
              <a:rPr lang="ja-JP" altLang="ja-JP" sz="1300" dirty="0"/>
              <a:t>人１分間です。</a:t>
            </a:r>
          </a:p>
          <a:p>
            <a:r>
              <a:rPr lang="en-US" altLang="ja-JP" sz="1300" dirty="0"/>
              <a:t>【</a:t>
            </a:r>
            <a:r>
              <a:rPr lang="en-US" altLang="ja-JP" sz="1300" dirty="0">
                <a:latin typeface="+mn-ea"/>
              </a:rPr>
              <a:t>15</a:t>
            </a:r>
            <a:r>
              <a:rPr lang="ja-JP" altLang="en-US" sz="1300" dirty="0"/>
              <a:t>秒ほど前に言葉を掛ける</a:t>
            </a:r>
            <a:r>
              <a:rPr lang="en-US" altLang="ja-JP" sz="1300" dirty="0"/>
              <a:t>】</a:t>
            </a:r>
          </a:p>
          <a:p>
            <a:r>
              <a:rPr lang="ja-JP" altLang="ja-JP" sz="1300" dirty="0"/>
              <a:t>そろそろ時間です。次の友達にワークシートを回しましょう。</a:t>
            </a:r>
            <a:endParaRPr lang="en-US" altLang="ja-JP" sz="1300" dirty="0"/>
          </a:p>
          <a:p>
            <a:r>
              <a:rPr lang="en-US" altLang="ja-JP" sz="1300" dirty="0"/>
              <a:t>【</a:t>
            </a:r>
            <a:r>
              <a:rPr lang="en-US" altLang="ja-JP" sz="1300" dirty="0">
                <a:latin typeface="+mn-ea"/>
              </a:rPr>
              <a:t>15</a:t>
            </a:r>
            <a:r>
              <a:rPr lang="ja-JP" altLang="en-US" sz="1300" dirty="0"/>
              <a:t>秒くらい前に言葉を掛ける</a:t>
            </a:r>
            <a:r>
              <a:rPr lang="en-US" altLang="ja-JP" sz="1300" dirty="0"/>
              <a:t>】</a:t>
            </a:r>
            <a:endParaRPr lang="ja-JP" altLang="ja-JP" sz="1300" dirty="0"/>
          </a:p>
          <a:p>
            <a:r>
              <a:rPr lang="ja-JP" altLang="ja-JP" sz="1300" dirty="0"/>
              <a:t>そろそろ時間です。次の友達にワークシートを回しましょう。</a:t>
            </a:r>
            <a:endParaRPr lang="en-US" altLang="ja-JP" sz="1300" dirty="0"/>
          </a:p>
          <a:p>
            <a:r>
              <a:rPr lang="en-US" altLang="ja-JP" sz="1300" dirty="0"/>
              <a:t>【</a:t>
            </a:r>
            <a:r>
              <a:rPr lang="en-US" altLang="ja-JP" sz="1300" dirty="0">
                <a:latin typeface="+mn-ea"/>
              </a:rPr>
              <a:t>15</a:t>
            </a:r>
            <a:r>
              <a:rPr lang="ja-JP" altLang="en-US" sz="1300" dirty="0"/>
              <a:t>秒くらい前に言葉を掛ける</a:t>
            </a:r>
            <a:r>
              <a:rPr lang="en-US" altLang="ja-JP" sz="1300" dirty="0"/>
              <a:t>】</a:t>
            </a:r>
            <a:endParaRPr lang="ja-JP" altLang="ja-JP" sz="1300" dirty="0"/>
          </a:p>
          <a:p>
            <a:r>
              <a:rPr lang="ja-JP" altLang="ja-JP" sz="1300" dirty="0"/>
              <a:t>そろそろ時間です。ワークシートを裏返して待ちましょう。</a:t>
            </a:r>
          </a:p>
          <a:p>
            <a:r>
              <a:rPr lang="en-US" altLang="ja-JP" sz="1300" dirty="0"/>
              <a:t>【</a:t>
            </a:r>
            <a:r>
              <a:rPr lang="ja-JP" altLang="ja-JP" sz="1300" dirty="0"/>
              <a:t>全員が裏返した</a:t>
            </a:r>
            <a:r>
              <a:rPr lang="ja-JP" altLang="en-US" sz="1300" dirty="0"/>
              <a:t>ことを確認する</a:t>
            </a:r>
            <a:r>
              <a:rPr lang="en-US" altLang="ja-JP" sz="1300" dirty="0"/>
              <a:t>】</a:t>
            </a:r>
          </a:p>
          <a:p>
            <a:r>
              <a:rPr lang="ja-JP" altLang="ja-JP" sz="1300" dirty="0"/>
              <a:t>裏返しのまま本人に渡します。じっくり眺めてみましょう。</a:t>
            </a:r>
          </a:p>
          <a:p>
            <a:r>
              <a:rPr lang="en-US" altLang="ja-JP" baseline="0" dirty="0">
                <a:latin typeface="+mn-lt"/>
              </a:rPr>
              <a:t>    </a:t>
            </a:r>
            <a:endParaRPr kumimoji="1" lang="ja-JP" altLang="en-US" baseline="0" dirty="0">
              <a:latin typeface="+mn-lt"/>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rPr>
              <a:t> （７分）</a:t>
            </a:r>
            <a:endParaRPr lang="en-US" altLang="ja-JP" sz="2000" dirty="0">
              <a:latin typeface="+mj-ea"/>
              <a:ea typeface="+mj-ea"/>
            </a:endParaRPr>
          </a:p>
        </p:txBody>
      </p:sp>
    </p:spTree>
    <p:extLst>
      <p:ext uri="{BB962C8B-B14F-4D97-AF65-F5344CB8AC3E}">
        <p14:creationId xmlns:p14="http://schemas.microsoft.com/office/powerpoint/2010/main" val="340224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8763" cy="3003550"/>
          </a:xfrm>
        </p:spPr>
      </p:sp>
      <p:sp>
        <p:nvSpPr>
          <p:cNvPr id="3" name="ノート プレースホルダー 2"/>
          <p:cNvSpPr>
            <a:spLocks noGrp="1"/>
          </p:cNvSpPr>
          <p:nvPr>
            <p:ph type="body" idx="1"/>
          </p:nvPr>
        </p:nvSpPr>
        <p:spPr>
          <a:xfrm>
            <a:off x="660040" y="4573090"/>
            <a:ext cx="5321731" cy="3003550"/>
          </a:xfrm>
        </p:spPr>
        <p:txBody>
          <a:bodyPr/>
          <a:lstStyle/>
          <a:p>
            <a:pPr defTabSz="914367">
              <a:defRPr/>
            </a:pPr>
            <a:endParaRPr lang="en-US" altLang="ja-JP" sz="1600" dirty="0">
              <a:solidFill>
                <a:prstClr val="black"/>
              </a:solidFill>
            </a:endParaRPr>
          </a:p>
          <a:p>
            <a:pPr defTabSz="914367">
              <a:defRPr/>
            </a:pPr>
            <a:r>
              <a:rPr lang="ja-JP" altLang="en-US" sz="1600" dirty="0">
                <a:solidFill>
                  <a:prstClr val="black"/>
                </a:solidFill>
              </a:rPr>
              <a:t>次は活動②です。</a:t>
            </a:r>
            <a:endParaRPr lang="en-US" altLang="ja-JP" sz="1600" dirty="0">
              <a:solidFill>
                <a:prstClr val="black"/>
              </a:solidFill>
            </a:endParaRPr>
          </a:p>
          <a:p>
            <a:pPr defTabSz="914367">
              <a:defRPr/>
            </a:pPr>
            <a:r>
              <a:rPr lang="ja-JP" altLang="en-US" sz="1600" dirty="0">
                <a:solidFill>
                  <a:prstClr val="black"/>
                </a:solidFill>
              </a:rPr>
              <a:t>●</a:t>
            </a:r>
            <a:r>
              <a:rPr lang="ja-JP" altLang="ja-JP" sz="1600" dirty="0">
                <a:solidFill>
                  <a:prstClr val="black"/>
                </a:solidFill>
              </a:rPr>
              <a:t>自分で自分に当てはまるものを４つ選んでシールを</a:t>
            </a:r>
            <a:endParaRPr lang="en-US" altLang="ja-JP" sz="1600" dirty="0">
              <a:solidFill>
                <a:prstClr val="black"/>
              </a:solidFill>
            </a:endParaRPr>
          </a:p>
          <a:p>
            <a:pPr defTabSz="914367">
              <a:defRPr/>
            </a:pPr>
            <a:r>
              <a:rPr lang="ja-JP" altLang="ja-JP" sz="1600" dirty="0">
                <a:solidFill>
                  <a:prstClr val="black"/>
                </a:solidFill>
              </a:rPr>
              <a:t>貼りま</a:t>
            </a:r>
            <a:r>
              <a:rPr lang="ja-JP" altLang="en-US" sz="1600" dirty="0">
                <a:solidFill>
                  <a:prstClr val="black"/>
                </a:solidFill>
              </a:rPr>
              <a:t>しょう</a:t>
            </a:r>
            <a:r>
              <a:rPr lang="ja-JP" altLang="ja-JP" sz="1600" dirty="0">
                <a:solidFill>
                  <a:prstClr val="black"/>
                </a:solidFill>
              </a:rPr>
              <a:t>。</a:t>
            </a:r>
            <a:endParaRPr lang="en-US" altLang="ja-JP" sz="1600" dirty="0">
              <a:solidFill>
                <a:prstClr val="black"/>
              </a:solidFill>
            </a:endParaRPr>
          </a:p>
          <a:p>
            <a:pPr defTabSz="914367">
              <a:defRPr/>
            </a:pPr>
            <a:r>
              <a:rPr lang="ja-JP" altLang="en-US" sz="1600" dirty="0">
                <a:solidFill>
                  <a:prstClr val="black"/>
                </a:solidFill>
              </a:rPr>
              <a:t>１</a:t>
            </a:r>
            <a:r>
              <a:rPr lang="ja-JP" altLang="ja-JP" sz="1600" dirty="0">
                <a:solidFill>
                  <a:prstClr val="black"/>
                </a:solidFill>
              </a:rPr>
              <a:t>時目に見付けた自分の「強み」に関係のあるものを</a:t>
            </a:r>
            <a:endParaRPr lang="en-US" altLang="ja-JP" sz="1600" dirty="0">
              <a:solidFill>
                <a:prstClr val="black"/>
              </a:solidFill>
            </a:endParaRPr>
          </a:p>
          <a:p>
            <a:pPr defTabSz="914367">
              <a:defRPr/>
            </a:pPr>
            <a:r>
              <a:rPr lang="ja-JP" altLang="ja-JP" sz="1600" dirty="0">
                <a:solidFill>
                  <a:prstClr val="black"/>
                </a:solidFill>
              </a:rPr>
              <a:t>選んでもいいですよ。</a:t>
            </a:r>
            <a:endParaRPr lang="en-US" altLang="ja-JP" sz="1600" dirty="0">
              <a:solidFill>
                <a:prstClr val="black"/>
              </a:solidFill>
            </a:endParaRPr>
          </a:p>
          <a:p>
            <a:pPr defTabSz="914367">
              <a:defRPr/>
            </a:pPr>
            <a:r>
              <a:rPr lang="ja-JP" altLang="ja-JP" sz="1600" dirty="0">
                <a:solidFill>
                  <a:prstClr val="black"/>
                </a:solidFill>
              </a:rPr>
              <a:t>時間は１分です。</a:t>
            </a:r>
            <a:r>
              <a:rPr lang="ja-JP" altLang="en-US" sz="1800" dirty="0"/>
              <a:t>　</a:t>
            </a:r>
            <a:endParaRPr kumimoji="1" lang="ja-JP" altLang="en-US" dirty="0">
              <a:latin typeface="+mn-lt"/>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defTabSz="914367">
              <a:defRPr lang="ja-JP" altLang="en-US"/>
            </a:pPr>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スライド７</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rPr>
              <a:t> （７分）</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0994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570038"/>
            <a:ext cx="5337175" cy="3003550"/>
          </a:xfrm>
        </p:spPr>
      </p:sp>
      <p:sp>
        <p:nvSpPr>
          <p:cNvPr id="3" name="ノート プレースホルダー 2"/>
          <p:cNvSpPr>
            <a:spLocks noGrp="1"/>
          </p:cNvSpPr>
          <p:nvPr>
            <p:ph type="body" idx="1"/>
          </p:nvPr>
        </p:nvSpPr>
        <p:spPr>
          <a:xfrm>
            <a:off x="677433" y="4573588"/>
            <a:ext cx="5321731" cy="3900488"/>
          </a:xfrm>
        </p:spPr>
        <p:txBody>
          <a:bodyPr/>
          <a:lstStyle/>
          <a:p>
            <a:endParaRPr lang="en-US" altLang="ja-JP" sz="1600" dirty="0"/>
          </a:p>
          <a:p>
            <a:r>
              <a:rPr lang="ja-JP" altLang="en-US" sz="1600" dirty="0"/>
              <a:t>シールが全部で</a:t>
            </a:r>
            <a:r>
              <a:rPr lang="en-US" altLang="ja-JP" sz="1600" dirty="0">
                <a:latin typeface="+mn-ea"/>
              </a:rPr>
              <a:t>16</a:t>
            </a:r>
            <a:r>
              <a:rPr lang="ja-JP" altLang="en-US" sz="1600" dirty="0"/>
              <a:t>枚付きましたね。</a:t>
            </a:r>
            <a:endParaRPr lang="en-US" altLang="ja-JP" sz="1600" dirty="0"/>
          </a:p>
          <a:p>
            <a:r>
              <a:rPr lang="ja-JP" altLang="en-US" sz="1600" dirty="0"/>
              <a:t>●最後に活動③。改めて自分の「強み」と思えるものを</a:t>
            </a:r>
            <a:endParaRPr lang="en-US" altLang="ja-JP" sz="1600" dirty="0"/>
          </a:p>
          <a:p>
            <a:r>
              <a:rPr lang="ja-JP" altLang="en-US" sz="1600" dirty="0"/>
              <a:t>３つ選んで、番号に丸を付けましょう。</a:t>
            </a:r>
            <a:endParaRPr lang="en-US" altLang="ja-JP" sz="1600" dirty="0"/>
          </a:p>
          <a:p>
            <a:r>
              <a:rPr lang="ja-JP" altLang="en-US" sz="1600" dirty="0"/>
              <a:t>シールの数にこだわらずに選んでいいですよ。</a:t>
            </a:r>
            <a:endParaRPr lang="en-US"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rPr>
              <a:t> （１分</a:t>
            </a:r>
            <a:r>
              <a:rPr lang="en-US" altLang="ja-JP" sz="2000" dirty="0">
                <a:latin typeface="+mj-ea"/>
              </a:rPr>
              <a:t>30</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56401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70038"/>
            <a:ext cx="5319713" cy="2992437"/>
          </a:xfrm>
        </p:spPr>
      </p:sp>
      <p:sp>
        <p:nvSpPr>
          <p:cNvPr id="3" name="ノート プレースホルダー 2"/>
          <p:cNvSpPr>
            <a:spLocks noGrp="1"/>
          </p:cNvSpPr>
          <p:nvPr>
            <p:ph type="body" idx="1"/>
          </p:nvPr>
        </p:nvSpPr>
        <p:spPr>
          <a:xfrm>
            <a:off x="678441" y="4562475"/>
            <a:ext cx="5321731" cy="3900488"/>
          </a:xfrm>
        </p:spPr>
        <p:txBody>
          <a:bodyPr/>
          <a:lstStyle/>
          <a:p>
            <a:pPr defTabSz="912214">
              <a:defRPr/>
            </a:pPr>
            <a:endParaRPr lang="en-US" altLang="ja-JP" sz="1600" dirty="0"/>
          </a:p>
          <a:p>
            <a:pPr defTabSz="912214">
              <a:defRPr/>
            </a:pPr>
            <a:r>
              <a:rPr lang="ja-JP" altLang="ja-JP" sz="1600" dirty="0"/>
              <a:t>２つ目の</a:t>
            </a:r>
            <a:r>
              <a:rPr lang="ja-JP" altLang="en-US" sz="1600" dirty="0"/>
              <a:t>交流</a:t>
            </a:r>
            <a:r>
              <a:rPr lang="ja-JP" altLang="ja-JP" sz="1600" dirty="0"/>
              <a:t>活動は「ステップ</a:t>
            </a:r>
            <a:r>
              <a:rPr lang="en-US" altLang="ja-JP" sz="1600" dirty="0"/>
              <a:t> </a:t>
            </a:r>
            <a:r>
              <a:rPr lang="ja-JP" altLang="ja-JP" sz="1600" dirty="0"/>
              <a:t>アップ</a:t>
            </a:r>
            <a:r>
              <a:rPr lang="ja-JP" altLang="en-US" sz="1600" dirty="0"/>
              <a:t>　</a:t>
            </a:r>
            <a:r>
              <a:rPr lang="ja-JP" altLang="ja-JP" sz="1600" dirty="0"/>
              <a:t>ウェビング」です。</a:t>
            </a:r>
            <a:endParaRPr lang="en-US" altLang="ja-JP" sz="1600" dirty="0"/>
          </a:p>
          <a:p>
            <a:r>
              <a:rPr lang="ja-JP" altLang="ja-JP" sz="1600" dirty="0"/>
              <a:t>ステップアップとは、「前進する」とか「成長する」という</a:t>
            </a:r>
            <a:endParaRPr lang="en-US" altLang="ja-JP" sz="1600" dirty="0"/>
          </a:p>
          <a:p>
            <a:r>
              <a:rPr lang="ja-JP" altLang="ja-JP" sz="1600" dirty="0"/>
              <a:t>意味です。</a:t>
            </a:r>
            <a:endParaRPr lang="en-US" altLang="ja-JP" sz="1600" dirty="0"/>
          </a:p>
          <a:p>
            <a:r>
              <a:rPr lang="ja-JP" altLang="ja-JP" sz="1600" dirty="0"/>
              <a:t>一人一人が苦手なことや困っていることを、「強み」を</a:t>
            </a:r>
            <a:endParaRPr lang="en-US" altLang="ja-JP" sz="1600" dirty="0"/>
          </a:p>
          <a:p>
            <a:r>
              <a:rPr lang="ja-JP" altLang="ja-JP" sz="1600" dirty="0"/>
              <a:t>生かして解決するアイディアを考えていきます。</a:t>
            </a:r>
          </a:p>
          <a:p>
            <a:r>
              <a:rPr lang="ja-JP" altLang="ja-JP" sz="1600" dirty="0"/>
              <a:t>そのアイディアを</a:t>
            </a:r>
            <a:r>
              <a:rPr lang="ja-JP" altLang="en-US" sz="1600" dirty="0"/>
              <a:t>基</a:t>
            </a:r>
            <a:r>
              <a:rPr lang="ja-JP" altLang="ja-JP" sz="1600" dirty="0"/>
              <a:t>に、皆さんが今よりも少しステップアップできたらいいなと考えています。</a:t>
            </a:r>
          </a:p>
          <a:p>
            <a:pPr marL="133218" indent="-133218" algn="just"/>
            <a:endParaRPr lang="ja-JP" altLang="ja-JP" kern="100" dirty="0">
              <a:latin typeface="Century" panose="02040604050505020304" pitchFamily="18" charset="0"/>
              <a:ea typeface="ＭＳ 明朝" panose="02020609040205080304" pitchFamily="17" charset="-128"/>
              <a:cs typeface="Vrinda" panose="020B0502040204020203" pitchFamily="34" charset="0"/>
            </a:endParaRP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rPr>
              <a:t> （</a:t>
            </a:r>
            <a:r>
              <a:rPr lang="en-US" altLang="ja-JP" sz="2000" dirty="0">
                <a:latin typeface="+mj-ea"/>
              </a:rPr>
              <a:t>15</a:t>
            </a:r>
            <a:r>
              <a:rPr lang="ja-JP" altLang="en-US" sz="2000" dirty="0">
                <a:latin typeface="+mj-ea"/>
              </a:rPr>
              <a:t>秒）</a:t>
            </a:r>
            <a:endParaRPr lang="en-US" altLang="ja-JP" sz="2000" dirty="0">
              <a:latin typeface="+mj-ea"/>
              <a:ea typeface="+mj-ea"/>
            </a:endParaRPr>
          </a:p>
        </p:txBody>
      </p:sp>
    </p:spTree>
    <p:extLst>
      <p:ext uri="{BB962C8B-B14F-4D97-AF65-F5344CB8AC3E}">
        <p14:creationId xmlns:p14="http://schemas.microsoft.com/office/powerpoint/2010/main" val="284816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32049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68483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92547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20744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84302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7469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90254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6081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50459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41999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59223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kumimoji="1" lang="ja-JP" altLang="en-US" smtClean="0"/>
              <a:t>2019/2/4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1640474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6815535" y="3000891"/>
            <a:ext cx="3550759" cy="3458927"/>
          </a:xfrm>
          <a:prstGeom prst="rect">
            <a:avLst/>
          </a:prstGeom>
        </p:spPr>
      </p:pic>
      <p:pic>
        <p:nvPicPr>
          <p:cNvPr id="6" name="図 5"/>
          <p:cNvPicPr>
            <a:picLocks noChangeAspect="1"/>
          </p:cNvPicPr>
          <p:nvPr/>
        </p:nvPicPr>
        <p:blipFill>
          <a:blip r:embed="rId4"/>
          <a:stretch>
            <a:fillRect/>
          </a:stretch>
        </p:blipFill>
        <p:spPr>
          <a:xfrm>
            <a:off x="1599098" y="2835748"/>
            <a:ext cx="3896600" cy="3789215"/>
          </a:xfrm>
          <a:prstGeom prst="rect">
            <a:avLst/>
          </a:prstGeom>
        </p:spPr>
      </p:pic>
      <p:sp>
        <p:nvSpPr>
          <p:cNvPr id="4" name="テキスト ボックス 3"/>
          <p:cNvSpPr txBox="1"/>
          <p:nvPr/>
        </p:nvSpPr>
        <p:spPr>
          <a:xfrm>
            <a:off x="0" y="527424"/>
            <a:ext cx="11620500" cy="2308324"/>
          </a:xfrm>
          <a:prstGeom prst="rect">
            <a:avLst/>
          </a:prstGeom>
          <a:noFill/>
        </p:spPr>
        <p:txBody>
          <a:bodyPr wrap="square" rtlCol="0">
            <a:spAutoFit/>
          </a:bodyPr>
          <a:lstStyle/>
          <a:p>
            <a:r>
              <a:rPr kumimoji="1" lang="ja-JP" altLang="en-US" sz="7200" dirty="0"/>
              <a:t>　②　自分や友達の「強み」を</a:t>
            </a:r>
            <a:endParaRPr kumimoji="1" lang="en-US" altLang="ja-JP" sz="7200" dirty="0"/>
          </a:p>
          <a:p>
            <a:r>
              <a:rPr lang="ja-JP" altLang="en-US" sz="7200" dirty="0"/>
              <a:t>   　</a:t>
            </a:r>
            <a:r>
              <a:rPr kumimoji="1" lang="ja-JP" altLang="en-US" sz="7200" dirty="0"/>
              <a:t>生かそう　</a:t>
            </a:r>
            <a:endParaRPr kumimoji="1" lang="en-US" altLang="ja-JP" sz="7200" dirty="0"/>
          </a:p>
        </p:txBody>
      </p:sp>
    </p:spTree>
    <p:extLst>
      <p:ext uri="{BB962C8B-B14F-4D97-AF65-F5344CB8AC3E}">
        <p14:creationId xmlns:p14="http://schemas.microsoft.com/office/powerpoint/2010/main" val="126245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640463" y="2097752"/>
            <a:ext cx="9144000" cy="95410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133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333750"/>
            <a:r>
              <a:rPr kumimoji="0" lang="ja-JP" altLang="en-US" sz="2800" dirty="0">
                <a:latin typeface="ＭＳ 明朝" panose="02020609040205080304" pitchFamily="17" charset="-128"/>
                <a:ea typeface="ＭＳ 明朝" panose="02020609040205080304" pitchFamily="17" charset="-128"/>
              </a:rPr>
              <a:t>　</a:t>
            </a:r>
            <a:r>
              <a:rPr kumimoji="0" lang="ja-JP" altLang="en-US" sz="1000" dirty="0">
                <a:latin typeface="ＭＳ 明朝" panose="02020609040205080304" pitchFamily="17" charset="-128"/>
                <a:ea typeface="ＭＳ 明朝" panose="02020609040205080304" pitchFamily="17" charset="-128"/>
              </a:rPr>
              <a:t>　　　　　　　　　</a:t>
            </a:r>
            <a:r>
              <a:rPr kumimoji="0" lang="ja-JP" altLang="ja-JP" sz="1000" dirty="0">
                <a:latin typeface="ＭＳ 明朝" panose="02020609040205080304" pitchFamily="17" charset="-128"/>
                <a:ea typeface="ＭＳ 明朝" panose="02020609040205080304" pitchFamily="17" charset="-128"/>
              </a:rPr>
              <a:t>　　</a:t>
            </a:r>
            <a:r>
              <a:rPr kumimoji="0" lang="ja-JP" altLang="ja-JP" sz="2000" dirty="0">
                <a:latin typeface="ＭＳ 明朝" panose="02020609040205080304" pitchFamily="17" charset="-128"/>
                <a:ea typeface="ＭＳ 明朝" panose="02020609040205080304" pitchFamily="17" charset="-128"/>
              </a:rPr>
              <a:t>　　　　　　</a:t>
            </a:r>
            <a:r>
              <a:rPr kumimoji="0" lang="ja-JP" altLang="en-US" sz="2800" b="1" dirty="0">
                <a:latin typeface="ＭＳ ゴシック" panose="020B0609070205080204" pitchFamily="49" charset="-128"/>
                <a:ea typeface="ＭＳ ゴシック" panose="020B0609070205080204" pitchFamily="49" charset="-128"/>
              </a:rPr>
              <a:t>　　　　　　　　　　　　　　</a:t>
            </a:r>
            <a:r>
              <a:rPr kumimoji="0" lang="ja-JP" altLang="ja-JP" sz="1200" dirty="0">
                <a:latin typeface="Century" panose="02040604050505020304" pitchFamily="18" charset="0"/>
              </a:rPr>
              <a:t> </a:t>
            </a:r>
            <a:endParaRPr kumimoji="0" lang="ja-JP" altLang="ja-JP" sz="2800" dirty="0"/>
          </a:p>
        </p:txBody>
      </p:sp>
      <p:sp>
        <p:nvSpPr>
          <p:cNvPr id="6" name="正方形/長方形 5"/>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pic>
        <p:nvPicPr>
          <p:cNvPr id="10" name="図 9"/>
          <p:cNvPicPr>
            <a:picLocks noChangeAspect="1"/>
          </p:cNvPicPr>
          <p:nvPr/>
        </p:nvPicPr>
        <p:blipFill>
          <a:blip r:embed="rId3"/>
          <a:stretch>
            <a:fillRect/>
          </a:stretch>
        </p:blipFill>
        <p:spPr>
          <a:xfrm>
            <a:off x="7589314" y="5095569"/>
            <a:ext cx="3078687" cy="1691891"/>
          </a:xfrm>
          <a:prstGeom prst="rect">
            <a:avLst/>
          </a:prstGeom>
        </p:spPr>
      </p:pic>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tx1"/>
              </a:solidFill>
            </a:endParaRPr>
          </a:p>
        </p:txBody>
      </p:sp>
      <p:sp>
        <p:nvSpPr>
          <p:cNvPr id="24" name="タイトル 1"/>
          <p:cNvSpPr txBox="1">
            <a:spLocks/>
          </p:cNvSpPr>
          <p:nvPr/>
        </p:nvSpPr>
        <p:spPr>
          <a:xfrm>
            <a:off x="0" y="0"/>
            <a:ext cx="5992837" cy="63123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4" name="テキスト ボックス 3"/>
          <p:cNvSpPr txBox="1"/>
          <p:nvPr/>
        </p:nvSpPr>
        <p:spPr>
          <a:xfrm>
            <a:off x="4703662" y="2802122"/>
            <a:ext cx="3273433" cy="1077218"/>
          </a:xfrm>
          <a:prstGeom prst="rect">
            <a:avLst/>
          </a:prstGeom>
          <a:solidFill>
            <a:srgbClr val="FFFF00"/>
          </a:solidFill>
          <a:ln w="38100">
            <a:solidFill>
              <a:schemeClr val="tx1"/>
            </a:solidFill>
          </a:ln>
        </p:spPr>
        <p:txBody>
          <a:bodyPr wrap="square" rtlCol="0">
            <a:spAutoFit/>
          </a:bodyPr>
          <a:lstStyle/>
          <a:p>
            <a:r>
              <a:rPr lang="ja-JP" altLang="en-US" sz="3200" dirty="0"/>
              <a:t>①苦手なこと</a:t>
            </a:r>
            <a:endParaRPr lang="en-US" altLang="ja-JP" sz="3200" dirty="0"/>
          </a:p>
          <a:p>
            <a:r>
              <a:rPr lang="ja-JP" altLang="en-US" sz="3200" dirty="0"/>
              <a:t>　困っていること</a:t>
            </a:r>
          </a:p>
        </p:txBody>
      </p:sp>
      <p:sp>
        <p:nvSpPr>
          <p:cNvPr id="14" name="雲形吹き出し 13"/>
          <p:cNvSpPr/>
          <p:nvPr/>
        </p:nvSpPr>
        <p:spPr>
          <a:xfrm>
            <a:off x="1252682" y="4349508"/>
            <a:ext cx="6336632" cy="2125130"/>
          </a:xfrm>
          <a:prstGeom prst="cloudCallout">
            <a:avLst>
              <a:gd name="adj1" fmla="val 50827"/>
              <a:gd name="adj2" fmla="val 34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できるようになりたいな</a:t>
            </a:r>
            <a:endParaRPr lang="en-US" altLang="ja-JP" sz="3200" dirty="0">
              <a:solidFill>
                <a:schemeClr val="tx1"/>
              </a:solidFill>
            </a:endParaRPr>
          </a:p>
          <a:p>
            <a:pPr algn="ctr"/>
            <a:r>
              <a:rPr lang="ja-JP" altLang="en-US" sz="3200" dirty="0">
                <a:solidFill>
                  <a:schemeClr val="tx1"/>
                </a:solidFill>
              </a:rPr>
              <a:t>かい決したいな</a:t>
            </a:r>
          </a:p>
        </p:txBody>
      </p:sp>
      <p:sp>
        <p:nvSpPr>
          <p:cNvPr id="16" name="テキスト ボックス 15"/>
          <p:cNvSpPr txBox="1"/>
          <p:nvPr/>
        </p:nvSpPr>
        <p:spPr>
          <a:xfrm>
            <a:off x="4578926" y="2600383"/>
            <a:ext cx="3398169" cy="1569660"/>
          </a:xfrm>
          <a:prstGeom prst="rect">
            <a:avLst/>
          </a:prstGeom>
          <a:solidFill>
            <a:srgbClr val="FFFF00"/>
          </a:solidFill>
          <a:ln w="38100">
            <a:solidFill>
              <a:schemeClr val="tx1"/>
            </a:solidFill>
          </a:ln>
        </p:spPr>
        <p:txBody>
          <a:bodyPr wrap="square" rtlCol="0">
            <a:spAutoFit/>
          </a:bodyPr>
          <a:lstStyle/>
          <a:p>
            <a:r>
              <a:rPr lang="ja-JP" altLang="en-US" sz="3200" dirty="0">
                <a:solidFill>
                  <a:prstClr val="black"/>
                </a:solidFill>
              </a:rPr>
              <a:t>みんなの前で</a:t>
            </a:r>
            <a:endParaRPr lang="en-US" altLang="ja-JP" sz="3200" dirty="0">
              <a:solidFill>
                <a:prstClr val="black"/>
              </a:solidFill>
            </a:endParaRPr>
          </a:p>
          <a:p>
            <a:r>
              <a:rPr lang="ja-JP" altLang="en-US" sz="3200" dirty="0">
                <a:solidFill>
                  <a:prstClr val="black"/>
                </a:solidFill>
              </a:rPr>
              <a:t>発表をすることがはずかしい</a:t>
            </a:r>
            <a:endParaRPr lang="en-US" altLang="ja-JP" sz="3200" dirty="0">
              <a:solidFill>
                <a:prstClr val="black"/>
              </a:solidFill>
            </a:endParaRPr>
          </a:p>
        </p:txBody>
      </p:sp>
      <p:sp>
        <p:nvSpPr>
          <p:cNvPr id="13" name="テキスト ボックス 12">
            <a:extLst>
              <a:ext uri="{FF2B5EF4-FFF2-40B4-BE49-F238E27FC236}">
                <a16:creationId xmlns:a16="http://schemas.microsoft.com/office/drawing/2014/main" id="{6DA9371A-0975-4C8B-A126-50F721E14978}"/>
              </a:ext>
            </a:extLst>
          </p:cNvPr>
          <p:cNvSpPr txBox="1"/>
          <p:nvPr/>
        </p:nvSpPr>
        <p:spPr>
          <a:xfrm>
            <a:off x="-196329" y="1307027"/>
            <a:ext cx="12463779" cy="954107"/>
          </a:xfrm>
          <a:prstGeom prst="rect">
            <a:avLst/>
          </a:prstGeom>
          <a:noFill/>
        </p:spPr>
        <p:txBody>
          <a:bodyPr wrap="square" rtlCol="0">
            <a:spAutoFit/>
          </a:bodyPr>
          <a:lstStyle/>
          <a:p>
            <a:r>
              <a:rPr lang="ja-JP" altLang="en-US" sz="2800" dirty="0"/>
              <a:t>　　　　　あなたが苦手なことやこまっていることで、かい決したいと思っていることは</a:t>
            </a:r>
            <a:endParaRPr lang="en-US" altLang="ja-JP" sz="2800" dirty="0"/>
          </a:p>
          <a:p>
            <a:r>
              <a:rPr lang="ja-JP" altLang="en-US" sz="2800" dirty="0"/>
              <a:t>　　　　　何ですか。１つ決めて　　　　に書きましょう。</a:t>
            </a:r>
            <a:endParaRPr lang="en-US" altLang="ja-JP" sz="2800" dirty="0"/>
          </a:p>
        </p:txBody>
      </p:sp>
      <p:sp>
        <p:nvSpPr>
          <p:cNvPr id="17" name="テキスト ボックス 14">
            <a:extLst>
              <a:ext uri="{FF2B5EF4-FFF2-40B4-BE49-F238E27FC236}">
                <a16:creationId xmlns:a16="http://schemas.microsoft.com/office/drawing/2014/main" id="{16251490-EBA6-4620-93A0-BF27D8B4B669}"/>
              </a:ext>
            </a:extLst>
          </p:cNvPr>
          <p:cNvSpPr txBox="1"/>
          <p:nvPr/>
        </p:nvSpPr>
        <p:spPr>
          <a:xfrm>
            <a:off x="138200" y="799106"/>
            <a:ext cx="1252681" cy="523220"/>
          </a:xfrm>
          <a:prstGeom prst="rect">
            <a:avLst/>
          </a:prstGeom>
          <a:solidFill>
            <a:schemeClr val="bg1"/>
          </a:solid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t>活動</a:t>
            </a:r>
            <a:r>
              <a:rPr lang="ja-JP" altLang="en-US" sz="2800" dirty="0"/>
              <a:t>①</a:t>
            </a:r>
            <a:endParaRPr kumimoji="1" lang="ja-JP" altLang="en-US" sz="2800" dirty="0"/>
          </a:p>
        </p:txBody>
      </p:sp>
      <p:sp>
        <p:nvSpPr>
          <p:cNvPr id="18" name="テキスト ボックス 14">
            <a:extLst>
              <a:ext uri="{FF2B5EF4-FFF2-40B4-BE49-F238E27FC236}">
                <a16:creationId xmlns:a16="http://schemas.microsoft.com/office/drawing/2014/main" id="{6E81B9B4-85C1-4075-B297-5B4D66C3E61C}"/>
              </a:ext>
            </a:extLst>
          </p:cNvPr>
          <p:cNvSpPr txBox="1"/>
          <p:nvPr/>
        </p:nvSpPr>
        <p:spPr>
          <a:xfrm>
            <a:off x="4411708" y="1803791"/>
            <a:ext cx="804129" cy="436365"/>
          </a:xfrm>
          <a:prstGeom prst="rect">
            <a:avLst/>
          </a:prstGeom>
          <a:solidFill>
            <a:schemeClr val="bg1"/>
          </a:solid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sz="2800" dirty="0"/>
          </a:p>
        </p:txBody>
      </p:sp>
    </p:spTree>
    <p:extLst>
      <p:ext uri="{BB962C8B-B14F-4D97-AF65-F5344CB8AC3E}">
        <p14:creationId xmlns:p14="http://schemas.microsoft.com/office/powerpoint/2010/main" val="6944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線コネクタ 44"/>
          <p:cNvCxnSpPr/>
          <p:nvPr/>
        </p:nvCxnSpPr>
        <p:spPr>
          <a:xfrm flipV="1">
            <a:off x="6114725" y="4169827"/>
            <a:ext cx="5745" cy="470128"/>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6116113" y="5371006"/>
            <a:ext cx="0" cy="1400445"/>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5"/>
          <p:cNvSpPr>
            <a:spLocks noChangeArrowheads="1"/>
          </p:cNvSpPr>
          <p:nvPr/>
        </p:nvSpPr>
        <p:spPr bwMode="auto">
          <a:xfrm>
            <a:off x="1640463" y="2097752"/>
            <a:ext cx="9144000" cy="95410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133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333750"/>
            <a:r>
              <a:rPr kumimoji="0" lang="ja-JP" altLang="en-US" sz="2800" dirty="0">
                <a:latin typeface="ＭＳ 明朝" panose="02020609040205080304" pitchFamily="17" charset="-128"/>
                <a:ea typeface="ＭＳ 明朝" panose="02020609040205080304" pitchFamily="17" charset="-128"/>
              </a:rPr>
              <a:t>　</a:t>
            </a:r>
            <a:r>
              <a:rPr kumimoji="0" lang="ja-JP" altLang="en-US" sz="1000" dirty="0">
                <a:latin typeface="ＭＳ 明朝" panose="02020609040205080304" pitchFamily="17" charset="-128"/>
                <a:ea typeface="ＭＳ 明朝" panose="02020609040205080304" pitchFamily="17" charset="-128"/>
              </a:rPr>
              <a:t>　　　　　　　　　</a:t>
            </a:r>
            <a:r>
              <a:rPr kumimoji="0" lang="ja-JP" altLang="ja-JP" sz="1000" dirty="0">
                <a:latin typeface="ＭＳ 明朝" panose="02020609040205080304" pitchFamily="17" charset="-128"/>
                <a:ea typeface="ＭＳ 明朝" panose="02020609040205080304" pitchFamily="17" charset="-128"/>
              </a:rPr>
              <a:t>　　</a:t>
            </a:r>
            <a:r>
              <a:rPr kumimoji="0" lang="ja-JP" altLang="ja-JP" sz="2000" dirty="0">
                <a:latin typeface="ＭＳ 明朝" panose="02020609040205080304" pitchFamily="17" charset="-128"/>
                <a:ea typeface="ＭＳ 明朝" panose="02020609040205080304" pitchFamily="17" charset="-128"/>
              </a:rPr>
              <a:t>　　　　　　</a:t>
            </a:r>
            <a:r>
              <a:rPr kumimoji="0" lang="ja-JP" altLang="en-US" sz="2800" b="1" dirty="0">
                <a:latin typeface="ＭＳ ゴシック" panose="020B0609070205080204" pitchFamily="49" charset="-128"/>
                <a:ea typeface="ＭＳ ゴシック" panose="020B0609070205080204" pitchFamily="49" charset="-128"/>
              </a:rPr>
              <a:t>　　　　　　　　　　　　　　</a:t>
            </a:r>
            <a:r>
              <a:rPr kumimoji="0" lang="ja-JP" altLang="ja-JP" sz="1200" dirty="0">
                <a:latin typeface="Century" panose="02040604050505020304" pitchFamily="18" charset="0"/>
              </a:rPr>
              <a:t> </a:t>
            </a:r>
            <a:endParaRPr kumimoji="0" lang="ja-JP" altLang="ja-JP" sz="2800" dirty="0"/>
          </a:p>
        </p:txBody>
      </p:sp>
      <p:sp>
        <p:nvSpPr>
          <p:cNvPr id="6" name="正方形/長方形 5"/>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ea typeface="ＭＳ 明朝" panose="02020609040205080304" pitchFamily="17" charset="-128"/>
            </a:endParaRPr>
          </a:p>
          <a:p>
            <a:endParaRPr lang="ja-JP" altLang="en-US" sz="1000" kern="100" dirty="0">
              <a:ea typeface="ＭＳ 明朝" panose="02020609040205080304" pitchFamily="17" charset="-128"/>
            </a:endParaRPr>
          </a:p>
        </p:txBody>
      </p:sp>
      <p:pic>
        <p:nvPicPr>
          <p:cNvPr id="10" name="図 9"/>
          <p:cNvPicPr>
            <a:picLocks noChangeAspect="1"/>
          </p:cNvPicPr>
          <p:nvPr/>
        </p:nvPicPr>
        <p:blipFill>
          <a:blip r:embed="rId3"/>
          <a:stretch>
            <a:fillRect/>
          </a:stretch>
        </p:blipFill>
        <p:spPr>
          <a:xfrm>
            <a:off x="8469272" y="3794009"/>
            <a:ext cx="3078687" cy="1691891"/>
          </a:xfrm>
          <a:prstGeom prst="rect">
            <a:avLst/>
          </a:prstGeom>
        </p:spPr>
      </p:pic>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latin typeface="Arial" panose="020B0604020202020204" pitchFamily="34" charset="0"/>
            </a:endParaRPr>
          </a:p>
        </p:txBody>
      </p:sp>
      <p:sp>
        <p:nvSpPr>
          <p:cNvPr id="26" name="円/楕円 25"/>
          <p:cNvSpPr/>
          <p:nvPr/>
        </p:nvSpPr>
        <p:spPr>
          <a:xfrm>
            <a:off x="3540582" y="6071228"/>
            <a:ext cx="5217303" cy="1197993"/>
          </a:xfrm>
          <a:prstGeom prst="ellipse">
            <a:avLst/>
          </a:prstGeom>
          <a:solidFill>
            <a:schemeClr val="accent5">
              <a:lumMod val="20000"/>
              <a:lumOff val="80000"/>
            </a:schemeClr>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tx1"/>
              </a:solidFill>
            </a:endParaRPr>
          </a:p>
        </p:txBody>
      </p:sp>
      <p:sp>
        <p:nvSpPr>
          <p:cNvPr id="7" name="正方形/長方形 6"/>
          <p:cNvSpPr/>
          <p:nvPr/>
        </p:nvSpPr>
        <p:spPr>
          <a:xfrm>
            <a:off x="234076" y="1126520"/>
            <a:ext cx="8643323" cy="6956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　</a:t>
            </a:r>
            <a:r>
              <a:rPr lang="ja-JP" altLang="en-US" sz="3600" dirty="0"/>
              <a:t>「星☆いくつ」で見つけた　自分の「強み」</a:t>
            </a:r>
            <a:endParaRPr lang="en-US" altLang="ja-JP" sz="3600" dirty="0"/>
          </a:p>
          <a:p>
            <a:r>
              <a:rPr lang="ja-JP" altLang="en-US" sz="3200" dirty="0"/>
              <a:t>　</a:t>
            </a:r>
          </a:p>
        </p:txBody>
      </p:sp>
      <p:sp>
        <p:nvSpPr>
          <p:cNvPr id="18" name="正方形/長方形 17"/>
          <p:cNvSpPr/>
          <p:nvPr/>
        </p:nvSpPr>
        <p:spPr>
          <a:xfrm>
            <a:off x="1665469" y="1623893"/>
            <a:ext cx="9293404" cy="1121573"/>
          </a:xfrm>
          <a:prstGeom prst="rect">
            <a:avLst/>
          </a:prstGeom>
          <a:ln w="28575">
            <a:solidFill>
              <a:srgbClr val="00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cxnSp>
        <p:nvCxnSpPr>
          <p:cNvPr id="12" name="直線コネクタ 11"/>
          <p:cNvCxnSpPr/>
          <p:nvPr/>
        </p:nvCxnSpPr>
        <p:spPr>
          <a:xfrm>
            <a:off x="4686406" y="1642694"/>
            <a:ext cx="0" cy="1121573"/>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7293011" y="1642693"/>
            <a:ext cx="0" cy="1121573"/>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1858091" y="1855629"/>
            <a:ext cx="2610688" cy="707886"/>
          </a:xfrm>
          <a:prstGeom prst="rect">
            <a:avLst/>
          </a:prstGeom>
          <a:noFill/>
        </p:spPr>
        <p:txBody>
          <a:bodyPr wrap="square" rtlCol="0">
            <a:spAutoFit/>
          </a:bodyPr>
          <a:lstStyle/>
          <a:p>
            <a:r>
              <a:rPr lang="ja-JP" altLang="en-US" sz="4000" dirty="0"/>
              <a:t>がんばりや</a:t>
            </a:r>
            <a:endParaRPr lang="en-US" altLang="ja-JP" sz="4000" dirty="0"/>
          </a:p>
        </p:txBody>
      </p:sp>
      <p:sp>
        <p:nvSpPr>
          <p:cNvPr id="22" name="テキスト ボックス 21"/>
          <p:cNvSpPr txBox="1"/>
          <p:nvPr/>
        </p:nvSpPr>
        <p:spPr>
          <a:xfrm>
            <a:off x="4765632" y="1849536"/>
            <a:ext cx="2904367" cy="707886"/>
          </a:xfrm>
          <a:prstGeom prst="rect">
            <a:avLst/>
          </a:prstGeom>
          <a:noFill/>
        </p:spPr>
        <p:txBody>
          <a:bodyPr wrap="square" rtlCol="0">
            <a:spAutoFit/>
          </a:bodyPr>
          <a:lstStyle/>
          <a:p>
            <a:r>
              <a:rPr lang="ja-JP" altLang="en-US" sz="4000" dirty="0"/>
              <a:t>あいさつ</a:t>
            </a:r>
            <a:endParaRPr lang="en-US" altLang="ja-JP" sz="4000" dirty="0"/>
          </a:p>
        </p:txBody>
      </p:sp>
      <p:sp>
        <p:nvSpPr>
          <p:cNvPr id="23" name="テキスト ボックス 22"/>
          <p:cNvSpPr txBox="1"/>
          <p:nvPr/>
        </p:nvSpPr>
        <p:spPr>
          <a:xfrm>
            <a:off x="7339849" y="1822173"/>
            <a:ext cx="3836651" cy="707886"/>
          </a:xfrm>
          <a:prstGeom prst="rect">
            <a:avLst/>
          </a:prstGeom>
          <a:noFill/>
        </p:spPr>
        <p:txBody>
          <a:bodyPr wrap="square" rtlCol="0">
            <a:spAutoFit/>
          </a:bodyPr>
          <a:lstStyle/>
          <a:p>
            <a:r>
              <a:rPr lang="ja-JP" altLang="en-US" sz="4000" dirty="0"/>
              <a:t>アイディアマン</a:t>
            </a:r>
            <a:endParaRPr lang="en-US" altLang="ja-JP" sz="4000" dirty="0"/>
          </a:p>
        </p:txBody>
      </p:sp>
      <p:sp>
        <p:nvSpPr>
          <p:cNvPr id="4" name="テキスト ボックス 3"/>
          <p:cNvSpPr txBox="1"/>
          <p:nvPr/>
        </p:nvSpPr>
        <p:spPr>
          <a:xfrm>
            <a:off x="4555738" y="4302407"/>
            <a:ext cx="3186993" cy="1569660"/>
          </a:xfrm>
          <a:prstGeom prst="rect">
            <a:avLst/>
          </a:prstGeom>
          <a:solidFill>
            <a:srgbClr val="FFFF00"/>
          </a:solidFill>
          <a:ln w="38100">
            <a:solidFill>
              <a:schemeClr val="tx1"/>
            </a:solidFill>
          </a:ln>
        </p:spPr>
        <p:txBody>
          <a:bodyPr wrap="square" rtlCol="0">
            <a:spAutoFit/>
          </a:bodyPr>
          <a:lstStyle/>
          <a:p>
            <a:r>
              <a:rPr lang="ja-JP" altLang="en-US" sz="3200" dirty="0"/>
              <a:t>みんなの前で</a:t>
            </a:r>
            <a:endParaRPr lang="en-US" altLang="ja-JP" sz="3200" dirty="0"/>
          </a:p>
          <a:p>
            <a:r>
              <a:rPr lang="ja-JP" altLang="en-US" sz="3200" dirty="0"/>
              <a:t>発表することが</a:t>
            </a:r>
            <a:endParaRPr lang="en-US" altLang="ja-JP" sz="3200" dirty="0"/>
          </a:p>
          <a:p>
            <a:r>
              <a:rPr lang="ja-JP" altLang="en-US" sz="3200" dirty="0"/>
              <a:t>はずかしい</a:t>
            </a:r>
            <a:endParaRPr lang="en-US" altLang="ja-JP" sz="3200" dirty="0"/>
          </a:p>
        </p:txBody>
      </p:sp>
      <p:pic>
        <p:nvPicPr>
          <p:cNvPr id="27" name="図 26"/>
          <p:cNvPicPr>
            <a:picLocks noChangeAspect="1"/>
          </p:cNvPicPr>
          <p:nvPr/>
        </p:nvPicPr>
        <p:blipFill>
          <a:blip r:embed="rId4"/>
          <a:stretch>
            <a:fillRect/>
          </a:stretch>
        </p:blipFill>
        <p:spPr>
          <a:xfrm>
            <a:off x="386744" y="3158095"/>
            <a:ext cx="2643975" cy="2575595"/>
          </a:xfrm>
          <a:prstGeom prst="rect">
            <a:avLst/>
          </a:prstGeom>
        </p:spPr>
      </p:pic>
      <p:sp>
        <p:nvSpPr>
          <p:cNvPr id="24" name="タイトル 1"/>
          <p:cNvSpPr txBox="1">
            <a:spLocks/>
          </p:cNvSpPr>
          <p:nvPr/>
        </p:nvSpPr>
        <p:spPr>
          <a:xfrm>
            <a:off x="0" y="110"/>
            <a:ext cx="5880295" cy="70961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29" name="円/楕円 28"/>
          <p:cNvSpPr/>
          <p:nvPr/>
        </p:nvSpPr>
        <p:spPr>
          <a:xfrm>
            <a:off x="3563840" y="2924480"/>
            <a:ext cx="5101770" cy="1232557"/>
          </a:xfrm>
          <a:prstGeom prst="ellipse">
            <a:avLst/>
          </a:prstGeom>
          <a:solidFill>
            <a:schemeClr val="accent5">
              <a:lumMod val="20000"/>
              <a:lumOff val="80000"/>
            </a:schemeClr>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t>友達からの</a:t>
            </a:r>
            <a:endParaRPr lang="en-US" altLang="ja-JP" sz="3200" dirty="0"/>
          </a:p>
          <a:p>
            <a:pPr algn="ctr"/>
            <a:r>
              <a:rPr lang="ja-JP" altLang="en-US" sz="3200" dirty="0"/>
              <a:t>アイディア</a:t>
            </a:r>
          </a:p>
        </p:txBody>
      </p:sp>
    </p:spTree>
    <p:extLst>
      <p:ext uri="{BB962C8B-B14F-4D97-AF65-F5344CB8AC3E}">
        <p14:creationId xmlns:p14="http://schemas.microsoft.com/office/powerpoint/2010/main" val="27117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960" y="1312869"/>
            <a:ext cx="11643359" cy="1325563"/>
          </a:xfrm>
        </p:spPr>
        <p:txBody>
          <a:bodyPr>
            <a:normAutofit fontScale="90000"/>
          </a:bodyPr>
          <a:lstStyle/>
          <a:p>
            <a:r>
              <a:rPr lang="ja-JP" altLang="en-US" sz="4000" dirty="0"/>
              <a:t>　  友達の苦手なことやこまっていることをかい決するための</a:t>
            </a:r>
            <a:br>
              <a:rPr lang="en-US" altLang="ja-JP" sz="4000" dirty="0"/>
            </a:br>
            <a:r>
              <a:rPr lang="ja-JP" altLang="en-US" sz="4000" dirty="0"/>
              <a:t>  　アイディアを考えよう！</a:t>
            </a:r>
          </a:p>
        </p:txBody>
      </p:sp>
      <p:sp>
        <p:nvSpPr>
          <p:cNvPr id="6" name="角丸四角形吹き出し 5"/>
          <p:cNvSpPr/>
          <p:nvPr/>
        </p:nvSpPr>
        <p:spPr>
          <a:xfrm>
            <a:off x="360681" y="2851969"/>
            <a:ext cx="11470638" cy="3875662"/>
          </a:xfrm>
          <a:prstGeom prst="wedgeRoundRectCallout">
            <a:avLst>
              <a:gd name="adj1" fmla="val 34867"/>
              <a:gd name="adj2" fmla="val -57895"/>
              <a:gd name="adj3" fmla="val 16667"/>
            </a:avLst>
          </a:prstGeom>
          <a:solidFill>
            <a:sysClr val="window" lastClr="FFFFFF"/>
          </a:solidFill>
          <a:ln w="12700" cap="flat" cmpd="sng" algn="ctr">
            <a:solidFill>
              <a:sysClr val="windowText" lastClr="000000"/>
            </a:solidFill>
            <a:prstDash val="solid"/>
            <a:miter lim="800000"/>
          </a:ln>
          <a:effectLst/>
        </p:spPr>
        <p:txBody>
          <a:bodyPr rot="0" wrap="square" tIns="45720" rIns="91440" numCol="1" spcCol="0" rtlCol="0" fromWordArt="0" anchor="ctr" anchorCtr="0" forceAA="0" compatLnSpc="1">
            <a:prstTxWarp prst="textNoShape">
              <a:avLst/>
            </a:prstTxWarp>
          </a:bodyPr>
          <a:lstStyle/>
          <a:p>
            <a:pPr algn="just">
              <a:defRPr/>
            </a:pPr>
            <a:endParaRPr kumimoji="0" lang="en-US" altLang="ja-JP" sz="2800" kern="100" dirty="0">
              <a:solidFill>
                <a:sysClr val="windowText" lastClr="000000"/>
              </a:solidFill>
              <a:latin typeface="+mj-ea"/>
              <a:ea typeface="+mj-ea"/>
              <a:cs typeface="Times New Roman" panose="02020603050405020304" pitchFamily="18" charset="0"/>
            </a:endParaRPr>
          </a:p>
          <a:p>
            <a:pPr>
              <a:defRPr/>
            </a:pPr>
            <a:r>
              <a:rPr kumimoji="0" lang="ja-JP" altLang="en-US" sz="3200" kern="100" dirty="0">
                <a:solidFill>
                  <a:sysClr val="windowText" lastClr="000000"/>
                </a:solidFill>
                <a:latin typeface="+mj-ea"/>
                <a:ea typeface="+mj-ea"/>
                <a:cs typeface="Times New Roman" panose="02020603050405020304" pitchFamily="18" charset="0"/>
              </a:rPr>
              <a:t>○</a:t>
            </a:r>
            <a:r>
              <a:rPr kumimoji="0" lang="ja-JP" altLang="en-US" sz="3200" kern="100" dirty="0">
                <a:latin typeface="+mj-ea"/>
                <a:ea typeface="+mj-ea"/>
                <a:cs typeface="Times New Roman" panose="02020603050405020304" pitchFamily="18" charset="0"/>
              </a:rPr>
              <a:t>自分のやり方や、先生や家族に教えてもらったやり方を</a:t>
            </a:r>
            <a:endParaRPr kumimoji="0" lang="en-US" altLang="ja-JP" sz="3200" kern="100" dirty="0">
              <a:latin typeface="+mj-ea"/>
              <a:ea typeface="+mj-ea"/>
              <a:cs typeface="Times New Roman" panose="02020603050405020304" pitchFamily="18" charset="0"/>
            </a:endParaRPr>
          </a:p>
          <a:p>
            <a:pPr>
              <a:defRPr/>
            </a:pPr>
            <a:r>
              <a:rPr kumimoji="0" lang="ja-JP" altLang="en-US" sz="3200" kern="100" dirty="0">
                <a:latin typeface="+mj-ea"/>
                <a:ea typeface="+mj-ea"/>
                <a:cs typeface="Times New Roman" panose="02020603050405020304" pitchFamily="18" charset="0"/>
              </a:rPr>
              <a:t>　 書いてもいいよ。</a:t>
            </a:r>
          </a:p>
          <a:p>
            <a:pPr>
              <a:lnSpc>
                <a:spcPct val="150000"/>
              </a:lnSpc>
              <a:defRPr/>
            </a:pPr>
            <a:r>
              <a:rPr kumimoji="0" lang="ja-JP" altLang="en-US" sz="3200" kern="100" dirty="0">
                <a:latin typeface="+mj-ea"/>
                <a:ea typeface="+mj-ea"/>
                <a:cs typeface="Times New Roman" panose="02020603050405020304" pitchFamily="18" charset="0"/>
              </a:rPr>
              <a:t>○今、思いついたアイディアを書</a:t>
            </a:r>
            <a:r>
              <a:rPr kumimoji="0" lang="ja-JP" altLang="en-US" sz="3200" kern="100" dirty="0">
                <a:solidFill>
                  <a:sysClr val="windowText" lastClr="000000"/>
                </a:solidFill>
                <a:latin typeface="+mj-ea"/>
                <a:ea typeface="+mj-ea"/>
                <a:cs typeface="Times New Roman" panose="02020603050405020304" pitchFamily="18" charset="0"/>
              </a:rPr>
              <a:t>いてもいいよ。</a:t>
            </a:r>
            <a:endParaRPr kumimoji="0" lang="en-US" altLang="ja-JP" sz="3200" kern="100" dirty="0">
              <a:solidFill>
                <a:sysClr val="windowText" lastClr="000000"/>
              </a:solidFill>
              <a:latin typeface="+mj-ea"/>
              <a:ea typeface="+mj-ea"/>
              <a:cs typeface="Times New Roman" panose="02020603050405020304" pitchFamily="18" charset="0"/>
            </a:endParaRPr>
          </a:p>
          <a:p>
            <a:pPr>
              <a:lnSpc>
                <a:spcPct val="150000"/>
              </a:lnSpc>
              <a:defRPr/>
            </a:pPr>
            <a:r>
              <a:rPr kumimoji="0" lang="ja-JP" altLang="en-US" sz="3200" kern="100" dirty="0">
                <a:solidFill>
                  <a:sysClr val="windowText" lastClr="000000"/>
                </a:solidFill>
                <a:latin typeface="+mj-ea"/>
                <a:ea typeface="+mj-ea"/>
                <a:cs typeface="Times New Roman" panose="02020603050405020304" pitchFamily="18" charset="0"/>
              </a:rPr>
              <a:t>○その友達の</a:t>
            </a:r>
            <a:r>
              <a:rPr kumimoji="0" lang="ja-JP" altLang="en-US" sz="3200" kern="100" dirty="0">
                <a:solidFill>
                  <a:srgbClr val="FF0000"/>
                </a:solidFill>
                <a:latin typeface="+mj-ea"/>
                <a:ea typeface="+mj-ea"/>
                <a:cs typeface="Times New Roman" panose="02020603050405020304" pitchFamily="18" charset="0"/>
              </a:rPr>
              <a:t>「強み」</a:t>
            </a:r>
            <a:r>
              <a:rPr kumimoji="0" lang="ja-JP" altLang="en-US" sz="3200" kern="100" dirty="0">
                <a:solidFill>
                  <a:sysClr val="windowText" lastClr="000000"/>
                </a:solidFill>
                <a:latin typeface="+mj-ea"/>
                <a:ea typeface="+mj-ea"/>
                <a:cs typeface="Times New Roman" panose="02020603050405020304" pitchFamily="18" charset="0"/>
              </a:rPr>
              <a:t>を　生かせるといいね。</a:t>
            </a:r>
          </a:p>
          <a:p>
            <a:pPr>
              <a:lnSpc>
                <a:spcPct val="150000"/>
              </a:lnSpc>
              <a:defRPr/>
            </a:pPr>
            <a:r>
              <a:rPr kumimoji="0" lang="ja-JP" altLang="en-US" sz="3200" kern="100" dirty="0">
                <a:solidFill>
                  <a:sysClr val="windowText" lastClr="000000"/>
                </a:solidFill>
                <a:latin typeface="+mj-ea"/>
                <a:ea typeface="+mj-ea"/>
                <a:cs typeface="Times New Roman" panose="02020603050405020304" pitchFamily="18" charset="0"/>
              </a:rPr>
              <a:t>○にているアイディアや、関係のあるアイディアはつなげてね。</a:t>
            </a:r>
          </a:p>
          <a:p>
            <a:pPr>
              <a:lnSpc>
                <a:spcPct val="150000"/>
              </a:lnSpc>
              <a:defRPr/>
            </a:pPr>
            <a:endParaRPr kumimoji="0" lang="ja-JP" altLang="en-US" sz="2800" kern="100" dirty="0">
              <a:solidFill>
                <a:sysClr val="windowText" lastClr="000000"/>
              </a:solidFill>
              <a:latin typeface="+mj-ea"/>
              <a:ea typeface="+mj-ea"/>
              <a:cs typeface="Times New Roman" panose="02020603050405020304" pitchFamily="18" charset="0"/>
            </a:endParaRPr>
          </a:p>
        </p:txBody>
      </p:sp>
      <p:pic>
        <p:nvPicPr>
          <p:cNvPr id="5" name="図 4"/>
          <p:cNvPicPr>
            <a:picLocks noChangeAspect="1"/>
          </p:cNvPicPr>
          <p:nvPr/>
        </p:nvPicPr>
        <p:blipFill>
          <a:blip r:embed="rId3"/>
          <a:stretch>
            <a:fillRect/>
          </a:stretch>
        </p:blipFill>
        <p:spPr>
          <a:xfrm rot="2686915">
            <a:off x="9322889" y="3475362"/>
            <a:ext cx="1633346" cy="1584735"/>
          </a:xfrm>
          <a:prstGeom prst="rect">
            <a:avLst/>
          </a:prstGeom>
        </p:spPr>
      </p:pic>
      <p:pic>
        <p:nvPicPr>
          <p:cNvPr id="4" name="図 3"/>
          <p:cNvPicPr>
            <a:picLocks noChangeAspect="1"/>
          </p:cNvPicPr>
          <p:nvPr/>
        </p:nvPicPr>
        <p:blipFill>
          <a:blip r:embed="rId4"/>
          <a:stretch>
            <a:fillRect/>
          </a:stretch>
        </p:blipFill>
        <p:spPr>
          <a:xfrm>
            <a:off x="10194763" y="1841078"/>
            <a:ext cx="1240904" cy="1202839"/>
          </a:xfrm>
          <a:prstGeom prst="rect">
            <a:avLst/>
          </a:prstGeom>
        </p:spPr>
      </p:pic>
      <p:sp>
        <p:nvSpPr>
          <p:cNvPr id="8" name="タイトル 1"/>
          <p:cNvSpPr txBox="1">
            <a:spLocks/>
          </p:cNvSpPr>
          <p:nvPr/>
        </p:nvSpPr>
        <p:spPr>
          <a:xfrm>
            <a:off x="0" y="-18352"/>
            <a:ext cx="6096000" cy="70939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7" name="テキスト ボックス 14">
            <a:extLst>
              <a:ext uri="{FF2B5EF4-FFF2-40B4-BE49-F238E27FC236}">
                <a16:creationId xmlns:a16="http://schemas.microsoft.com/office/drawing/2014/main" id="{61682432-865E-4AB5-A0F8-A2A83EBD9A55}"/>
              </a:ext>
            </a:extLst>
          </p:cNvPr>
          <p:cNvSpPr txBox="1"/>
          <p:nvPr/>
        </p:nvSpPr>
        <p:spPr>
          <a:xfrm>
            <a:off x="139438" y="782454"/>
            <a:ext cx="1555679" cy="646331"/>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活動②</a:t>
            </a:r>
          </a:p>
        </p:txBody>
      </p:sp>
    </p:spTree>
    <p:extLst>
      <p:ext uri="{BB962C8B-B14F-4D97-AF65-F5344CB8AC3E}">
        <p14:creationId xmlns:p14="http://schemas.microsoft.com/office/powerpoint/2010/main" val="380648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flipH="1">
            <a:off x="6046872" y="950522"/>
            <a:ext cx="1761815" cy="1964933"/>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a:endCxn id="16" idx="0"/>
          </p:cNvCxnSpPr>
          <p:nvPr/>
        </p:nvCxnSpPr>
        <p:spPr>
          <a:xfrm>
            <a:off x="6046871" y="3640229"/>
            <a:ext cx="1" cy="1753781"/>
          </a:xfrm>
          <a:prstGeom prst="line">
            <a:avLst/>
          </a:prstGeom>
        </p:spPr>
        <p:style>
          <a:lnRef idx="1">
            <a:schemeClr val="dk1"/>
          </a:lnRef>
          <a:fillRef idx="0">
            <a:schemeClr val="dk1"/>
          </a:fillRef>
          <a:effectRef idx="0">
            <a:schemeClr val="dk1"/>
          </a:effectRef>
          <a:fontRef idx="minor">
            <a:schemeClr val="tx1"/>
          </a:fontRef>
        </p:style>
      </p:cxnSp>
      <p:sp>
        <p:nvSpPr>
          <p:cNvPr id="10" name="円/楕円 9"/>
          <p:cNvSpPr/>
          <p:nvPr/>
        </p:nvSpPr>
        <p:spPr>
          <a:xfrm>
            <a:off x="5181601" y="1360354"/>
            <a:ext cx="4815399"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1" name="円/楕円 10"/>
          <p:cNvSpPr/>
          <p:nvPr/>
        </p:nvSpPr>
        <p:spPr>
          <a:xfrm>
            <a:off x="6850613" y="115058"/>
            <a:ext cx="4259943"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cxnSp>
        <p:nvCxnSpPr>
          <p:cNvPr id="25" name="直線コネクタ 24"/>
          <p:cNvCxnSpPr/>
          <p:nvPr/>
        </p:nvCxnSpPr>
        <p:spPr>
          <a:xfrm>
            <a:off x="2639829" y="1392640"/>
            <a:ext cx="1" cy="1753781"/>
          </a:xfrm>
          <a:prstGeom prst="line">
            <a:avLst/>
          </a:prstGeom>
          <a:solidFill>
            <a:schemeClr val="bg1"/>
          </a:solidFill>
        </p:spPr>
        <p:style>
          <a:lnRef idx="1">
            <a:schemeClr val="dk1"/>
          </a:lnRef>
          <a:fillRef idx="0">
            <a:schemeClr val="dk1"/>
          </a:fillRef>
          <a:effectRef idx="0">
            <a:schemeClr val="dk1"/>
          </a:effectRef>
          <a:fontRef idx="minor">
            <a:schemeClr val="tx1"/>
          </a:fontRef>
        </p:style>
      </p:cxnSp>
      <p:sp>
        <p:nvSpPr>
          <p:cNvPr id="15" name="円/楕円 14"/>
          <p:cNvSpPr/>
          <p:nvPr/>
        </p:nvSpPr>
        <p:spPr>
          <a:xfrm>
            <a:off x="4050005" y="4118647"/>
            <a:ext cx="4643531"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6" name="円/楕円 15"/>
          <p:cNvSpPr/>
          <p:nvPr/>
        </p:nvSpPr>
        <p:spPr>
          <a:xfrm>
            <a:off x="3116658" y="5394010"/>
            <a:ext cx="586042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pic>
        <p:nvPicPr>
          <p:cNvPr id="17" name="図 16"/>
          <p:cNvPicPr>
            <a:picLocks noChangeAspect="1"/>
          </p:cNvPicPr>
          <p:nvPr/>
        </p:nvPicPr>
        <p:blipFill>
          <a:blip r:embed="rId3"/>
          <a:stretch>
            <a:fillRect/>
          </a:stretch>
        </p:blipFill>
        <p:spPr>
          <a:xfrm>
            <a:off x="16120" y="4992062"/>
            <a:ext cx="3078747" cy="1694835"/>
          </a:xfrm>
          <a:prstGeom prst="rect">
            <a:avLst/>
          </a:prstGeom>
        </p:spPr>
      </p:pic>
      <p:sp>
        <p:nvSpPr>
          <p:cNvPr id="21" name="雲形吹き出し 20"/>
          <p:cNvSpPr/>
          <p:nvPr/>
        </p:nvSpPr>
        <p:spPr>
          <a:xfrm>
            <a:off x="3334407" y="4478527"/>
            <a:ext cx="8726199" cy="2208370"/>
          </a:xfrm>
          <a:prstGeom prst="cloudCallout">
            <a:avLst>
              <a:gd name="adj1" fmla="val -56896"/>
              <a:gd name="adj2" fmla="val 2071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　　　　　　　　　　　　　　</a:t>
            </a:r>
            <a:endParaRPr lang="en-US" altLang="ja-JP" sz="3200" dirty="0">
              <a:solidFill>
                <a:schemeClr val="tx1"/>
              </a:solidFill>
            </a:endParaRPr>
          </a:p>
          <a:p>
            <a:r>
              <a:rPr lang="ja-JP" altLang="en-US" sz="3200" dirty="0">
                <a:solidFill>
                  <a:schemeClr val="tx1"/>
                </a:solidFill>
              </a:rPr>
              <a:t>おばあちゃんから教えてもらった　</a:t>
            </a:r>
            <a:endParaRPr lang="en-US" altLang="ja-JP" sz="3200" dirty="0">
              <a:solidFill>
                <a:schemeClr val="tx1"/>
              </a:solidFill>
            </a:endParaRPr>
          </a:p>
          <a:p>
            <a:r>
              <a:rPr lang="ja-JP" altLang="en-US" sz="3200" dirty="0">
                <a:solidFill>
                  <a:schemeClr val="tx1"/>
                </a:solidFill>
              </a:rPr>
              <a:t>やり方を、教えてあげよう</a:t>
            </a:r>
            <a:endParaRPr lang="en-US" altLang="ja-JP" sz="3200" dirty="0">
              <a:solidFill>
                <a:schemeClr val="tx1"/>
              </a:solidFill>
            </a:endParaRPr>
          </a:p>
          <a:p>
            <a:pPr algn="ctr"/>
            <a:endParaRPr lang="ja-JP" altLang="en-US" sz="3200" dirty="0">
              <a:solidFill>
                <a:schemeClr val="tx1"/>
              </a:solidFill>
            </a:endParaRPr>
          </a:p>
        </p:txBody>
      </p:sp>
      <p:cxnSp>
        <p:nvCxnSpPr>
          <p:cNvPr id="5" name="直線コネクタ 4"/>
          <p:cNvCxnSpPr/>
          <p:nvPr/>
        </p:nvCxnSpPr>
        <p:spPr>
          <a:xfrm>
            <a:off x="5432372" y="3144131"/>
            <a:ext cx="2356645" cy="252227"/>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5023051" y="2568557"/>
            <a:ext cx="2611768" cy="1384995"/>
          </a:xfrm>
          <a:prstGeom prst="rect">
            <a:avLst/>
          </a:prstGeom>
          <a:solidFill>
            <a:srgbClr val="FFFF00"/>
          </a:solidFill>
          <a:ln w="28575">
            <a:solidFill>
              <a:schemeClr val="tx1"/>
            </a:solidFill>
          </a:ln>
        </p:spPr>
        <p:txBody>
          <a:bodyPr wrap="square" rtlCol="0">
            <a:spAutoFit/>
          </a:bodyPr>
          <a:lstStyle/>
          <a:p>
            <a:r>
              <a:rPr lang="ja-JP" altLang="en-US" sz="2800" dirty="0"/>
              <a:t>みんなの前で</a:t>
            </a:r>
            <a:endParaRPr lang="en-US" altLang="ja-JP" sz="2800" dirty="0"/>
          </a:p>
          <a:p>
            <a:r>
              <a:rPr lang="ja-JP" altLang="en-US" sz="2800" dirty="0"/>
              <a:t>発表することが</a:t>
            </a:r>
            <a:endParaRPr lang="en-US" altLang="ja-JP" sz="2800" dirty="0"/>
          </a:p>
          <a:p>
            <a:r>
              <a:rPr lang="ja-JP" altLang="en-US" sz="2800" dirty="0"/>
              <a:t>はずかしい</a:t>
            </a:r>
            <a:endParaRPr lang="en-US" altLang="ja-JP" sz="2800" dirty="0"/>
          </a:p>
        </p:txBody>
      </p:sp>
      <p:sp>
        <p:nvSpPr>
          <p:cNvPr id="22" name="タイトル 1"/>
          <p:cNvSpPr txBox="1">
            <a:spLocks/>
          </p:cNvSpPr>
          <p:nvPr/>
        </p:nvSpPr>
        <p:spPr>
          <a:xfrm>
            <a:off x="0" y="-13382"/>
            <a:ext cx="5809957" cy="65675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28" name="円/楕円 27"/>
          <p:cNvSpPr/>
          <p:nvPr/>
        </p:nvSpPr>
        <p:spPr>
          <a:xfrm>
            <a:off x="443466" y="737411"/>
            <a:ext cx="4687820" cy="117592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cxnSp>
        <p:nvCxnSpPr>
          <p:cNvPr id="6" name="直線コネクタ 5"/>
          <p:cNvCxnSpPr>
            <a:endCxn id="9" idx="1"/>
          </p:cNvCxnSpPr>
          <p:nvPr/>
        </p:nvCxnSpPr>
        <p:spPr>
          <a:xfrm flipV="1">
            <a:off x="4432515" y="3261055"/>
            <a:ext cx="590536" cy="9189"/>
          </a:xfrm>
          <a:prstGeom prst="line">
            <a:avLst/>
          </a:prstGeom>
        </p:spPr>
        <p:style>
          <a:lnRef idx="1">
            <a:schemeClr val="dk1"/>
          </a:lnRef>
          <a:fillRef idx="0">
            <a:schemeClr val="dk1"/>
          </a:fillRef>
          <a:effectRef idx="0">
            <a:schemeClr val="dk1"/>
          </a:effectRef>
          <a:fontRef idx="minor">
            <a:schemeClr val="tx1"/>
          </a:fontRef>
        </p:style>
      </p:cxnSp>
      <p:sp>
        <p:nvSpPr>
          <p:cNvPr id="27" name="円/楕円 26"/>
          <p:cNvSpPr/>
          <p:nvPr/>
        </p:nvSpPr>
        <p:spPr>
          <a:xfrm>
            <a:off x="565836" y="2465610"/>
            <a:ext cx="4147986" cy="17693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29" name="円/楕円 28"/>
          <p:cNvSpPr/>
          <p:nvPr/>
        </p:nvSpPr>
        <p:spPr>
          <a:xfrm>
            <a:off x="7789017" y="2513063"/>
            <a:ext cx="4207428" cy="1613097"/>
          </a:xfrm>
          <a:prstGeom prst="ellipse">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prstClr val="black"/>
                </a:solidFill>
              </a:rPr>
              <a:t>発表前に、手の平に指で「だいじょうぶ」と３回書く</a:t>
            </a:r>
          </a:p>
        </p:txBody>
      </p:sp>
      <p:sp>
        <p:nvSpPr>
          <p:cNvPr id="19" name="下矢印 18"/>
          <p:cNvSpPr/>
          <p:nvPr/>
        </p:nvSpPr>
        <p:spPr>
          <a:xfrm rot="10800000">
            <a:off x="9585138" y="3961987"/>
            <a:ext cx="615185" cy="7395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094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3135085" y="1161674"/>
            <a:ext cx="1" cy="17537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a:off x="6101421" y="946822"/>
            <a:ext cx="2011748" cy="1928353"/>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4849994" y="3136427"/>
            <a:ext cx="3002718" cy="22465"/>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a:endCxn id="16" idx="0"/>
          </p:cNvCxnSpPr>
          <p:nvPr/>
        </p:nvCxnSpPr>
        <p:spPr>
          <a:xfrm>
            <a:off x="6371771" y="3581194"/>
            <a:ext cx="1" cy="1753781"/>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5095863" y="2460866"/>
            <a:ext cx="2589775" cy="1384995"/>
          </a:xfrm>
          <a:prstGeom prst="rect">
            <a:avLst/>
          </a:prstGeom>
          <a:solidFill>
            <a:srgbClr val="FFFF00"/>
          </a:solidFill>
          <a:ln w="28575">
            <a:solidFill>
              <a:schemeClr val="tx1"/>
            </a:solidFill>
          </a:ln>
        </p:spPr>
        <p:txBody>
          <a:bodyPr wrap="square" rtlCol="0">
            <a:spAutoFit/>
          </a:bodyPr>
          <a:lstStyle/>
          <a:p>
            <a:r>
              <a:rPr lang="ja-JP" altLang="en-US" sz="2800" dirty="0"/>
              <a:t>みんなの前で</a:t>
            </a:r>
            <a:endParaRPr lang="en-US" altLang="ja-JP" sz="2800" dirty="0"/>
          </a:p>
          <a:p>
            <a:r>
              <a:rPr lang="ja-JP" altLang="en-US" sz="2800" dirty="0"/>
              <a:t>発表することが</a:t>
            </a:r>
            <a:endParaRPr lang="en-US" altLang="ja-JP" sz="2800" dirty="0"/>
          </a:p>
          <a:p>
            <a:r>
              <a:rPr lang="ja-JP" altLang="en-US" sz="2800" dirty="0"/>
              <a:t>はずかしい</a:t>
            </a:r>
            <a:endParaRPr lang="en-US" altLang="ja-JP" sz="2800" dirty="0"/>
          </a:p>
        </p:txBody>
      </p:sp>
      <p:sp>
        <p:nvSpPr>
          <p:cNvPr id="10" name="円/楕円 9"/>
          <p:cNvSpPr/>
          <p:nvPr/>
        </p:nvSpPr>
        <p:spPr>
          <a:xfrm>
            <a:off x="4934858" y="1370928"/>
            <a:ext cx="4815399" cy="909177"/>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「さんせいです」など、短い言葉で伝える</a:t>
            </a:r>
          </a:p>
        </p:txBody>
      </p:sp>
      <p:sp>
        <p:nvSpPr>
          <p:cNvPr id="11" name="円/楕円 10"/>
          <p:cNvSpPr/>
          <p:nvPr/>
        </p:nvSpPr>
        <p:spPr>
          <a:xfrm>
            <a:off x="6931382" y="114768"/>
            <a:ext cx="4877507" cy="909177"/>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あいさつのように大きな声で言ってみる</a:t>
            </a:r>
          </a:p>
        </p:txBody>
      </p:sp>
      <p:sp>
        <p:nvSpPr>
          <p:cNvPr id="12" name="円/楕円 11"/>
          <p:cNvSpPr/>
          <p:nvPr/>
        </p:nvSpPr>
        <p:spPr>
          <a:xfrm>
            <a:off x="1117601" y="2672017"/>
            <a:ext cx="381725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3" name="円/楕円 12"/>
          <p:cNvSpPr/>
          <p:nvPr/>
        </p:nvSpPr>
        <p:spPr>
          <a:xfrm>
            <a:off x="966062" y="750996"/>
            <a:ext cx="429455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4" name="円/楕円 13"/>
          <p:cNvSpPr/>
          <p:nvPr/>
        </p:nvSpPr>
        <p:spPr>
          <a:xfrm>
            <a:off x="7799162" y="2402415"/>
            <a:ext cx="3141948" cy="1376409"/>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5" name="円/楕円 14"/>
          <p:cNvSpPr/>
          <p:nvPr/>
        </p:nvSpPr>
        <p:spPr>
          <a:xfrm>
            <a:off x="3441558" y="4003496"/>
            <a:ext cx="586042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6" name="円/楕円 15"/>
          <p:cNvSpPr/>
          <p:nvPr/>
        </p:nvSpPr>
        <p:spPr>
          <a:xfrm>
            <a:off x="3441558" y="5334975"/>
            <a:ext cx="586042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pic>
        <p:nvPicPr>
          <p:cNvPr id="2" name="図 1"/>
          <p:cNvPicPr>
            <a:picLocks noChangeAspect="1"/>
          </p:cNvPicPr>
          <p:nvPr/>
        </p:nvPicPr>
        <p:blipFill>
          <a:blip r:embed="rId3"/>
          <a:stretch>
            <a:fillRect/>
          </a:stretch>
        </p:blipFill>
        <p:spPr>
          <a:xfrm>
            <a:off x="383855" y="4276407"/>
            <a:ext cx="3078747" cy="1694835"/>
          </a:xfrm>
          <a:prstGeom prst="rect">
            <a:avLst/>
          </a:prstGeom>
        </p:spPr>
      </p:pic>
      <p:sp>
        <p:nvSpPr>
          <p:cNvPr id="17" name="雲形吹き出し 16"/>
          <p:cNvSpPr/>
          <p:nvPr/>
        </p:nvSpPr>
        <p:spPr>
          <a:xfrm>
            <a:off x="4123352" y="4268163"/>
            <a:ext cx="7351620" cy="2208370"/>
          </a:xfrm>
          <a:prstGeom prst="cloudCallout">
            <a:avLst>
              <a:gd name="adj1" fmla="val -58385"/>
              <a:gd name="adj2" fmla="val -5946"/>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Ａさんは　</a:t>
            </a:r>
            <a:endParaRPr lang="en-US" altLang="ja-JP" sz="3200" dirty="0">
              <a:solidFill>
                <a:srgbClr val="FF0000"/>
              </a:solidFill>
            </a:endParaRPr>
          </a:p>
          <a:p>
            <a:pPr algn="ctr"/>
            <a:r>
              <a:rPr lang="ja-JP" altLang="en-US" sz="3200" dirty="0">
                <a:solidFill>
                  <a:srgbClr val="FF0000"/>
                </a:solidFill>
              </a:rPr>
              <a:t>あいさつ名人だから・・</a:t>
            </a:r>
          </a:p>
        </p:txBody>
      </p:sp>
      <p:sp>
        <p:nvSpPr>
          <p:cNvPr id="22" name="タイトル 1"/>
          <p:cNvSpPr txBox="1">
            <a:spLocks/>
          </p:cNvSpPr>
          <p:nvPr/>
        </p:nvSpPr>
        <p:spPr>
          <a:xfrm>
            <a:off x="1" y="-9843"/>
            <a:ext cx="5852160" cy="64984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3" name="下矢印 2"/>
          <p:cNvSpPr/>
          <p:nvPr/>
        </p:nvSpPr>
        <p:spPr>
          <a:xfrm rot="10800000">
            <a:off x="7824486" y="2182158"/>
            <a:ext cx="615185" cy="235946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15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p:cNvCxnSpPr/>
          <p:nvPr/>
        </p:nvCxnSpPr>
        <p:spPr>
          <a:xfrm>
            <a:off x="6371769" y="4007328"/>
            <a:ext cx="0" cy="1667219"/>
          </a:xfrm>
          <a:prstGeom prst="line">
            <a:avLst/>
          </a:prstGeom>
        </p:spPr>
        <p:style>
          <a:lnRef idx="1">
            <a:schemeClr val="dk1"/>
          </a:lnRef>
          <a:fillRef idx="0">
            <a:schemeClr val="dk1"/>
          </a:fillRef>
          <a:effectRef idx="0">
            <a:schemeClr val="dk1"/>
          </a:effectRef>
          <a:fontRef idx="minor">
            <a:schemeClr val="tx1"/>
          </a:fontRef>
        </p:style>
      </p:cxnSp>
      <p:sp>
        <p:nvSpPr>
          <p:cNvPr id="21" name="円/楕円 20"/>
          <p:cNvSpPr/>
          <p:nvPr/>
        </p:nvSpPr>
        <p:spPr>
          <a:xfrm>
            <a:off x="3441556" y="4192318"/>
            <a:ext cx="586042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cxnSp>
        <p:nvCxnSpPr>
          <p:cNvPr id="25" name="直線コネクタ 24"/>
          <p:cNvCxnSpPr/>
          <p:nvPr/>
        </p:nvCxnSpPr>
        <p:spPr>
          <a:xfrm>
            <a:off x="3135085" y="1161674"/>
            <a:ext cx="1" cy="17537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a:off x="6046872" y="950522"/>
            <a:ext cx="1761815" cy="1964933"/>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a:endCxn id="14" idx="2"/>
          </p:cNvCxnSpPr>
          <p:nvPr/>
        </p:nvCxnSpPr>
        <p:spPr>
          <a:xfrm>
            <a:off x="4833258" y="3126605"/>
            <a:ext cx="2975429" cy="1"/>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5083345" y="2708414"/>
            <a:ext cx="2627084" cy="1384995"/>
          </a:xfrm>
          <a:prstGeom prst="rect">
            <a:avLst/>
          </a:prstGeom>
          <a:solidFill>
            <a:srgbClr val="FFFF00"/>
          </a:solidFill>
          <a:ln w="28575">
            <a:solidFill>
              <a:schemeClr val="tx1"/>
            </a:solidFill>
          </a:ln>
        </p:spPr>
        <p:txBody>
          <a:bodyPr wrap="square" rtlCol="0">
            <a:spAutoFit/>
          </a:bodyPr>
          <a:lstStyle/>
          <a:p>
            <a:r>
              <a:rPr lang="ja-JP" altLang="en-US" sz="2800" dirty="0"/>
              <a:t>みんなの前で</a:t>
            </a:r>
            <a:endParaRPr lang="en-US" altLang="ja-JP" sz="2800" dirty="0"/>
          </a:p>
          <a:p>
            <a:r>
              <a:rPr lang="ja-JP" altLang="en-US" sz="2800" dirty="0"/>
              <a:t>発表することが</a:t>
            </a:r>
            <a:endParaRPr lang="en-US" altLang="ja-JP" sz="2800" dirty="0"/>
          </a:p>
          <a:p>
            <a:r>
              <a:rPr lang="ja-JP" altLang="en-US" sz="2800" dirty="0"/>
              <a:t>はずかしい</a:t>
            </a:r>
            <a:endParaRPr lang="en-US" altLang="ja-JP" sz="2800" dirty="0"/>
          </a:p>
        </p:txBody>
      </p:sp>
      <p:sp>
        <p:nvSpPr>
          <p:cNvPr id="10" name="円/楕円 9"/>
          <p:cNvSpPr/>
          <p:nvPr/>
        </p:nvSpPr>
        <p:spPr>
          <a:xfrm>
            <a:off x="4934858" y="1370928"/>
            <a:ext cx="4815399"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1" name="円/楕円 10"/>
          <p:cNvSpPr/>
          <p:nvPr/>
        </p:nvSpPr>
        <p:spPr>
          <a:xfrm>
            <a:off x="6170244" y="114769"/>
            <a:ext cx="4259943"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2" name="円/楕円 11"/>
          <p:cNvSpPr/>
          <p:nvPr/>
        </p:nvSpPr>
        <p:spPr>
          <a:xfrm>
            <a:off x="1117601" y="2672017"/>
            <a:ext cx="381725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3" name="円/楕円 12"/>
          <p:cNvSpPr/>
          <p:nvPr/>
        </p:nvSpPr>
        <p:spPr>
          <a:xfrm>
            <a:off x="878950" y="780761"/>
            <a:ext cx="4294557"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4" name="円/楕円 13"/>
          <p:cNvSpPr/>
          <p:nvPr/>
        </p:nvSpPr>
        <p:spPr>
          <a:xfrm>
            <a:off x="7808686" y="2672017"/>
            <a:ext cx="3102712"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5" name="円/楕円 14"/>
          <p:cNvSpPr/>
          <p:nvPr/>
        </p:nvSpPr>
        <p:spPr>
          <a:xfrm>
            <a:off x="3304505" y="4192318"/>
            <a:ext cx="6250645" cy="909177"/>
          </a:xfrm>
          <a:prstGeom prst="ellipse">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　家族の前で練習する</a:t>
            </a:r>
          </a:p>
        </p:txBody>
      </p:sp>
      <p:pic>
        <p:nvPicPr>
          <p:cNvPr id="2" name="図 1"/>
          <p:cNvPicPr>
            <a:picLocks noChangeAspect="1"/>
          </p:cNvPicPr>
          <p:nvPr/>
        </p:nvPicPr>
        <p:blipFill>
          <a:blip r:embed="rId3"/>
          <a:stretch>
            <a:fillRect/>
          </a:stretch>
        </p:blipFill>
        <p:spPr>
          <a:xfrm>
            <a:off x="1524001" y="649657"/>
            <a:ext cx="3078747" cy="1694835"/>
          </a:xfrm>
          <a:prstGeom prst="rect">
            <a:avLst/>
          </a:prstGeom>
        </p:spPr>
      </p:pic>
      <p:sp>
        <p:nvSpPr>
          <p:cNvPr id="17" name="雲形吹き出し 16"/>
          <p:cNvSpPr/>
          <p:nvPr/>
        </p:nvSpPr>
        <p:spPr>
          <a:xfrm>
            <a:off x="4934858" y="494985"/>
            <a:ext cx="6952343" cy="2208370"/>
          </a:xfrm>
          <a:prstGeom prst="cloudCallout">
            <a:avLst>
              <a:gd name="adj1" fmla="val -72867"/>
              <a:gd name="adj2" fmla="val 16611"/>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　　　　　　　　　　　</a:t>
            </a:r>
            <a:endParaRPr lang="en-US" altLang="ja-JP" sz="3200" dirty="0">
              <a:solidFill>
                <a:schemeClr val="tx1"/>
              </a:solidFill>
            </a:endParaRPr>
          </a:p>
          <a:p>
            <a:pPr algn="ctr"/>
            <a:r>
              <a:rPr lang="ja-JP" altLang="en-US" sz="3200" dirty="0">
                <a:solidFill>
                  <a:srgbClr val="FF0000"/>
                </a:solidFill>
              </a:rPr>
              <a:t>Ａさんは</a:t>
            </a:r>
            <a:endParaRPr lang="en-US" altLang="ja-JP" sz="3200" dirty="0">
              <a:solidFill>
                <a:srgbClr val="FF0000"/>
              </a:solidFill>
            </a:endParaRPr>
          </a:p>
          <a:p>
            <a:pPr algn="ctr"/>
            <a:r>
              <a:rPr lang="ja-JP" altLang="en-US" sz="3200" dirty="0">
                <a:solidFill>
                  <a:srgbClr val="FF0000"/>
                </a:solidFill>
              </a:rPr>
              <a:t>がんばりやだから・・</a:t>
            </a:r>
            <a:endParaRPr lang="en-US" altLang="ja-JP" sz="3200" dirty="0">
              <a:solidFill>
                <a:srgbClr val="FF0000"/>
              </a:solidFill>
            </a:endParaRPr>
          </a:p>
          <a:p>
            <a:pPr algn="ctr"/>
            <a:endParaRPr lang="ja-JP" altLang="en-US" sz="3200" dirty="0">
              <a:solidFill>
                <a:schemeClr val="tx1"/>
              </a:solidFill>
            </a:endParaRPr>
          </a:p>
        </p:txBody>
      </p:sp>
      <p:sp>
        <p:nvSpPr>
          <p:cNvPr id="22" name="タイトル 1"/>
          <p:cNvSpPr txBox="1">
            <a:spLocks/>
          </p:cNvSpPr>
          <p:nvPr/>
        </p:nvSpPr>
        <p:spPr>
          <a:xfrm>
            <a:off x="0" y="6830"/>
            <a:ext cx="5880295" cy="59671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3" name="下矢印 2"/>
          <p:cNvSpPr/>
          <p:nvPr/>
        </p:nvSpPr>
        <p:spPr>
          <a:xfrm>
            <a:off x="8403771" y="2344492"/>
            <a:ext cx="500743" cy="18791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441556" y="5407833"/>
            <a:ext cx="6029850"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p>
        </p:txBody>
      </p:sp>
      <p:sp>
        <p:nvSpPr>
          <p:cNvPr id="19" name="円/楕円 18"/>
          <p:cNvSpPr/>
          <p:nvPr/>
        </p:nvSpPr>
        <p:spPr>
          <a:xfrm>
            <a:off x="3304505" y="5417139"/>
            <a:ext cx="6250645" cy="98355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できたらシールをはる</a:t>
            </a:r>
          </a:p>
        </p:txBody>
      </p:sp>
    </p:spTree>
    <p:extLst>
      <p:ext uri="{BB962C8B-B14F-4D97-AF65-F5344CB8AC3E}">
        <p14:creationId xmlns:p14="http://schemas.microsoft.com/office/powerpoint/2010/main" val="37888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2476737" y="1278861"/>
            <a:ext cx="1" cy="17537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a:off x="6204955" y="903669"/>
            <a:ext cx="2072778" cy="218419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V="1">
            <a:off x="4625893" y="3554027"/>
            <a:ext cx="3156587" cy="33559"/>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288947" y="3992820"/>
            <a:ext cx="1" cy="1898234"/>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4917919" y="3015395"/>
            <a:ext cx="2655773" cy="1384995"/>
          </a:xfrm>
          <a:prstGeom prst="rect">
            <a:avLst/>
          </a:prstGeom>
          <a:solidFill>
            <a:srgbClr val="FFFF00"/>
          </a:solidFill>
          <a:ln w="28575">
            <a:solidFill>
              <a:schemeClr val="tx1"/>
            </a:solidFill>
          </a:ln>
        </p:spPr>
        <p:txBody>
          <a:bodyPr wrap="square" rtlCol="0">
            <a:spAutoFit/>
          </a:bodyPr>
          <a:lstStyle/>
          <a:p>
            <a:r>
              <a:rPr lang="ja-JP" altLang="en-US" sz="2800" dirty="0">
                <a:solidFill>
                  <a:prstClr val="black"/>
                </a:solidFill>
              </a:rPr>
              <a:t>みんなの前で</a:t>
            </a:r>
            <a:endParaRPr lang="en-US" altLang="ja-JP" sz="2800" dirty="0">
              <a:solidFill>
                <a:prstClr val="black"/>
              </a:solidFill>
            </a:endParaRPr>
          </a:p>
          <a:p>
            <a:r>
              <a:rPr lang="ja-JP" altLang="en-US" sz="2800" dirty="0">
                <a:solidFill>
                  <a:prstClr val="black"/>
                </a:solidFill>
              </a:rPr>
              <a:t>発表することが</a:t>
            </a:r>
            <a:endParaRPr lang="en-US" altLang="ja-JP" sz="2800" dirty="0">
              <a:solidFill>
                <a:prstClr val="black"/>
              </a:solidFill>
            </a:endParaRPr>
          </a:p>
          <a:p>
            <a:r>
              <a:rPr lang="ja-JP" altLang="en-US" sz="2800" dirty="0">
                <a:solidFill>
                  <a:prstClr val="black"/>
                </a:solidFill>
              </a:rPr>
              <a:t>はずかしい</a:t>
            </a:r>
            <a:endParaRPr lang="en-US" altLang="ja-JP" sz="2800" dirty="0">
              <a:solidFill>
                <a:prstClr val="black"/>
              </a:solidFill>
            </a:endParaRPr>
          </a:p>
        </p:txBody>
      </p:sp>
      <p:sp>
        <p:nvSpPr>
          <p:cNvPr id="11" name="円/楕円 10"/>
          <p:cNvSpPr/>
          <p:nvPr/>
        </p:nvSpPr>
        <p:spPr>
          <a:xfrm>
            <a:off x="6820930" y="56603"/>
            <a:ext cx="5064352" cy="1488054"/>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rPr>
              <a:t>あいさつ名人だから</a:t>
            </a:r>
            <a:endParaRPr lang="en-US" altLang="ja-JP" sz="2400" dirty="0">
              <a:solidFill>
                <a:srgbClr val="FF0000"/>
              </a:solidFill>
            </a:endParaRPr>
          </a:p>
          <a:p>
            <a:pPr algn="ctr"/>
            <a:r>
              <a:rPr lang="ja-JP" altLang="en-US" sz="2800" dirty="0">
                <a:solidFill>
                  <a:prstClr val="black"/>
                </a:solidFill>
              </a:rPr>
              <a:t>あいさつのように大きな声で言ってみる</a:t>
            </a:r>
          </a:p>
        </p:txBody>
      </p:sp>
      <p:sp>
        <p:nvSpPr>
          <p:cNvPr id="14" name="円/楕円 13"/>
          <p:cNvSpPr/>
          <p:nvPr/>
        </p:nvSpPr>
        <p:spPr>
          <a:xfrm>
            <a:off x="7749282" y="2753829"/>
            <a:ext cx="4207428" cy="161309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prstClr val="black"/>
                </a:solidFill>
              </a:rPr>
              <a:t>発表前に、手の平に指で「だいじょうぶ」と３回書く</a:t>
            </a:r>
          </a:p>
        </p:txBody>
      </p:sp>
      <p:sp>
        <p:nvSpPr>
          <p:cNvPr id="15" name="円/楕円 14"/>
          <p:cNvSpPr/>
          <p:nvPr/>
        </p:nvSpPr>
        <p:spPr>
          <a:xfrm>
            <a:off x="3482907" y="4603007"/>
            <a:ext cx="5681779"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rPr>
              <a:t>がんばりやだから</a:t>
            </a:r>
            <a:r>
              <a:rPr lang="ja-JP" altLang="en-US" sz="2800" dirty="0">
                <a:solidFill>
                  <a:srgbClr val="FF0000"/>
                </a:solidFill>
              </a:rPr>
              <a:t>　</a:t>
            </a:r>
            <a:endParaRPr lang="en-US" altLang="ja-JP" sz="2800" dirty="0">
              <a:solidFill>
                <a:srgbClr val="FF0000"/>
              </a:solidFill>
            </a:endParaRPr>
          </a:p>
          <a:p>
            <a:pPr algn="ctr"/>
            <a:r>
              <a:rPr lang="ja-JP" altLang="en-US" sz="2800" dirty="0">
                <a:solidFill>
                  <a:prstClr val="black"/>
                </a:solidFill>
              </a:rPr>
              <a:t>家族の前で練習する</a:t>
            </a:r>
          </a:p>
        </p:txBody>
      </p:sp>
      <p:sp>
        <p:nvSpPr>
          <p:cNvPr id="16" name="円/楕円 15"/>
          <p:cNvSpPr/>
          <p:nvPr/>
        </p:nvSpPr>
        <p:spPr>
          <a:xfrm>
            <a:off x="3622568" y="5808452"/>
            <a:ext cx="5332760"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できたらシールをはる</a:t>
            </a:r>
          </a:p>
        </p:txBody>
      </p:sp>
      <p:sp>
        <p:nvSpPr>
          <p:cNvPr id="17" name="タイトル 1"/>
          <p:cNvSpPr txBox="1">
            <a:spLocks/>
          </p:cNvSpPr>
          <p:nvPr/>
        </p:nvSpPr>
        <p:spPr>
          <a:xfrm>
            <a:off x="1" y="-1"/>
            <a:ext cx="5866228" cy="6524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19" name="円/楕円 18"/>
          <p:cNvSpPr/>
          <p:nvPr/>
        </p:nvSpPr>
        <p:spPr>
          <a:xfrm>
            <a:off x="276734" y="2693642"/>
            <a:ext cx="4436950" cy="178788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rPr>
              <a:t>がんばりやだから</a:t>
            </a:r>
            <a:endParaRPr lang="en-US" altLang="ja-JP" sz="2400" dirty="0">
              <a:solidFill>
                <a:srgbClr val="FF0000"/>
              </a:solidFill>
            </a:endParaRPr>
          </a:p>
          <a:p>
            <a:pPr algn="ctr"/>
            <a:r>
              <a:rPr lang="ja-JP" altLang="en-US" sz="2800" dirty="0"/>
              <a:t>発表する言葉をノートに書いておく</a:t>
            </a:r>
          </a:p>
        </p:txBody>
      </p:sp>
      <p:sp>
        <p:nvSpPr>
          <p:cNvPr id="21" name="円/楕円 20"/>
          <p:cNvSpPr/>
          <p:nvPr/>
        </p:nvSpPr>
        <p:spPr>
          <a:xfrm>
            <a:off x="209330" y="835890"/>
            <a:ext cx="4557938" cy="1473858"/>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rPr>
              <a:t>がんばりやだから</a:t>
            </a:r>
            <a:endParaRPr lang="en-US" altLang="ja-JP" sz="2400" dirty="0">
              <a:solidFill>
                <a:srgbClr val="FF0000"/>
              </a:solidFill>
            </a:endParaRPr>
          </a:p>
          <a:p>
            <a:pPr algn="ctr"/>
            <a:r>
              <a:rPr lang="ja-JP" altLang="en-US" sz="2800" dirty="0"/>
              <a:t>小さい声で練習する</a:t>
            </a:r>
          </a:p>
        </p:txBody>
      </p:sp>
      <p:sp>
        <p:nvSpPr>
          <p:cNvPr id="22" name="円/楕円 21"/>
          <p:cNvSpPr/>
          <p:nvPr/>
        </p:nvSpPr>
        <p:spPr>
          <a:xfrm>
            <a:off x="4595955" y="1465945"/>
            <a:ext cx="4815399" cy="145492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FF0000"/>
                </a:solidFill>
              </a:rPr>
              <a:t>あいさつ名人だから</a:t>
            </a:r>
            <a:endParaRPr lang="en-US" altLang="ja-JP" sz="2400" dirty="0">
              <a:solidFill>
                <a:srgbClr val="FF0000"/>
              </a:solidFill>
            </a:endParaRPr>
          </a:p>
          <a:p>
            <a:pPr algn="ctr"/>
            <a:r>
              <a:rPr lang="ja-JP" altLang="en-US" sz="2800" dirty="0">
                <a:solidFill>
                  <a:schemeClr val="tx1"/>
                </a:solidFill>
              </a:rPr>
              <a:t>「さんせいです」など</a:t>
            </a:r>
            <a:endParaRPr lang="en-US" altLang="ja-JP" sz="2800" dirty="0">
              <a:solidFill>
                <a:schemeClr val="tx1"/>
              </a:solidFill>
            </a:endParaRPr>
          </a:p>
          <a:p>
            <a:pPr algn="ctr"/>
            <a:r>
              <a:rPr lang="ja-JP" altLang="en-US" sz="2800" dirty="0">
                <a:solidFill>
                  <a:schemeClr val="tx1"/>
                </a:solidFill>
              </a:rPr>
              <a:t>短い言葉で伝える</a:t>
            </a:r>
            <a:endParaRPr lang="en-US" altLang="ja-JP" sz="2800" dirty="0">
              <a:solidFill>
                <a:schemeClr val="tx1"/>
              </a:solidFill>
            </a:endParaRPr>
          </a:p>
        </p:txBody>
      </p:sp>
    </p:spTree>
    <p:extLst>
      <p:ext uri="{BB962C8B-B14F-4D97-AF65-F5344CB8AC3E}">
        <p14:creationId xmlns:p14="http://schemas.microsoft.com/office/powerpoint/2010/main" val="175188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813869" y="1537505"/>
            <a:ext cx="11186700" cy="243143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133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spcAft>
                <a:spcPts val="0"/>
              </a:spcAft>
            </a:pPr>
            <a:r>
              <a:rPr lang="ja-JP" altLang="en-US" sz="3200" kern="100" dirty="0">
                <a:latin typeface="ＭＳ ゴシック" panose="020B0609070205080204" pitchFamily="49" charset="-128"/>
                <a:ea typeface="ＭＳ ゴシック" panose="020B0609070205080204" pitchFamily="49" charset="-128"/>
                <a:cs typeface="Times New Roman" panose="02020603050405020304" pitchFamily="18" charset="0"/>
              </a:rPr>
              <a:t>「強み」を生かして、苦手なことやこまっていることを</a:t>
            </a:r>
            <a:endParaRPr lang="en-US" altLang="ja-JP" sz="3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lgn="just">
              <a:spcAft>
                <a:spcPts val="0"/>
              </a:spcAft>
            </a:pPr>
            <a:r>
              <a:rPr lang="ja-JP" altLang="en-US" sz="3200" kern="100" dirty="0">
                <a:latin typeface="ＭＳ ゴシック" panose="020B0609070205080204" pitchFamily="49" charset="-128"/>
                <a:ea typeface="ＭＳ ゴシック" panose="020B0609070205080204" pitchFamily="49" charset="-128"/>
                <a:cs typeface="Times New Roman" panose="02020603050405020304" pitchFamily="18" charset="0"/>
              </a:rPr>
              <a:t>かい決するために</a:t>
            </a:r>
            <a:r>
              <a:rPr lang="ja-JP" altLang="ja-JP" sz="3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やってみたいことや、がんばりたいこと</a:t>
            </a:r>
            <a:r>
              <a:rPr lang="ja-JP" altLang="ja-JP" sz="3200" kern="100" dirty="0">
                <a:latin typeface="ＭＳ ゴシック" panose="020B0609070205080204" pitchFamily="49" charset="-128"/>
                <a:ea typeface="ＭＳ ゴシック" panose="020B0609070205080204" pitchFamily="49" charset="-128"/>
                <a:cs typeface="Times New Roman" panose="02020603050405020304" pitchFamily="18" charset="0"/>
              </a:rPr>
              <a:t>を</a:t>
            </a:r>
            <a:endParaRPr lang="en-US" altLang="ja-JP" sz="3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lgn="just">
              <a:spcAft>
                <a:spcPts val="0"/>
              </a:spcAft>
            </a:pPr>
            <a:r>
              <a:rPr lang="ja-JP" altLang="en-US" sz="3200" kern="100" dirty="0">
                <a:latin typeface="ＭＳ ゴシック" panose="020B0609070205080204" pitchFamily="49" charset="-128"/>
                <a:ea typeface="ＭＳ ゴシック" panose="020B0609070205080204" pitchFamily="49" charset="-128"/>
                <a:cs typeface="Times New Roman" panose="02020603050405020304" pitchFamily="18" charset="0"/>
              </a:rPr>
              <a:t>書きましょう</a:t>
            </a:r>
            <a:r>
              <a:rPr lang="ja-JP" altLang="ja-JP" sz="3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p>
          <a:p>
            <a:pPr indent="3333750"/>
            <a:r>
              <a:rPr kumimoji="0" lang="ja-JP" altLang="en-US" sz="2800" dirty="0">
                <a:solidFill>
                  <a:prstClr val="black"/>
                </a:solidFill>
                <a:latin typeface="ＭＳ 明朝" panose="02020609040205080304" pitchFamily="17" charset="-128"/>
                <a:ea typeface="ＭＳ 明朝" panose="02020609040205080304" pitchFamily="17" charset="-128"/>
              </a:rPr>
              <a:t>　</a:t>
            </a:r>
            <a:r>
              <a:rPr kumimoji="0" lang="ja-JP" altLang="en-US" sz="1000" dirty="0">
                <a:solidFill>
                  <a:prstClr val="black"/>
                </a:solidFill>
                <a:latin typeface="ＭＳ 明朝" panose="02020609040205080304" pitchFamily="17" charset="-128"/>
                <a:ea typeface="ＭＳ 明朝" panose="02020609040205080304" pitchFamily="17" charset="-128"/>
              </a:rPr>
              <a:t>　　　　　　　　　</a:t>
            </a:r>
            <a:r>
              <a:rPr kumimoji="0" lang="ja-JP" altLang="ja-JP" sz="1000" dirty="0">
                <a:solidFill>
                  <a:prstClr val="black"/>
                </a:solidFill>
                <a:latin typeface="ＭＳ 明朝" panose="02020609040205080304" pitchFamily="17" charset="-128"/>
                <a:ea typeface="ＭＳ 明朝" panose="02020609040205080304" pitchFamily="17" charset="-128"/>
              </a:rPr>
              <a:t>　　</a:t>
            </a:r>
            <a:r>
              <a:rPr kumimoji="0" lang="ja-JP" altLang="ja-JP" sz="2000" dirty="0">
                <a:solidFill>
                  <a:prstClr val="black"/>
                </a:solidFill>
                <a:latin typeface="ＭＳ 明朝" panose="02020609040205080304" pitchFamily="17" charset="-128"/>
                <a:ea typeface="ＭＳ 明朝" panose="02020609040205080304" pitchFamily="17" charset="-128"/>
              </a:rPr>
              <a:t>　　　　　　</a:t>
            </a:r>
            <a:r>
              <a:rPr kumimoji="0" lang="ja-JP" altLang="en-US" sz="2800" b="1" dirty="0">
                <a:solidFill>
                  <a:prstClr val="black"/>
                </a:solidFill>
                <a:latin typeface="ＭＳ ゴシック" panose="020B0609070205080204" pitchFamily="49" charset="-128"/>
                <a:ea typeface="ＭＳ ゴシック" panose="020B0609070205080204" pitchFamily="49" charset="-128"/>
              </a:rPr>
              <a:t>　　　　　　　　　　　　　　</a:t>
            </a:r>
            <a:r>
              <a:rPr kumimoji="0" lang="ja-JP" altLang="ja-JP" sz="1200" dirty="0">
                <a:solidFill>
                  <a:prstClr val="black"/>
                </a:solidFill>
                <a:latin typeface="Century" panose="02040604050505020304" pitchFamily="18" charset="0"/>
              </a:rPr>
              <a:t> </a:t>
            </a:r>
            <a:endParaRPr kumimoji="0" lang="ja-JP" altLang="ja-JP" sz="2800" dirty="0">
              <a:solidFill>
                <a:prstClr val="black"/>
              </a:solidFill>
            </a:endParaRPr>
          </a:p>
        </p:txBody>
      </p:sp>
      <p:sp>
        <p:nvSpPr>
          <p:cNvPr id="6" name="正方形/長方形 5"/>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17" name="メモ 16"/>
          <p:cNvSpPr/>
          <p:nvPr/>
        </p:nvSpPr>
        <p:spPr>
          <a:xfrm>
            <a:off x="1754808" y="3228945"/>
            <a:ext cx="8766888" cy="3345454"/>
          </a:xfrm>
          <a:prstGeom prst="foldedCorner">
            <a:avLst/>
          </a:prstGeom>
          <a:solidFill>
            <a:sysClr val="window" lastClr="FFFFFF"/>
          </a:solidFill>
          <a:ln w="12700" cap="flat" cmpd="sng" algn="ctr">
            <a:solidFill>
              <a:sysClr val="windowText" lastClr="000000"/>
            </a:solidFill>
            <a:prstDash val="solid"/>
            <a:miter lim="800000"/>
          </a:ln>
          <a:effectLst/>
        </p:spPr>
        <p:txBody>
          <a:bodyPr rot="0" wrap="square" tIns="45720" rIns="91440" numCol="1" spcCol="0" rtlCol="0" fromWordArt="0" anchor="ctr" anchorCtr="0" forceAA="0" compatLnSpc="1">
            <a:prstTxWarp prst="textNoShape">
              <a:avLst/>
            </a:prstTxWarp>
          </a:bodyPr>
          <a:lstStyle/>
          <a:p>
            <a:pPr algn="just"/>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050" kern="100" dirty="0">
                <a:latin typeface="Century" panose="02040604050505020304" pitchFamily="18" charset="0"/>
                <a:ea typeface="ＭＳ 明朝" panose="02020609040205080304" pitchFamily="17" charset="-128"/>
                <a:cs typeface="Times New Roman" panose="02020603050405020304" pitchFamily="18" charset="0"/>
              </a:rPr>
              <a:t>　</a:t>
            </a: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 name="図 10"/>
          <p:cNvPicPr>
            <a:picLocks noChangeAspect="1"/>
          </p:cNvPicPr>
          <p:nvPr/>
        </p:nvPicPr>
        <p:blipFill>
          <a:blip r:embed="rId3"/>
          <a:stretch>
            <a:fillRect/>
          </a:stretch>
        </p:blipFill>
        <p:spPr>
          <a:xfrm>
            <a:off x="1754808" y="3471090"/>
            <a:ext cx="3028234" cy="2935344"/>
          </a:xfrm>
          <a:prstGeom prst="rect">
            <a:avLst/>
          </a:prstGeom>
        </p:spPr>
      </p:pic>
      <p:sp>
        <p:nvSpPr>
          <p:cNvPr id="14" name="角丸四角形吹き出し 13"/>
          <p:cNvSpPr/>
          <p:nvPr/>
        </p:nvSpPr>
        <p:spPr>
          <a:xfrm>
            <a:off x="5875030" y="2726214"/>
            <a:ext cx="3996167" cy="1939288"/>
          </a:xfrm>
          <a:prstGeom prst="wedgeRoundRectCallout">
            <a:avLst>
              <a:gd name="adj1" fmla="val -78283"/>
              <a:gd name="adj2" fmla="val 40054"/>
              <a:gd name="adj3" fmla="val 16667"/>
            </a:avLst>
          </a:prstGeom>
          <a:solidFill>
            <a:srgbClr val="FFCCCC"/>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solidFill>
                  <a:prstClr val="black"/>
                </a:solidFill>
              </a:rPr>
              <a:t>「強み」を　</a:t>
            </a:r>
            <a:endParaRPr lang="en-US" altLang="ja-JP" sz="4000" dirty="0">
              <a:solidFill>
                <a:prstClr val="black"/>
              </a:solidFill>
            </a:endParaRPr>
          </a:p>
          <a:p>
            <a:pPr algn="ctr"/>
            <a:r>
              <a:rPr lang="ja-JP" altLang="en-US" sz="4000" dirty="0">
                <a:solidFill>
                  <a:prstClr val="black"/>
                </a:solidFill>
              </a:rPr>
              <a:t>生かそう！</a:t>
            </a:r>
          </a:p>
        </p:txBody>
      </p:sp>
      <p:sp>
        <p:nvSpPr>
          <p:cNvPr id="12" name="タイトル 1"/>
          <p:cNvSpPr txBox="1">
            <a:spLocks/>
          </p:cNvSpPr>
          <p:nvPr/>
        </p:nvSpPr>
        <p:spPr>
          <a:xfrm>
            <a:off x="0" y="1"/>
            <a:ext cx="5875030" cy="646386"/>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13" name="テキスト ボックス 14">
            <a:extLst>
              <a:ext uri="{FF2B5EF4-FFF2-40B4-BE49-F238E27FC236}">
                <a16:creationId xmlns:a16="http://schemas.microsoft.com/office/drawing/2014/main" id="{61682432-865E-4AB5-A0F8-A2A83EBD9A55}"/>
              </a:ext>
            </a:extLst>
          </p:cNvPr>
          <p:cNvSpPr txBox="1"/>
          <p:nvPr/>
        </p:nvSpPr>
        <p:spPr>
          <a:xfrm>
            <a:off x="103737" y="993234"/>
            <a:ext cx="1420264" cy="584775"/>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a:t>
            </a:r>
            <a:r>
              <a:rPr lang="ja-JP" altLang="en-US" sz="3200" dirty="0">
                <a:solidFill>
                  <a:sysClr val="windowText" lastClr="000000"/>
                </a:solidFill>
                <a:latin typeface="Calibri" panose="020F0502020204030204"/>
                <a:ea typeface="ＭＳ Ｐゴシック" panose="020B0600070205080204" pitchFamily="50" charset="-128"/>
              </a:rPr>
              <a:t>③</a:t>
            </a:r>
            <a:endPar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1741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2476737" y="1278861"/>
            <a:ext cx="1" cy="17537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a:off x="6204955" y="903669"/>
            <a:ext cx="2072778" cy="218419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V="1">
            <a:off x="4625893" y="3554027"/>
            <a:ext cx="3156587" cy="33559"/>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288947" y="3992820"/>
            <a:ext cx="1" cy="1898234"/>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4917919" y="3015395"/>
            <a:ext cx="2655773" cy="1384995"/>
          </a:xfrm>
          <a:prstGeom prst="rect">
            <a:avLst/>
          </a:prstGeom>
          <a:solidFill>
            <a:srgbClr val="FFFF00"/>
          </a:solidFill>
          <a:ln w="28575">
            <a:solidFill>
              <a:schemeClr val="tx1"/>
            </a:solidFill>
          </a:ln>
        </p:spPr>
        <p:txBody>
          <a:bodyPr wrap="square" rtlCol="0">
            <a:spAutoFit/>
          </a:bodyPr>
          <a:lstStyle/>
          <a:p>
            <a:r>
              <a:rPr lang="ja-JP" altLang="en-US" sz="2800" dirty="0">
                <a:solidFill>
                  <a:prstClr val="black"/>
                </a:solidFill>
              </a:rPr>
              <a:t>みんなの前で</a:t>
            </a:r>
            <a:endParaRPr lang="en-US" altLang="ja-JP" sz="2800" dirty="0">
              <a:solidFill>
                <a:prstClr val="black"/>
              </a:solidFill>
            </a:endParaRPr>
          </a:p>
          <a:p>
            <a:r>
              <a:rPr lang="ja-JP" altLang="en-US" sz="2800" dirty="0">
                <a:solidFill>
                  <a:prstClr val="black"/>
                </a:solidFill>
              </a:rPr>
              <a:t>発表することが</a:t>
            </a:r>
            <a:endParaRPr lang="en-US" altLang="ja-JP" sz="2800" dirty="0">
              <a:solidFill>
                <a:prstClr val="black"/>
              </a:solidFill>
            </a:endParaRPr>
          </a:p>
          <a:p>
            <a:r>
              <a:rPr lang="ja-JP" altLang="en-US" sz="2800" dirty="0">
                <a:solidFill>
                  <a:prstClr val="black"/>
                </a:solidFill>
              </a:rPr>
              <a:t>はずかしい</a:t>
            </a:r>
            <a:endParaRPr lang="en-US" altLang="ja-JP" sz="2800" dirty="0">
              <a:solidFill>
                <a:prstClr val="black"/>
              </a:solidFill>
            </a:endParaRPr>
          </a:p>
        </p:txBody>
      </p:sp>
      <p:sp>
        <p:nvSpPr>
          <p:cNvPr id="11" name="円/楕円 10"/>
          <p:cNvSpPr/>
          <p:nvPr/>
        </p:nvSpPr>
        <p:spPr>
          <a:xfrm>
            <a:off x="6820930" y="56603"/>
            <a:ext cx="5064352" cy="1488054"/>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あいさつのように大きな声で言ってみる</a:t>
            </a:r>
          </a:p>
        </p:txBody>
      </p:sp>
      <p:sp>
        <p:nvSpPr>
          <p:cNvPr id="14" name="円/楕円 13"/>
          <p:cNvSpPr/>
          <p:nvPr/>
        </p:nvSpPr>
        <p:spPr>
          <a:xfrm>
            <a:off x="7783019" y="2744371"/>
            <a:ext cx="4207428" cy="161309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prstClr val="black"/>
                </a:solidFill>
              </a:rPr>
              <a:t>発表前に、手の平に指で「だいじょうぶ」と書く</a:t>
            </a:r>
          </a:p>
        </p:txBody>
      </p:sp>
      <p:sp>
        <p:nvSpPr>
          <p:cNvPr id="15" name="円/楕円 14"/>
          <p:cNvSpPr/>
          <p:nvPr/>
        </p:nvSpPr>
        <p:spPr>
          <a:xfrm>
            <a:off x="3482907" y="4603007"/>
            <a:ext cx="5681779"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家族の前で練習する</a:t>
            </a:r>
          </a:p>
        </p:txBody>
      </p:sp>
      <p:sp>
        <p:nvSpPr>
          <p:cNvPr id="16" name="円/楕円 15"/>
          <p:cNvSpPr/>
          <p:nvPr/>
        </p:nvSpPr>
        <p:spPr>
          <a:xfrm>
            <a:off x="3622568" y="5808452"/>
            <a:ext cx="5332760" cy="909177"/>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できたらシールをはる</a:t>
            </a:r>
          </a:p>
        </p:txBody>
      </p:sp>
      <p:sp>
        <p:nvSpPr>
          <p:cNvPr id="17" name="タイトル 1"/>
          <p:cNvSpPr txBox="1">
            <a:spLocks/>
          </p:cNvSpPr>
          <p:nvPr/>
        </p:nvSpPr>
        <p:spPr>
          <a:xfrm>
            <a:off x="0" y="-1"/>
            <a:ext cx="5894363" cy="6524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
        <p:nvSpPr>
          <p:cNvPr id="19" name="円/楕円 18"/>
          <p:cNvSpPr/>
          <p:nvPr/>
        </p:nvSpPr>
        <p:spPr>
          <a:xfrm>
            <a:off x="276734" y="2693642"/>
            <a:ext cx="4436950" cy="1787887"/>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発表する言葉をノートに書いておく</a:t>
            </a:r>
          </a:p>
        </p:txBody>
      </p:sp>
      <p:sp>
        <p:nvSpPr>
          <p:cNvPr id="21" name="円/楕円 20"/>
          <p:cNvSpPr/>
          <p:nvPr/>
        </p:nvSpPr>
        <p:spPr>
          <a:xfrm>
            <a:off x="209330" y="835890"/>
            <a:ext cx="4557938" cy="1473858"/>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小さい声で練習する</a:t>
            </a:r>
          </a:p>
        </p:txBody>
      </p:sp>
      <p:sp>
        <p:nvSpPr>
          <p:cNvPr id="22" name="円/楕円 21"/>
          <p:cNvSpPr/>
          <p:nvPr/>
        </p:nvSpPr>
        <p:spPr>
          <a:xfrm>
            <a:off x="4595955" y="1465945"/>
            <a:ext cx="4815399" cy="145492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chemeClr val="tx1"/>
                </a:solidFill>
              </a:rPr>
              <a:t>「さんせいです」など</a:t>
            </a:r>
            <a:endParaRPr lang="en-US" altLang="ja-JP" sz="2800" dirty="0">
              <a:solidFill>
                <a:schemeClr val="tx1"/>
              </a:solidFill>
            </a:endParaRPr>
          </a:p>
          <a:p>
            <a:pPr algn="ctr"/>
            <a:r>
              <a:rPr lang="ja-JP" altLang="en-US" sz="2800" dirty="0">
                <a:solidFill>
                  <a:schemeClr val="tx1"/>
                </a:solidFill>
              </a:rPr>
              <a:t>短い言葉で伝える</a:t>
            </a:r>
            <a:endParaRPr lang="en-US" altLang="ja-JP" sz="2800" dirty="0">
              <a:solidFill>
                <a:schemeClr val="tx1"/>
              </a:solidFill>
            </a:endParaRPr>
          </a:p>
        </p:txBody>
      </p:sp>
      <p:sp>
        <p:nvSpPr>
          <p:cNvPr id="24" name="円/楕円 23"/>
          <p:cNvSpPr/>
          <p:nvPr/>
        </p:nvSpPr>
        <p:spPr>
          <a:xfrm>
            <a:off x="17777" y="669678"/>
            <a:ext cx="4917919" cy="42243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rot="7001451">
            <a:off x="4840404" y="3226951"/>
            <a:ext cx="394818" cy="2466125"/>
          </a:xfrm>
          <a:prstGeom prst="downArrow">
            <a:avLst>
              <a:gd name="adj1" fmla="val 651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a:stretch>
            <a:fillRect/>
          </a:stretch>
        </p:blipFill>
        <p:spPr>
          <a:xfrm>
            <a:off x="8991275" y="5138736"/>
            <a:ext cx="3078747" cy="1694835"/>
          </a:xfrm>
          <a:prstGeom prst="rect">
            <a:avLst/>
          </a:prstGeom>
        </p:spPr>
      </p:pic>
      <p:sp>
        <p:nvSpPr>
          <p:cNvPr id="28" name="雲形吹き出し 27"/>
          <p:cNvSpPr/>
          <p:nvPr/>
        </p:nvSpPr>
        <p:spPr>
          <a:xfrm>
            <a:off x="3044688" y="4731761"/>
            <a:ext cx="5667251" cy="1857115"/>
          </a:xfrm>
          <a:prstGeom prst="cloudCallout">
            <a:avLst>
              <a:gd name="adj1" fmla="val 61948"/>
              <a:gd name="adj2" fmla="val 14423"/>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　　　　　　　　　　　</a:t>
            </a:r>
            <a:endParaRPr lang="en-US" altLang="ja-JP" sz="3200" dirty="0">
              <a:solidFill>
                <a:schemeClr val="tx1"/>
              </a:solidFill>
            </a:endParaRPr>
          </a:p>
          <a:p>
            <a:pPr algn="ctr"/>
            <a:endParaRPr lang="en-US" altLang="ja-JP" sz="3200" dirty="0">
              <a:solidFill>
                <a:srgbClr val="FF0000"/>
              </a:solidFill>
            </a:endParaRPr>
          </a:p>
          <a:p>
            <a:pPr algn="ctr"/>
            <a:r>
              <a:rPr lang="ja-JP" altLang="en-US" sz="3200" dirty="0">
                <a:solidFill>
                  <a:schemeClr val="tx1"/>
                </a:solidFill>
              </a:rPr>
              <a:t>わたしの</a:t>
            </a:r>
            <a:r>
              <a:rPr lang="ja-JP" altLang="en-US" sz="3200" dirty="0">
                <a:solidFill>
                  <a:srgbClr val="FF0000"/>
                </a:solidFill>
              </a:rPr>
              <a:t>「強み」</a:t>
            </a:r>
            <a:r>
              <a:rPr lang="ja-JP" altLang="en-US" sz="3200" dirty="0">
                <a:solidFill>
                  <a:schemeClr val="tx1"/>
                </a:solidFill>
              </a:rPr>
              <a:t>を</a:t>
            </a:r>
            <a:endParaRPr lang="en-US" altLang="ja-JP" sz="3200" dirty="0">
              <a:solidFill>
                <a:schemeClr val="tx1"/>
              </a:solidFill>
            </a:endParaRPr>
          </a:p>
          <a:p>
            <a:pPr algn="ctr"/>
            <a:r>
              <a:rPr lang="ja-JP" altLang="en-US" sz="3200" dirty="0">
                <a:solidFill>
                  <a:schemeClr val="tx1"/>
                </a:solidFill>
              </a:rPr>
              <a:t>生かせる方法は・・・</a:t>
            </a:r>
            <a:endParaRPr lang="en-US" altLang="ja-JP" sz="3200" dirty="0">
              <a:solidFill>
                <a:schemeClr val="tx1"/>
              </a:solidFill>
            </a:endParaRPr>
          </a:p>
          <a:p>
            <a:pPr algn="ctr"/>
            <a:endParaRPr lang="en-US" altLang="ja-JP" sz="3200" dirty="0">
              <a:solidFill>
                <a:srgbClr val="FF0000"/>
              </a:solidFill>
            </a:endParaRPr>
          </a:p>
          <a:p>
            <a:pPr algn="ctr"/>
            <a:endParaRPr lang="ja-JP" altLang="en-US" sz="3200" dirty="0">
              <a:solidFill>
                <a:schemeClr val="tx1"/>
              </a:solidFill>
            </a:endParaRPr>
          </a:p>
        </p:txBody>
      </p:sp>
    </p:spTree>
    <p:extLst>
      <p:ext uri="{BB962C8B-B14F-4D97-AF65-F5344CB8AC3E}">
        <p14:creationId xmlns:p14="http://schemas.microsoft.com/office/powerpoint/2010/main" val="2456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000"/>
                                        <p:tgtEl>
                                          <p:spTgt spid="2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46693" y="3408001"/>
            <a:ext cx="11582400" cy="2246769"/>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133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spcAft>
                <a:spcPts val="0"/>
              </a:spcAft>
            </a:pP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④「強み」を生かして、苦手なことやこまっていることを</a:t>
            </a:r>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lgn="just">
              <a:spcAft>
                <a:spcPts val="0"/>
              </a:spcAft>
            </a:pP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　　かい決するために</a:t>
            </a:r>
            <a:r>
              <a:rPr lang="ja-JP" altLang="ja-JP" sz="28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やってみたいことや、がんばりたいこと</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を</a:t>
            </a:r>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lgn="just">
              <a:spcAft>
                <a:spcPts val="0"/>
              </a:spcAft>
            </a:pP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　　書きましょう</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p>
          <a:p>
            <a:pPr indent="3333750"/>
            <a:r>
              <a:rPr kumimoji="0" lang="ja-JP" altLang="en-US" sz="2800" dirty="0">
                <a:solidFill>
                  <a:prstClr val="black"/>
                </a:solidFill>
                <a:latin typeface="ＭＳ 明朝" panose="02020609040205080304" pitchFamily="17" charset="-128"/>
                <a:ea typeface="ＭＳ 明朝" panose="02020609040205080304" pitchFamily="17" charset="-128"/>
              </a:rPr>
              <a:t>　</a:t>
            </a:r>
            <a:r>
              <a:rPr kumimoji="0" lang="ja-JP" altLang="en-US" sz="1000" dirty="0">
                <a:solidFill>
                  <a:prstClr val="black"/>
                </a:solidFill>
                <a:latin typeface="ＭＳ 明朝" panose="02020609040205080304" pitchFamily="17" charset="-128"/>
                <a:ea typeface="ＭＳ 明朝" panose="02020609040205080304" pitchFamily="17" charset="-128"/>
              </a:rPr>
              <a:t>　　　　　　　　　</a:t>
            </a:r>
            <a:r>
              <a:rPr kumimoji="0" lang="ja-JP" altLang="ja-JP" sz="1000" dirty="0">
                <a:solidFill>
                  <a:prstClr val="black"/>
                </a:solidFill>
                <a:latin typeface="ＭＳ 明朝" panose="02020609040205080304" pitchFamily="17" charset="-128"/>
                <a:ea typeface="ＭＳ 明朝" panose="02020609040205080304" pitchFamily="17" charset="-128"/>
              </a:rPr>
              <a:t>　　</a:t>
            </a:r>
            <a:r>
              <a:rPr kumimoji="0" lang="ja-JP" altLang="ja-JP" sz="2000" dirty="0">
                <a:solidFill>
                  <a:prstClr val="black"/>
                </a:solidFill>
                <a:latin typeface="ＭＳ 明朝" panose="02020609040205080304" pitchFamily="17" charset="-128"/>
                <a:ea typeface="ＭＳ 明朝" panose="02020609040205080304" pitchFamily="17" charset="-128"/>
              </a:rPr>
              <a:t>　　　　　　</a:t>
            </a:r>
            <a:r>
              <a:rPr kumimoji="0" lang="ja-JP" altLang="en-US" sz="2800" b="1" dirty="0">
                <a:solidFill>
                  <a:prstClr val="black"/>
                </a:solidFill>
                <a:latin typeface="ＭＳ ゴシック" panose="020B0609070205080204" pitchFamily="49" charset="-128"/>
                <a:ea typeface="ＭＳ ゴシック" panose="020B0609070205080204" pitchFamily="49" charset="-128"/>
              </a:rPr>
              <a:t>　　　　　　　　　　　　　　</a:t>
            </a:r>
            <a:r>
              <a:rPr kumimoji="0" lang="ja-JP" altLang="ja-JP" sz="1200" dirty="0">
                <a:solidFill>
                  <a:prstClr val="black"/>
                </a:solidFill>
                <a:latin typeface="Century" panose="02040604050505020304" pitchFamily="18" charset="0"/>
              </a:rPr>
              <a:t> </a:t>
            </a:r>
            <a:endParaRPr kumimoji="0" lang="ja-JP" altLang="ja-JP" sz="2800" dirty="0">
              <a:solidFill>
                <a:prstClr val="black"/>
              </a:solidFill>
            </a:endParaRPr>
          </a:p>
        </p:txBody>
      </p:sp>
      <p:sp>
        <p:nvSpPr>
          <p:cNvPr id="6" name="正方形/長方形 5"/>
          <p:cNvSpPr/>
          <p:nvPr/>
        </p:nvSpPr>
        <p:spPr>
          <a:xfrm>
            <a:off x="3633394" y="5141389"/>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17" name="メモ 16"/>
          <p:cNvSpPr/>
          <p:nvPr/>
        </p:nvSpPr>
        <p:spPr>
          <a:xfrm>
            <a:off x="1410912" y="4773213"/>
            <a:ext cx="9684868" cy="1971940"/>
          </a:xfrm>
          <a:prstGeom prst="foldedCorner">
            <a:avLst/>
          </a:prstGeom>
          <a:solidFill>
            <a:sysClr val="window" lastClr="FFFFFF"/>
          </a:solidFill>
          <a:ln w="38100" cap="flat" cmpd="sng" algn="ctr">
            <a:solidFill>
              <a:sysClr val="windowText" lastClr="000000"/>
            </a:solidFill>
            <a:prstDash val="solid"/>
            <a:miter lim="800000"/>
          </a:ln>
          <a:effectLst/>
        </p:spPr>
        <p:txBody>
          <a:bodyPr rot="0" wrap="square" tIns="45720" rIns="91440" numCol="1" spcCol="0" rtlCol="0" fromWordArt="0" anchor="ctr" anchorCtr="0" forceAA="0" compatLnSpc="1">
            <a:prstTxWarp prst="textNoShape">
              <a:avLst/>
            </a:prstTxWarp>
          </a:bodyPr>
          <a:lstStyle/>
          <a:p>
            <a:pPr algn="just"/>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050" kern="100" dirty="0">
                <a:latin typeface="Century" panose="02040604050505020304" pitchFamily="18" charset="0"/>
                <a:ea typeface="ＭＳ 明朝" panose="02020609040205080304" pitchFamily="17" charset="-128"/>
                <a:cs typeface="Times New Roman" panose="02020603050405020304" pitchFamily="18" charset="0"/>
              </a:rPr>
              <a:t>　</a:t>
            </a: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1922480" y="5103464"/>
            <a:ext cx="8347040" cy="1200329"/>
          </a:xfrm>
          <a:prstGeom prst="rect">
            <a:avLst/>
          </a:prstGeom>
          <a:noFill/>
        </p:spPr>
        <p:txBody>
          <a:bodyPr wrap="square" rtlCol="0">
            <a:spAutoFit/>
          </a:bodyPr>
          <a:lstStyle/>
          <a:p>
            <a:pPr lvl="0" algn="just"/>
            <a:r>
              <a:rPr lang="ja-JP" altLang="en-US" sz="3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発表する言葉をノートに書いて、</a:t>
            </a:r>
            <a:endParaRPr lang="en-US" altLang="ja-JP" sz="3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r>
              <a:rPr lang="ja-JP" altLang="en-US" sz="3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小さい声で練習する。</a:t>
            </a:r>
            <a:endParaRPr lang="en-US" altLang="ja-JP" sz="36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3" name="図 12"/>
          <p:cNvPicPr>
            <a:picLocks noChangeAspect="1"/>
          </p:cNvPicPr>
          <p:nvPr/>
        </p:nvPicPr>
        <p:blipFill>
          <a:blip r:embed="rId3"/>
          <a:stretch>
            <a:fillRect/>
          </a:stretch>
        </p:blipFill>
        <p:spPr>
          <a:xfrm>
            <a:off x="9021071" y="5121448"/>
            <a:ext cx="1675088" cy="1623705"/>
          </a:xfrm>
          <a:prstGeom prst="rect">
            <a:avLst/>
          </a:prstGeom>
        </p:spPr>
      </p:pic>
      <p:sp>
        <p:nvSpPr>
          <p:cNvPr id="12" name="タイトル 1"/>
          <p:cNvSpPr txBox="1">
            <a:spLocks/>
          </p:cNvSpPr>
          <p:nvPr/>
        </p:nvSpPr>
        <p:spPr>
          <a:xfrm>
            <a:off x="0" y="0"/>
            <a:ext cx="5824025" cy="69197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pic>
        <p:nvPicPr>
          <p:cNvPr id="3" name="図 2"/>
          <p:cNvPicPr>
            <a:picLocks noChangeAspect="1"/>
          </p:cNvPicPr>
          <p:nvPr/>
        </p:nvPicPr>
        <p:blipFill>
          <a:blip r:embed="rId4"/>
          <a:stretch>
            <a:fillRect/>
          </a:stretch>
        </p:blipFill>
        <p:spPr>
          <a:xfrm>
            <a:off x="6367975" y="55176"/>
            <a:ext cx="5824025" cy="3276014"/>
          </a:xfrm>
          <a:prstGeom prst="rect">
            <a:avLst/>
          </a:prstGeom>
          <a:ln>
            <a:solidFill>
              <a:schemeClr val="tx1"/>
            </a:solidFill>
            <a:prstDash val="sysDot"/>
          </a:ln>
        </p:spPr>
      </p:pic>
      <p:sp>
        <p:nvSpPr>
          <p:cNvPr id="14" name="テキスト ボックス 14">
            <a:extLst>
              <a:ext uri="{FF2B5EF4-FFF2-40B4-BE49-F238E27FC236}">
                <a16:creationId xmlns:a16="http://schemas.microsoft.com/office/drawing/2014/main" id="{2E5E6860-5977-4C06-BB13-AD73ADFA5A0D}"/>
              </a:ext>
            </a:extLst>
          </p:cNvPr>
          <p:cNvSpPr txBox="1"/>
          <p:nvPr/>
        </p:nvSpPr>
        <p:spPr>
          <a:xfrm>
            <a:off x="184424" y="3442098"/>
            <a:ext cx="1295766" cy="523220"/>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a:t>
            </a:r>
            <a:r>
              <a:rPr lang="ja-JP" altLang="en-US" sz="2800" dirty="0">
                <a:solidFill>
                  <a:sysClr val="windowText" lastClr="000000"/>
                </a:solidFill>
                <a:latin typeface="Calibri" panose="020F0502020204030204"/>
                <a:ea typeface="ＭＳ Ｐゴシック" panose="020B0600070205080204" pitchFamily="50" charset="-128"/>
              </a:rPr>
              <a:t>③</a:t>
            </a:r>
            <a:endPar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247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51530" y="4035735"/>
            <a:ext cx="9144000" cy="3824124"/>
          </a:xfrm>
          <a:prstGeom prst="rect">
            <a:avLst/>
          </a:prstGeom>
          <a:noFill/>
        </p:spPr>
        <p:txBody>
          <a:bodyPr wrap="square" rtlCol="0">
            <a:spAutoFit/>
          </a:bodyPr>
          <a:lstStyle/>
          <a:p>
            <a:pPr lvl="0"/>
            <a:r>
              <a:rPr lang="ja-JP" altLang="en-US" sz="4800" dirty="0">
                <a:latin typeface="+mj-ea"/>
                <a:ea typeface="+mj-ea"/>
              </a:rPr>
              <a:t>　　</a:t>
            </a:r>
            <a:r>
              <a:rPr lang="ja-JP" altLang="en-US" sz="4800" dirty="0">
                <a:solidFill>
                  <a:prstClr val="black"/>
                </a:solidFill>
                <a:latin typeface="ＭＳ Ｐゴシック" panose="020B0600070205080204" pitchFamily="50" charset="-128"/>
              </a:rPr>
              <a:t>「考え方、行動、からだ　など」</a:t>
            </a:r>
            <a:r>
              <a:rPr lang="ja-JP" altLang="en-US" sz="4400" dirty="0">
                <a:solidFill>
                  <a:prstClr val="black"/>
                </a:solidFill>
                <a:latin typeface="ＭＳ Ｐゴシック" panose="020B0600070205080204" pitchFamily="50" charset="-128"/>
              </a:rPr>
              <a:t>　</a:t>
            </a:r>
            <a:endParaRPr lang="en-US" altLang="ja-JP" sz="4400" dirty="0">
              <a:solidFill>
                <a:prstClr val="black"/>
              </a:solidFill>
              <a:latin typeface="ＭＳ Ｐゴシック" panose="020B0600070205080204" pitchFamily="50" charset="-128"/>
            </a:endParaRPr>
          </a:p>
          <a:p>
            <a:pPr>
              <a:lnSpc>
                <a:spcPts val="2500"/>
              </a:lnSpc>
            </a:pPr>
            <a:r>
              <a:rPr lang="ja-JP" altLang="en-US" sz="4800" dirty="0">
                <a:latin typeface="+mj-ea"/>
                <a:ea typeface="+mj-ea"/>
              </a:rPr>
              <a:t>　　　</a:t>
            </a:r>
            <a:endParaRPr lang="en-US" altLang="ja-JP" sz="4800" dirty="0">
              <a:latin typeface="+mj-ea"/>
              <a:ea typeface="+mj-ea"/>
            </a:endParaRPr>
          </a:p>
          <a:p>
            <a:pPr>
              <a:lnSpc>
                <a:spcPts val="2500"/>
              </a:lnSpc>
            </a:pPr>
            <a:endParaRPr lang="en-US" altLang="ja-JP" sz="4800" dirty="0">
              <a:latin typeface="+mj-ea"/>
              <a:ea typeface="+mj-ea"/>
            </a:endParaRPr>
          </a:p>
          <a:p>
            <a:pPr>
              <a:lnSpc>
                <a:spcPts val="2500"/>
              </a:lnSpc>
            </a:pPr>
            <a:r>
              <a:rPr lang="ja-JP" altLang="en-US" sz="6000" dirty="0">
                <a:latin typeface="+mj-ea"/>
                <a:ea typeface="+mj-ea"/>
              </a:rPr>
              <a:t>　　自分に　あるもの</a:t>
            </a:r>
            <a:endParaRPr lang="en-US" altLang="ja-JP" sz="6000" dirty="0">
              <a:latin typeface="+mj-ea"/>
              <a:ea typeface="+mj-ea"/>
            </a:endParaRPr>
          </a:p>
          <a:p>
            <a:r>
              <a:rPr lang="ja-JP" altLang="en-US" sz="6000" dirty="0">
                <a:latin typeface="+mj-ea"/>
                <a:ea typeface="+mj-ea"/>
              </a:rPr>
              <a:t>　　自分が　もっているもの</a:t>
            </a:r>
            <a:endParaRPr lang="en-US" altLang="ja-JP" sz="6000" dirty="0">
              <a:latin typeface="+mj-ea"/>
              <a:ea typeface="+mj-ea"/>
            </a:endParaRPr>
          </a:p>
          <a:p>
            <a:r>
              <a:rPr lang="ja-JP" altLang="en-US" sz="3600" dirty="0">
                <a:latin typeface="+mj-ea"/>
                <a:ea typeface="+mj-ea"/>
              </a:rPr>
              <a:t>　　</a:t>
            </a:r>
            <a:endParaRPr lang="en-US" altLang="ja-JP" sz="3600" dirty="0">
              <a:latin typeface="+mj-ea"/>
              <a:ea typeface="+mj-ea"/>
            </a:endParaRPr>
          </a:p>
          <a:p>
            <a:r>
              <a:rPr lang="ja-JP" altLang="en-US" sz="3600" dirty="0">
                <a:latin typeface="+mj-ea"/>
                <a:ea typeface="+mj-ea"/>
              </a:rPr>
              <a:t>　</a:t>
            </a:r>
            <a:endParaRPr lang="en-US" altLang="ja-JP" sz="3600" dirty="0">
              <a:latin typeface="+mj-ea"/>
              <a:ea typeface="+mj-ea"/>
            </a:endParaRPr>
          </a:p>
        </p:txBody>
      </p:sp>
      <p:pic>
        <p:nvPicPr>
          <p:cNvPr id="5" name="図 4"/>
          <p:cNvPicPr>
            <a:picLocks noChangeAspect="1"/>
          </p:cNvPicPr>
          <p:nvPr/>
        </p:nvPicPr>
        <p:blipFill>
          <a:blip r:embed="rId3"/>
          <a:stretch>
            <a:fillRect/>
          </a:stretch>
        </p:blipFill>
        <p:spPr>
          <a:xfrm>
            <a:off x="6207460" y="1426053"/>
            <a:ext cx="2115495" cy="2670279"/>
          </a:xfrm>
          <a:prstGeom prst="rect">
            <a:avLst/>
          </a:prstGeom>
        </p:spPr>
      </p:pic>
      <p:sp>
        <p:nvSpPr>
          <p:cNvPr id="8" name="タイトル 1"/>
          <p:cNvSpPr>
            <a:spLocks noGrp="1"/>
          </p:cNvSpPr>
          <p:nvPr>
            <p:ph type="title"/>
          </p:nvPr>
        </p:nvSpPr>
        <p:spPr>
          <a:xfrm>
            <a:off x="2361127" y="159048"/>
            <a:ext cx="7843234" cy="847115"/>
          </a:xfrm>
          <a:noFill/>
          <a:ln w="19050">
            <a:solidFill>
              <a:schemeClr val="bg1"/>
            </a:solidFill>
          </a:ln>
        </p:spPr>
        <p:txBody>
          <a:bodyPr>
            <a:noAutofit/>
          </a:bodyPr>
          <a:lstStyle/>
          <a:p>
            <a:r>
              <a:rPr lang="ja-JP" altLang="en-US" sz="6000" dirty="0">
                <a:solidFill>
                  <a:srgbClr val="FF0000"/>
                </a:solidFill>
              </a:rPr>
              <a:t>「強み」</a:t>
            </a:r>
            <a:r>
              <a:rPr lang="ja-JP" altLang="en-US" sz="6000" dirty="0"/>
              <a:t>って　何だろう？</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764" y="1103969"/>
            <a:ext cx="2477103" cy="2814889"/>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b="51515"/>
          <a:stretch/>
        </p:blipFill>
        <p:spPr>
          <a:xfrm rot="20461839">
            <a:off x="824573" y="1083414"/>
            <a:ext cx="3401212" cy="1914742"/>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021" y="1075890"/>
            <a:ext cx="1989801" cy="2773241"/>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l="63882" t="36363" b="20909"/>
          <a:stretch/>
        </p:blipFill>
        <p:spPr>
          <a:xfrm rot="405096">
            <a:off x="3304597" y="1969495"/>
            <a:ext cx="1906629" cy="2066659"/>
          </a:xfrm>
          <a:prstGeom prst="rect">
            <a:avLst/>
          </a:prstGeom>
        </p:spPr>
      </p:pic>
    </p:spTree>
    <p:extLst>
      <p:ext uri="{BB962C8B-B14F-4D97-AF65-F5344CB8AC3E}">
        <p14:creationId xmlns:p14="http://schemas.microsoft.com/office/powerpoint/2010/main" val="2896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2750070" y="1615536"/>
            <a:ext cx="9070866" cy="4602384"/>
          </a:xfrm>
          <a:prstGeom prst="wedgeRoundRectCallout">
            <a:avLst>
              <a:gd name="adj1" fmla="val 25438"/>
              <a:gd name="adj2" fmla="val 6107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4400" dirty="0"/>
          </a:p>
          <a:p>
            <a:pPr algn="ctr"/>
            <a:endParaRPr lang="en-US" altLang="ja-JP" sz="4400" dirty="0"/>
          </a:p>
          <a:p>
            <a:r>
              <a:rPr lang="ja-JP" altLang="en-US" sz="4400" dirty="0"/>
              <a:t>　</a:t>
            </a:r>
            <a:endParaRPr lang="en-US" altLang="ja-JP" sz="4400" dirty="0"/>
          </a:p>
          <a:p>
            <a:pPr>
              <a:lnSpc>
                <a:spcPct val="150000"/>
              </a:lnSpc>
            </a:pPr>
            <a:r>
              <a:rPr lang="ja-JP" altLang="en-US" sz="4400" dirty="0"/>
              <a:t>　</a:t>
            </a:r>
            <a:r>
              <a:rPr lang="ja-JP" altLang="en-US" sz="4000" dirty="0"/>
              <a:t>わたしは、みんなの前で発表することがはずかしいです。</a:t>
            </a:r>
            <a:endParaRPr lang="en-US" altLang="ja-JP" sz="4000" dirty="0"/>
          </a:p>
          <a:p>
            <a:pPr>
              <a:lnSpc>
                <a:spcPct val="150000"/>
              </a:lnSpc>
            </a:pPr>
            <a:r>
              <a:rPr lang="ja-JP" altLang="en-US" sz="4000" dirty="0"/>
              <a:t>　でも、がんばりやの「強み」を生かして、　発表する言葉をノートに書いて、小さい声で練習をしてから発表したいです。</a:t>
            </a:r>
            <a:endParaRPr lang="en-US" altLang="ja-JP" sz="4000" dirty="0"/>
          </a:p>
          <a:p>
            <a:pPr algn="ctr"/>
            <a:endParaRPr lang="en-US" altLang="ja-JP" sz="4400" dirty="0"/>
          </a:p>
          <a:p>
            <a:pPr algn="ctr"/>
            <a:endParaRPr lang="en-US" altLang="ja-JP" sz="4400" dirty="0"/>
          </a:p>
          <a:p>
            <a:pPr algn="ctr"/>
            <a:endParaRPr lang="en-US" altLang="ja-JP" sz="4400" dirty="0"/>
          </a:p>
        </p:txBody>
      </p:sp>
      <p:pic>
        <p:nvPicPr>
          <p:cNvPr id="5" name="図 4"/>
          <p:cNvPicPr>
            <a:picLocks noChangeAspect="1"/>
          </p:cNvPicPr>
          <p:nvPr/>
        </p:nvPicPr>
        <p:blipFill>
          <a:blip r:embed="rId3"/>
          <a:stretch>
            <a:fillRect/>
          </a:stretch>
        </p:blipFill>
        <p:spPr>
          <a:xfrm>
            <a:off x="10383894" y="5279240"/>
            <a:ext cx="1808106" cy="1761343"/>
          </a:xfrm>
          <a:prstGeom prst="rect">
            <a:avLst/>
          </a:prstGeom>
        </p:spPr>
      </p:pic>
      <p:sp>
        <p:nvSpPr>
          <p:cNvPr id="7" name="正方形/長方形 6"/>
          <p:cNvSpPr/>
          <p:nvPr/>
        </p:nvSpPr>
        <p:spPr>
          <a:xfrm>
            <a:off x="98265" y="1867637"/>
            <a:ext cx="2619609" cy="913301"/>
          </a:xfrm>
          <a:prstGeom prst="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苦手なこと</a:t>
            </a:r>
            <a:endParaRPr kumimoji="1" lang="en-US" altLang="ja-JP" sz="2800" dirty="0"/>
          </a:p>
          <a:p>
            <a:pPr algn="ctr"/>
            <a:r>
              <a:rPr lang="ja-JP" altLang="en-US" sz="2800" dirty="0"/>
              <a:t>こま</a:t>
            </a:r>
            <a:r>
              <a:rPr kumimoji="1" lang="ja-JP" altLang="en-US" sz="2800" dirty="0"/>
              <a:t>っていること</a:t>
            </a:r>
          </a:p>
        </p:txBody>
      </p:sp>
      <p:sp>
        <p:nvSpPr>
          <p:cNvPr id="17" name="正方形/長方形 16"/>
          <p:cNvSpPr/>
          <p:nvPr/>
        </p:nvSpPr>
        <p:spPr>
          <a:xfrm>
            <a:off x="130461" y="3576536"/>
            <a:ext cx="2479755" cy="913301"/>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自分の</a:t>
            </a:r>
            <a:endParaRPr lang="en-US" altLang="ja-JP" sz="2800" dirty="0"/>
          </a:p>
          <a:p>
            <a:pPr algn="ctr"/>
            <a:r>
              <a:rPr lang="ja-JP" altLang="en-US" sz="2800" dirty="0">
                <a:solidFill>
                  <a:srgbClr val="FF0000"/>
                </a:solidFill>
              </a:rPr>
              <a:t>「強み」</a:t>
            </a:r>
            <a:endParaRPr kumimoji="1" lang="en-US" altLang="ja-JP" sz="2800" dirty="0">
              <a:solidFill>
                <a:srgbClr val="FF0000"/>
              </a:solidFill>
            </a:endParaRPr>
          </a:p>
        </p:txBody>
      </p:sp>
      <p:sp>
        <p:nvSpPr>
          <p:cNvPr id="2" name="右矢印 1"/>
          <p:cNvSpPr/>
          <p:nvPr/>
        </p:nvSpPr>
        <p:spPr>
          <a:xfrm flipV="1">
            <a:off x="2641412" y="2153371"/>
            <a:ext cx="475961" cy="3269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flipV="1">
            <a:off x="2614301" y="3887512"/>
            <a:ext cx="475961" cy="2913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flipV="1">
            <a:off x="2549001" y="4777559"/>
            <a:ext cx="494573" cy="303701"/>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4">
            <a:extLst>
              <a:ext uri="{FF2B5EF4-FFF2-40B4-BE49-F238E27FC236}">
                <a16:creationId xmlns:a16="http://schemas.microsoft.com/office/drawing/2014/main" id="{0F3251DB-04C3-4338-A256-37762C173B17}"/>
              </a:ext>
            </a:extLst>
          </p:cNvPr>
          <p:cNvSpPr txBox="1"/>
          <p:nvPr/>
        </p:nvSpPr>
        <p:spPr>
          <a:xfrm>
            <a:off x="241302" y="889814"/>
            <a:ext cx="1420264" cy="584775"/>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活動④</a:t>
            </a:r>
          </a:p>
        </p:txBody>
      </p:sp>
      <p:pic>
        <p:nvPicPr>
          <p:cNvPr id="4" name="図 3">
            <a:extLst>
              <a:ext uri="{FF2B5EF4-FFF2-40B4-BE49-F238E27FC236}">
                <a16:creationId xmlns:a16="http://schemas.microsoft.com/office/drawing/2014/main" id="{F4B8B79D-8EC4-490E-A2A9-4FC32C36ED44}"/>
              </a:ext>
            </a:extLst>
          </p:cNvPr>
          <p:cNvPicPr>
            <a:picLocks noChangeAspect="1"/>
          </p:cNvPicPr>
          <p:nvPr/>
        </p:nvPicPr>
        <p:blipFill>
          <a:blip r:embed="rId4"/>
          <a:stretch>
            <a:fillRect/>
          </a:stretch>
        </p:blipFill>
        <p:spPr>
          <a:xfrm>
            <a:off x="-42204" y="-155864"/>
            <a:ext cx="5950635" cy="1152244"/>
          </a:xfrm>
          <a:prstGeom prst="rect">
            <a:avLst/>
          </a:prstGeom>
        </p:spPr>
      </p:pic>
      <p:sp>
        <p:nvSpPr>
          <p:cNvPr id="15" name="テキスト ボックス 14">
            <a:extLst>
              <a:ext uri="{FF2B5EF4-FFF2-40B4-BE49-F238E27FC236}">
                <a16:creationId xmlns:a16="http://schemas.microsoft.com/office/drawing/2014/main" id="{75FCB31B-8661-46B5-AA62-21A894E1D087}"/>
              </a:ext>
            </a:extLst>
          </p:cNvPr>
          <p:cNvSpPr txBox="1"/>
          <p:nvPr/>
        </p:nvSpPr>
        <p:spPr>
          <a:xfrm>
            <a:off x="1748173" y="889814"/>
            <a:ext cx="2479755" cy="584775"/>
          </a:xfrm>
          <a:prstGeom prst="rect">
            <a:avLst/>
          </a:prstGeom>
          <a:solidFill>
            <a:sysClr val="window" lastClr="FFFFFF"/>
          </a:solidFill>
          <a:ln w="2857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sysClr val="windowText" lastClr="000000"/>
                </a:solidFill>
                <a:latin typeface="Calibri" panose="020F0502020204030204"/>
                <a:ea typeface="ＭＳ Ｐゴシック" panose="020B0600070205080204" pitchFamily="50" charset="-128"/>
              </a:rPr>
              <a:t>伝え合い</a:t>
            </a:r>
            <a:endPar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146095" y="4618435"/>
            <a:ext cx="2479755" cy="913301"/>
          </a:xfrm>
          <a:prstGeom prst="rect">
            <a:avLst/>
          </a:prstGeom>
          <a:solidFill>
            <a:schemeClr val="bg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かい決方法</a:t>
            </a:r>
            <a:endParaRPr kumimoji="1" lang="en-US" altLang="ja-JP" sz="2800" dirty="0"/>
          </a:p>
        </p:txBody>
      </p:sp>
    </p:spTree>
    <p:extLst>
      <p:ext uri="{BB962C8B-B14F-4D97-AF65-F5344CB8AC3E}">
        <p14:creationId xmlns:p14="http://schemas.microsoft.com/office/powerpoint/2010/main" val="65323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322709" y="2735233"/>
            <a:ext cx="2199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sz="800">
              <a:solidFill>
                <a:prstClr val="black"/>
              </a:solidFill>
            </a:endParaRPr>
          </a:p>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a:solidFill>
                <a:prstClr val="black"/>
              </a:solidFill>
              <a:latin typeface="Arial" panose="020B0604020202020204" pitchFamily="34" charset="0"/>
            </a:endParaRPr>
          </a:p>
        </p:txBody>
      </p:sp>
      <p:sp>
        <p:nvSpPr>
          <p:cNvPr id="8" name="コンテンツ プレースホルダー 2"/>
          <p:cNvSpPr>
            <a:spLocks noGrp="1"/>
          </p:cNvSpPr>
          <p:nvPr>
            <p:ph idx="1"/>
          </p:nvPr>
        </p:nvSpPr>
        <p:spPr>
          <a:xfrm>
            <a:off x="0" y="759933"/>
            <a:ext cx="8357492" cy="898092"/>
          </a:xfrm>
        </p:spPr>
        <p:txBody>
          <a:bodyPr>
            <a:normAutofit fontScale="25000" lnSpcReduction="20000"/>
          </a:bodyPr>
          <a:lstStyle/>
          <a:p>
            <a:pPr marL="0" indent="0" algn="just">
              <a:lnSpc>
                <a:spcPct val="120000"/>
              </a:lnSpc>
              <a:spcBef>
                <a:spcPts val="0"/>
              </a:spcBef>
              <a:buNone/>
            </a:pPr>
            <a:r>
              <a:rPr lang="ja-JP" altLang="en-US" dirty="0">
                <a:ea typeface="AR P丸ゴシック体E" panose="020F0900000000000000" pitchFamily="50" charset="-128"/>
              </a:rPr>
              <a:t>　</a:t>
            </a:r>
            <a:r>
              <a:rPr lang="ja-JP" altLang="en-US" dirty="0">
                <a:latin typeface="+mj-ea"/>
                <a:ea typeface="+mj-ea"/>
              </a:rPr>
              <a:t>　</a:t>
            </a:r>
            <a:r>
              <a:rPr lang="en-US" altLang="ja-JP" sz="11200" dirty="0">
                <a:latin typeface="+mj-ea"/>
                <a:ea typeface="+mj-ea"/>
              </a:rPr>
              <a:t>(1) </a:t>
            </a:r>
            <a:r>
              <a:rPr lang="ja-JP" altLang="en-US" sz="11200" dirty="0">
                <a:latin typeface="+mj-ea"/>
                <a:ea typeface="+mj-ea"/>
              </a:rPr>
              <a:t>今日の学習をふり返って、◯をつけましょう。</a:t>
            </a:r>
          </a:p>
        </p:txBody>
      </p:sp>
      <p:sp>
        <p:nvSpPr>
          <p:cNvPr id="11" name="正方形/長方形 10"/>
          <p:cNvSpPr/>
          <p:nvPr/>
        </p:nvSpPr>
        <p:spPr>
          <a:xfrm>
            <a:off x="822249" y="6047963"/>
            <a:ext cx="10502077" cy="523220"/>
          </a:xfrm>
          <a:prstGeom prst="rect">
            <a:avLst/>
          </a:prstGeom>
          <a:solidFill>
            <a:schemeClr val="bg1"/>
          </a:solidFill>
        </p:spPr>
        <p:txBody>
          <a:bodyPr wrap="square">
            <a:spAutoFit/>
          </a:bodyPr>
          <a:lstStyle/>
          <a:p>
            <a:r>
              <a:rPr lang="en-US" altLang="ja-JP" sz="2800" dirty="0">
                <a:solidFill>
                  <a:prstClr val="black"/>
                </a:solidFill>
                <a:latin typeface="ＭＳ Ｐゴシック" panose="020B0600070205080204" pitchFamily="50" charset="-128"/>
              </a:rPr>
              <a:t>(2) </a:t>
            </a:r>
            <a:r>
              <a:rPr lang="ja-JP" altLang="en-US" sz="2800" dirty="0">
                <a:solidFill>
                  <a:prstClr val="black"/>
                </a:solidFill>
                <a:latin typeface="ＭＳ Ｐゴシック" panose="020B0600070205080204" pitchFamily="50" charset="-128"/>
              </a:rPr>
              <a:t>活動をふり返って、感じたことや気づいたことを書きましょう。</a:t>
            </a:r>
          </a:p>
        </p:txBody>
      </p:sp>
      <p:pic>
        <p:nvPicPr>
          <p:cNvPr id="9" name="図 8"/>
          <p:cNvPicPr>
            <a:picLocks noChangeAspect="1"/>
          </p:cNvPicPr>
          <p:nvPr/>
        </p:nvPicPr>
        <p:blipFill>
          <a:blip r:embed="rId3"/>
          <a:stretch>
            <a:fillRect/>
          </a:stretch>
        </p:blipFill>
        <p:spPr>
          <a:xfrm rot="1576090">
            <a:off x="8742667" y="92399"/>
            <a:ext cx="1487232" cy="1439257"/>
          </a:xfrm>
          <a:prstGeom prst="rect">
            <a:avLst/>
          </a:prstGeom>
        </p:spPr>
      </p:pic>
      <p:sp>
        <p:nvSpPr>
          <p:cNvPr id="7" name="タイトル 1"/>
          <p:cNvSpPr txBox="1">
            <a:spLocks/>
          </p:cNvSpPr>
          <p:nvPr/>
        </p:nvSpPr>
        <p:spPr>
          <a:xfrm>
            <a:off x="1" y="-4370"/>
            <a:ext cx="2030954" cy="74006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sz="4000" dirty="0">
                <a:solidFill>
                  <a:sysClr val="windowText" lastClr="000000"/>
                </a:solidFill>
                <a:ea typeface="ＭＳ Ｐゴシック" panose="020B0600070205080204" pitchFamily="50" charset="-128"/>
              </a:rPr>
              <a:t>ふり返り</a:t>
            </a:r>
            <a:r>
              <a:rPr sz="4800" dirty="0">
                <a:solidFill>
                  <a:sysClr val="windowText" lastClr="000000"/>
                </a:solidFill>
                <a:ea typeface="ＭＳ Ｐゴシック" panose="020B0600070205080204" pitchFamily="50" charset="-128"/>
              </a:rPr>
              <a:t>　　　　　　　　</a:t>
            </a:r>
          </a:p>
        </p:txBody>
      </p:sp>
      <p:graphicFrame>
        <p:nvGraphicFramePr>
          <p:cNvPr id="4" name="表 3"/>
          <p:cNvGraphicFramePr>
            <a:graphicFrameLocks noGrp="1"/>
          </p:cNvGraphicFramePr>
          <p:nvPr>
            <p:extLst>
              <p:ext uri="{D42A27DB-BD31-4B8C-83A1-F6EECF244321}">
                <p14:modId xmlns:p14="http://schemas.microsoft.com/office/powerpoint/2010/main" val="2520586394"/>
              </p:ext>
            </p:extLst>
          </p:nvPr>
        </p:nvGraphicFramePr>
        <p:xfrm>
          <a:off x="205588" y="1362317"/>
          <a:ext cx="11699541" cy="4572000"/>
        </p:xfrm>
        <a:graphic>
          <a:graphicData uri="http://schemas.openxmlformats.org/drawingml/2006/table">
            <a:tbl>
              <a:tblPr firstRow="1" bandRow="1">
                <a:tableStyleId>{5C22544A-7EE6-4342-B048-85BDC9FD1C3A}</a:tableStyleId>
              </a:tblPr>
              <a:tblGrid>
                <a:gridCol w="5800277">
                  <a:extLst>
                    <a:ext uri="{9D8B030D-6E8A-4147-A177-3AD203B41FA5}">
                      <a16:colId xmlns:a16="http://schemas.microsoft.com/office/drawing/2014/main" val="20000"/>
                    </a:ext>
                  </a:extLst>
                </a:gridCol>
                <a:gridCol w="1416911">
                  <a:extLst>
                    <a:ext uri="{9D8B030D-6E8A-4147-A177-3AD203B41FA5}">
                      <a16:colId xmlns:a16="http://schemas.microsoft.com/office/drawing/2014/main" val="20001"/>
                    </a:ext>
                  </a:extLst>
                </a:gridCol>
                <a:gridCol w="1416424">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41929">
                  <a:extLst>
                    <a:ext uri="{9D8B030D-6E8A-4147-A177-3AD203B41FA5}">
                      <a16:colId xmlns:a16="http://schemas.microsoft.com/office/drawing/2014/main" val="20004"/>
                    </a:ext>
                  </a:extLst>
                </a:gridCol>
              </a:tblGrid>
              <a:tr h="299049">
                <a:tc>
                  <a:txBody>
                    <a:bodyPr/>
                    <a:lstStyle/>
                    <a:p>
                      <a:r>
                        <a:rPr kumimoji="1" lang="ja-JP" altLang="en-US" sz="2400" dirty="0">
                          <a:solidFill>
                            <a:schemeClr val="tx1"/>
                          </a:solidFill>
                        </a:rPr>
                        <a:t>ふり返ること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2400" dirty="0">
                          <a:solidFill>
                            <a:schemeClr val="tx1"/>
                          </a:solidFill>
                        </a:rPr>
                        <a:t>当てはまるところを　○でかこみましょう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7397">
                <a:tc>
                  <a:txBody>
                    <a:bodyPr/>
                    <a:lstStyle/>
                    <a:p>
                      <a:r>
                        <a:rPr kumimoji="1" lang="ja-JP" altLang="en-US" sz="2400" dirty="0">
                          <a:solidFill>
                            <a:schemeClr val="tx1"/>
                          </a:solidFill>
                        </a:rPr>
                        <a:t>①　学習に進んで参加することが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endParaRPr kumimoji="1" lang="en-US" altLang="ja-JP" sz="2000" dirty="0">
                        <a:solidFill>
                          <a:schemeClr val="tx1"/>
                        </a:solidFill>
                      </a:endParaRP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7397">
                <a:tc>
                  <a:txBody>
                    <a:bodyPr/>
                    <a:lstStyle/>
                    <a:p>
                      <a:r>
                        <a:rPr kumimoji="1" lang="ja-JP" altLang="en-US" sz="2400" dirty="0">
                          <a:solidFill>
                            <a:schemeClr val="tx1"/>
                          </a:solidFill>
                        </a:rPr>
                        <a:t>②　自分や友達の「強み」を伝え合うことが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7975">
                <a:tc>
                  <a:txBody>
                    <a:bodyPr/>
                    <a:lstStyle/>
                    <a:p>
                      <a:r>
                        <a:rPr kumimoji="1" lang="ja-JP" altLang="en-US" sz="2400" dirty="0">
                          <a:solidFill>
                            <a:schemeClr val="tx1"/>
                          </a:solidFill>
                        </a:rPr>
                        <a:t>③　自分の「強み」を知ることが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5473">
                <a:tc>
                  <a:txBody>
                    <a:bodyPr/>
                    <a:lstStyle/>
                    <a:p>
                      <a:r>
                        <a:rPr kumimoji="1" lang="ja-JP" altLang="en-US" sz="2400" dirty="0">
                          <a:solidFill>
                            <a:schemeClr val="tx1"/>
                          </a:solidFill>
                        </a:rPr>
                        <a:t>④　友達の「強み」を知ることが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8699">
                <a:tc>
                  <a:txBody>
                    <a:bodyPr/>
                    <a:lstStyle/>
                    <a:p>
                      <a:r>
                        <a:rPr kumimoji="1" lang="ja-JP" altLang="en-US" sz="2400" dirty="0">
                          <a:solidFill>
                            <a:schemeClr val="tx1"/>
                          </a:solidFill>
                        </a:rPr>
                        <a:t>⑤　自分の「強み」を生かそうと</a:t>
                      </a:r>
                      <a:endParaRPr kumimoji="1" lang="en-US" altLang="ja-JP" sz="2400" dirty="0">
                        <a:solidFill>
                          <a:schemeClr val="tx1"/>
                        </a:solidFill>
                      </a:endParaRPr>
                    </a:p>
                    <a:p>
                      <a:r>
                        <a:rPr kumimoji="1" lang="ja-JP" altLang="en-US" sz="2400" dirty="0">
                          <a:solidFill>
                            <a:schemeClr val="tx1"/>
                          </a:solidFill>
                        </a:rPr>
                        <a:t>　　思いましたか。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思った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思った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endParaRPr kumimoji="1" lang="en-US" altLang="ja-JP" sz="2000" dirty="0">
                        <a:solidFill>
                          <a:schemeClr val="tx1"/>
                        </a:solidFill>
                      </a:endParaRPr>
                    </a:p>
                    <a:p>
                      <a:pPr algn="ctr"/>
                      <a:r>
                        <a:rPr kumimoji="1" lang="ja-JP" altLang="en-US" sz="1800" dirty="0">
                          <a:solidFill>
                            <a:schemeClr val="tx1"/>
                          </a:solidFill>
                        </a:rPr>
                        <a:t>思わなかった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p>
                      <a:pPr algn="ct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6359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6213992" y="811915"/>
            <a:ext cx="3550759" cy="3458927"/>
          </a:xfrm>
          <a:prstGeom prst="rect">
            <a:avLst/>
          </a:prstGeom>
        </p:spPr>
      </p:pic>
      <p:pic>
        <p:nvPicPr>
          <p:cNvPr id="6" name="図 5"/>
          <p:cNvPicPr>
            <a:picLocks noChangeAspect="1"/>
          </p:cNvPicPr>
          <p:nvPr/>
        </p:nvPicPr>
        <p:blipFill>
          <a:blip r:embed="rId4"/>
          <a:stretch>
            <a:fillRect/>
          </a:stretch>
        </p:blipFill>
        <p:spPr>
          <a:xfrm>
            <a:off x="1781414" y="-81980"/>
            <a:ext cx="3896600" cy="3789215"/>
          </a:xfrm>
          <a:prstGeom prst="rect">
            <a:avLst/>
          </a:prstGeom>
        </p:spPr>
      </p:pic>
      <p:sp>
        <p:nvSpPr>
          <p:cNvPr id="7" name="角丸四角形吹き出し 6"/>
          <p:cNvSpPr/>
          <p:nvPr/>
        </p:nvSpPr>
        <p:spPr>
          <a:xfrm>
            <a:off x="1110343" y="4364867"/>
            <a:ext cx="10164071" cy="1939288"/>
          </a:xfrm>
          <a:prstGeom prst="wedgeRoundRectCallout">
            <a:avLst>
              <a:gd name="adj1" fmla="val -4345"/>
              <a:gd name="adj2" fmla="val -115127"/>
              <a:gd name="adj3" fmla="val 16667"/>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6000" dirty="0">
                <a:solidFill>
                  <a:prstClr val="black"/>
                </a:solidFill>
              </a:rPr>
              <a:t>　「強み」を生かしてみてね！</a:t>
            </a:r>
            <a:endParaRPr lang="en-US" altLang="ja-JP" sz="6000" dirty="0">
              <a:solidFill>
                <a:prstClr val="black"/>
              </a:solidFill>
            </a:endParaRPr>
          </a:p>
        </p:txBody>
      </p:sp>
    </p:spTree>
    <p:extLst>
      <p:ext uri="{BB962C8B-B14F-4D97-AF65-F5344CB8AC3E}">
        <p14:creationId xmlns:p14="http://schemas.microsoft.com/office/powerpoint/2010/main" val="14748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p:cNvSpPr txBox="1">
            <a:spLocks/>
          </p:cNvSpPr>
          <p:nvPr/>
        </p:nvSpPr>
        <p:spPr>
          <a:xfrm>
            <a:off x="1999041" y="282546"/>
            <a:ext cx="8911988" cy="80227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3600" dirty="0">
              <a:latin typeface="+mj-ea"/>
              <a:ea typeface="+mj-ea"/>
            </a:endParaRPr>
          </a:p>
          <a:p>
            <a:pPr marL="0" indent="0">
              <a:buNone/>
            </a:pPr>
            <a:r>
              <a:rPr lang="ja-JP" altLang="en-US" sz="5000" dirty="0">
                <a:latin typeface="+mj-ea"/>
                <a:ea typeface="+mj-ea"/>
              </a:rPr>
              <a:t>　プラスに思えること </a:t>
            </a:r>
            <a:r>
              <a:rPr lang="ja-JP" altLang="en-US" sz="4000" dirty="0">
                <a:latin typeface="+mj-ea"/>
                <a:ea typeface="+mj-ea"/>
              </a:rPr>
              <a:t>だけでなく</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800" dirty="0">
                <a:latin typeface="+mj-ea"/>
                <a:ea typeface="+mj-ea"/>
              </a:rPr>
              <a:t>　マイナスに思えること </a:t>
            </a:r>
            <a:r>
              <a:rPr lang="ja-JP" altLang="en-US" sz="3600" dirty="0">
                <a:latin typeface="+mj-ea"/>
                <a:ea typeface="+mj-ea"/>
              </a:rPr>
              <a:t>もふくめて</a:t>
            </a:r>
            <a:endParaRPr lang="en-US" altLang="ja-JP" sz="44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000" dirty="0">
                <a:solidFill>
                  <a:srgbClr val="FF0000"/>
                </a:solidFill>
                <a:latin typeface="+mj-ea"/>
                <a:ea typeface="+mj-ea"/>
              </a:rPr>
              <a:t>　　　　　　</a:t>
            </a:r>
            <a:r>
              <a:rPr lang="ja-JP" altLang="en-US" sz="4800" dirty="0">
                <a:solidFill>
                  <a:srgbClr val="FF0000"/>
                </a:solidFill>
                <a:latin typeface="+mj-ea"/>
                <a:ea typeface="+mj-ea"/>
              </a:rPr>
              <a:t> </a:t>
            </a:r>
            <a:r>
              <a:rPr lang="ja-JP" altLang="en-US" sz="6600" dirty="0">
                <a:solidFill>
                  <a:srgbClr val="FF0000"/>
                </a:solidFill>
                <a:latin typeface="+mj-ea"/>
                <a:ea typeface="+mj-ea"/>
              </a:rPr>
              <a:t>「強み」</a:t>
            </a:r>
            <a:r>
              <a:rPr lang="ja-JP" altLang="en-US" sz="4000" dirty="0">
                <a:latin typeface="+mj-ea"/>
                <a:ea typeface="+mj-ea"/>
              </a:rPr>
              <a:t>と考える</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p:txBody>
      </p:sp>
      <p:sp>
        <p:nvSpPr>
          <p:cNvPr id="7" name="加算記号 6"/>
          <p:cNvSpPr/>
          <p:nvPr/>
        </p:nvSpPr>
        <p:spPr>
          <a:xfrm>
            <a:off x="5407513" y="1829654"/>
            <a:ext cx="1442435" cy="1326977"/>
          </a:xfrm>
          <a:prstGeom prst="mathPlus">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5736965" y="5028346"/>
            <a:ext cx="718070" cy="743550"/>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円/楕円 10"/>
          <p:cNvSpPr/>
          <p:nvPr/>
        </p:nvSpPr>
        <p:spPr>
          <a:xfrm>
            <a:off x="1139483" y="85659"/>
            <a:ext cx="10311619" cy="5228805"/>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 name="図 1"/>
          <p:cNvPicPr>
            <a:picLocks noChangeAspect="1"/>
          </p:cNvPicPr>
          <p:nvPr/>
        </p:nvPicPr>
        <p:blipFill>
          <a:blip r:embed="rId3"/>
          <a:stretch>
            <a:fillRect/>
          </a:stretch>
        </p:blipFill>
        <p:spPr>
          <a:xfrm>
            <a:off x="3381729" y="3738197"/>
            <a:ext cx="1018809" cy="1106975"/>
          </a:xfrm>
          <a:prstGeom prst="rect">
            <a:avLst/>
          </a:prstGeom>
        </p:spPr>
      </p:pic>
      <p:pic>
        <p:nvPicPr>
          <p:cNvPr id="3" name="図 2"/>
          <p:cNvPicPr>
            <a:picLocks noChangeAspect="1"/>
          </p:cNvPicPr>
          <p:nvPr/>
        </p:nvPicPr>
        <p:blipFill>
          <a:blip r:embed="rId4"/>
          <a:stretch>
            <a:fillRect/>
          </a:stretch>
        </p:blipFill>
        <p:spPr>
          <a:xfrm>
            <a:off x="8769380" y="3738197"/>
            <a:ext cx="2847157" cy="2771411"/>
          </a:xfrm>
          <a:prstGeom prst="rect">
            <a:avLst/>
          </a:prstGeom>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b="13304"/>
          <a:stretch/>
        </p:blipFill>
        <p:spPr>
          <a:xfrm>
            <a:off x="3234310" y="1628609"/>
            <a:ext cx="1313645" cy="1429555"/>
          </a:xfrm>
          <a:prstGeom prst="rect">
            <a:avLst/>
          </a:prstGeom>
        </p:spPr>
      </p:pic>
    </p:spTree>
    <p:extLst>
      <p:ext uri="{BB962C8B-B14F-4D97-AF65-F5344CB8AC3E}">
        <p14:creationId xmlns:p14="http://schemas.microsoft.com/office/powerpoint/2010/main" val="171074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9926115" y="1511123"/>
            <a:ext cx="2027459" cy="1975024"/>
          </a:xfrm>
          <a:prstGeom prst="rect">
            <a:avLst/>
          </a:prstGeom>
        </p:spPr>
      </p:pic>
      <p:pic>
        <p:nvPicPr>
          <p:cNvPr id="6" name="図 5"/>
          <p:cNvPicPr>
            <a:picLocks noChangeAspect="1"/>
          </p:cNvPicPr>
          <p:nvPr/>
        </p:nvPicPr>
        <p:blipFill>
          <a:blip r:embed="rId4"/>
          <a:stretch>
            <a:fillRect/>
          </a:stretch>
        </p:blipFill>
        <p:spPr>
          <a:xfrm>
            <a:off x="7458727" y="1516843"/>
            <a:ext cx="2224932" cy="2163616"/>
          </a:xfrm>
          <a:prstGeom prst="rect">
            <a:avLst/>
          </a:prstGeom>
        </p:spPr>
      </p:pic>
      <p:sp>
        <p:nvSpPr>
          <p:cNvPr id="7" name="テキスト ボックス 6"/>
          <p:cNvSpPr txBox="1"/>
          <p:nvPr/>
        </p:nvSpPr>
        <p:spPr>
          <a:xfrm>
            <a:off x="0" y="844347"/>
            <a:ext cx="12192000" cy="1015663"/>
          </a:xfrm>
          <a:prstGeom prst="rect">
            <a:avLst/>
          </a:prstGeom>
          <a:noFill/>
        </p:spPr>
        <p:txBody>
          <a:bodyPr wrap="square" rtlCol="0">
            <a:spAutoFit/>
          </a:bodyPr>
          <a:lstStyle/>
          <a:p>
            <a:r>
              <a:rPr kumimoji="1" lang="ja-JP" altLang="en-US" sz="6000"/>
              <a:t>②　自分</a:t>
            </a:r>
            <a:r>
              <a:rPr kumimoji="1" lang="ja-JP" altLang="en-US" sz="6000" dirty="0"/>
              <a:t>や友達の「強み」を生かそう　</a:t>
            </a:r>
            <a:endParaRPr kumimoji="1" lang="en-US" altLang="ja-JP" sz="6000" dirty="0"/>
          </a:p>
        </p:txBody>
      </p:sp>
      <p:sp>
        <p:nvSpPr>
          <p:cNvPr id="8" name="タイトル 2"/>
          <p:cNvSpPr txBox="1">
            <a:spLocks/>
          </p:cNvSpPr>
          <p:nvPr/>
        </p:nvSpPr>
        <p:spPr>
          <a:xfrm>
            <a:off x="399887" y="3521508"/>
            <a:ext cx="5148572" cy="3230219"/>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600" dirty="0"/>
              <a:t>星☆いくつ</a:t>
            </a:r>
            <a:endParaRPr lang="en-US" altLang="ja-JP" sz="6600" dirty="0"/>
          </a:p>
        </p:txBody>
      </p:sp>
      <p:sp>
        <p:nvSpPr>
          <p:cNvPr id="9" name="タイトル 2"/>
          <p:cNvSpPr txBox="1">
            <a:spLocks/>
          </p:cNvSpPr>
          <p:nvPr/>
        </p:nvSpPr>
        <p:spPr>
          <a:xfrm>
            <a:off x="6395412" y="3521508"/>
            <a:ext cx="5198515" cy="323022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600" dirty="0"/>
              <a:t>ステップ</a:t>
            </a:r>
            <a:endParaRPr lang="en-US" altLang="ja-JP" sz="6600" dirty="0"/>
          </a:p>
          <a:p>
            <a:pPr algn="ctr"/>
            <a:r>
              <a:rPr lang="ja-JP" altLang="en-US" sz="6600" dirty="0"/>
              <a:t>アップ</a:t>
            </a:r>
            <a:endParaRPr lang="en-US" altLang="ja-JP" sz="6600" dirty="0"/>
          </a:p>
          <a:p>
            <a:pPr algn="ctr"/>
            <a:r>
              <a:rPr lang="ja-JP" altLang="en-US" sz="6600" dirty="0"/>
              <a:t>ウェビング</a:t>
            </a:r>
          </a:p>
        </p:txBody>
      </p:sp>
      <p:sp>
        <p:nvSpPr>
          <p:cNvPr id="10" name="タイトル 1"/>
          <p:cNvSpPr txBox="1">
            <a:spLocks/>
          </p:cNvSpPr>
          <p:nvPr/>
        </p:nvSpPr>
        <p:spPr>
          <a:xfrm>
            <a:off x="389019" y="2498635"/>
            <a:ext cx="6237000" cy="726974"/>
          </a:xfrm>
          <a:prstGeom prst="rect">
            <a:avLst/>
          </a:prstGeom>
          <a:solidFill>
            <a:srgbClr val="0070C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今日の １時間の流れ</a:t>
            </a:r>
          </a:p>
        </p:txBody>
      </p:sp>
      <p:sp>
        <p:nvSpPr>
          <p:cNvPr id="11" name="タイトル 1"/>
          <p:cNvSpPr txBox="1">
            <a:spLocks/>
          </p:cNvSpPr>
          <p:nvPr/>
        </p:nvSpPr>
        <p:spPr>
          <a:xfrm>
            <a:off x="0" y="0"/>
            <a:ext cx="4339921" cy="82132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800" dirty="0">
                <a:solidFill>
                  <a:sysClr val="windowText" lastClr="000000"/>
                </a:solidFill>
                <a:ea typeface="ＭＳ Ｐゴシック" panose="020B0600070205080204" pitchFamily="50" charset="-128"/>
              </a:rPr>
              <a:t>本時のめあて</a:t>
            </a:r>
          </a:p>
        </p:txBody>
      </p:sp>
    </p:spTree>
    <p:extLst>
      <p:ext uri="{BB962C8B-B14F-4D97-AF65-F5344CB8AC3E}">
        <p14:creationId xmlns:p14="http://schemas.microsoft.com/office/powerpoint/2010/main" val="408314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18586" y="196002"/>
            <a:ext cx="1830567" cy="1077218"/>
          </a:xfrm>
          <a:prstGeom prst="rect">
            <a:avLst/>
          </a:prstGeom>
          <a:noFill/>
        </p:spPr>
        <p:txBody>
          <a:bodyPr wrap="square" rtlCol="0">
            <a:spAutoFit/>
          </a:bodyPr>
          <a:lstStyle/>
          <a:p>
            <a:r>
              <a:rPr kumimoji="1" lang="ja-JP" altLang="en-US" sz="3200" dirty="0"/>
              <a:t>４人</a:t>
            </a:r>
            <a:endParaRPr kumimoji="1" lang="en-US" altLang="ja-JP" sz="3200" dirty="0"/>
          </a:p>
          <a:p>
            <a:r>
              <a:rPr kumimoji="1" lang="ja-JP" altLang="en-US" sz="3200" dirty="0"/>
              <a:t>グループ</a:t>
            </a:r>
          </a:p>
        </p:txBody>
      </p:sp>
      <p:grpSp>
        <p:nvGrpSpPr>
          <p:cNvPr id="7" name="グループ化 6"/>
          <p:cNvGrpSpPr/>
          <p:nvPr/>
        </p:nvGrpSpPr>
        <p:grpSpPr>
          <a:xfrm>
            <a:off x="8091083" y="1603074"/>
            <a:ext cx="2537500" cy="4959348"/>
            <a:chOff x="8355796" y="3119766"/>
            <a:chExt cx="1648938" cy="3607960"/>
          </a:xfrm>
        </p:grpSpPr>
        <p:grpSp>
          <p:nvGrpSpPr>
            <p:cNvPr id="91" name="グループ化 90"/>
            <p:cNvGrpSpPr/>
            <p:nvPr/>
          </p:nvGrpSpPr>
          <p:grpSpPr>
            <a:xfrm rot="5400000">
              <a:off x="7375329" y="4100234"/>
              <a:ext cx="2785403" cy="824470"/>
              <a:chOff x="1659988" y="148673"/>
              <a:chExt cx="2785403" cy="824470"/>
            </a:xfrm>
            <a:solidFill>
              <a:srgbClr val="92D050"/>
            </a:solidFill>
          </p:grpSpPr>
          <p:sp>
            <p:nvSpPr>
              <p:cNvPr id="92" name="正方形/長方形 91"/>
              <p:cNvSpPr/>
              <p:nvPr/>
            </p:nvSpPr>
            <p:spPr>
              <a:xfrm>
                <a:off x="1659988" y="148673"/>
                <a:ext cx="1364894" cy="824469"/>
              </a:xfrm>
              <a:prstGeom prst="rect">
                <a:avLst/>
              </a:prstGeom>
              <a:solidFill>
                <a:srgbClr val="FF99FF"/>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B</a:t>
                </a:r>
                <a:endParaRPr lang="ja-JP" altLang="en-US" sz="3600" dirty="0"/>
              </a:p>
            </p:txBody>
          </p:sp>
          <p:sp>
            <p:nvSpPr>
              <p:cNvPr id="93" name="正方形/長方形 92"/>
              <p:cNvSpPr/>
              <p:nvPr/>
            </p:nvSpPr>
            <p:spPr>
              <a:xfrm>
                <a:off x="3024882" y="148674"/>
                <a:ext cx="1420509" cy="824469"/>
              </a:xfrm>
              <a:prstGeom prst="rect">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B</a:t>
                </a:r>
                <a:endParaRPr lang="ja-JP" altLang="en-US" sz="3600" dirty="0"/>
              </a:p>
            </p:txBody>
          </p:sp>
        </p:grpSp>
        <p:sp>
          <p:nvSpPr>
            <p:cNvPr id="96" name="正方形/長方形 95"/>
            <p:cNvSpPr/>
            <p:nvPr/>
          </p:nvSpPr>
          <p:spPr>
            <a:xfrm rot="16200000">
              <a:off x="8910052" y="3389979"/>
              <a:ext cx="1364895" cy="824469"/>
            </a:xfrm>
            <a:prstGeom prst="rect">
              <a:avLst/>
            </a:prstGeom>
            <a:solidFill>
              <a:srgbClr val="FF00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B</a:t>
              </a:r>
              <a:endParaRPr lang="ja-JP" altLang="en-US" sz="3600" dirty="0"/>
            </a:p>
          </p:txBody>
        </p:sp>
        <p:sp>
          <p:nvSpPr>
            <p:cNvPr id="97" name="正方形/長方形 96"/>
            <p:cNvSpPr/>
            <p:nvPr/>
          </p:nvSpPr>
          <p:spPr>
            <a:xfrm rot="16200000">
              <a:off x="8867535" y="4782680"/>
              <a:ext cx="1420510" cy="824469"/>
            </a:xfrm>
            <a:prstGeom prst="rect">
              <a:avLst/>
            </a:prstGeom>
            <a:solidFill>
              <a:schemeClr val="accent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B</a:t>
              </a:r>
              <a:endParaRPr lang="ja-JP" altLang="en-US" sz="3600" dirty="0"/>
            </a:p>
          </p:txBody>
        </p:sp>
        <p:sp>
          <p:nvSpPr>
            <p:cNvPr id="98" name="正方形/長方形 97"/>
            <p:cNvSpPr/>
            <p:nvPr/>
          </p:nvSpPr>
          <p:spPr>
            <a:xfrm>
              <a:off x="8479053" y="5905171"/>
              <a:ext cx="1422204" cy="822555"/>
            </a:xfrm>
            <a:prstGeom prst="rect">
              <a:avLst/>
            </a:prstGeom>
            <a:solidFill>
              <a:srgbClr val="FFFF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B</a:t>
              </a:r>
              <a:endParaRPr lang="ja-JP" altLang="en-US" sz="3600" dirty="0"/>
            </a:p>
          </p:txBody>
        </p:sp>
      </p:grpSp>
      <p:grpSp>
        <p:nvGrpSpPr>
          <p:cNvPr id="9" name="グループ化 8"/>
          <p:cNvGrpSpPr/>
          <p:nvPr/>
        </p:nvGrpSpPr>
        <p:grpSpPr>
          <a:xfrm>
            <a:off x="4253293" y="2122619"/>
            <a:ext cx="3376452" cy="3158851"/>
            <a:chOff x="4601768" y="3179644"/>
            <a:chExt cx="3033036" cy="2754334"/>
          </a:xfrm>
        </p:grpSpPr>
        <p:sp>
          <p:nvSpPr>
            <p:cNvPr id="2" name="下カーブ矢印 1"/>
            <p:cNvSpPr/>
            <p:nvPr/>
          </p:nvSpPr>
          <p:spPr>
            <a:xfrm>
              <a:off x="4730235" y="3179644"/>
              <a:ext cx="2904569" cy="1305016"/>
            </a:xfrm>
            <a:prstGeom prst="curvedDown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chemeClr val="tx1"/>
                </a:solidFill>
              </a:endParaRPr>
            </a:p>
          </p:txBody>
        </p:sp>
        <p:sp>
          <p:nvSpPr>
            <p:cNvPr id="3" name="テキスト ボックス 2"/>
            <p:cNvSpPr txBox="1"/>
            <p:nvPr/>
          </p:nvSpPr>
          <p:spPr>
            <a:xfrm>
              <a:off x="5016183" y="4295201"/>
              <a:ext cx="2202110" cy="523220"/>
            </a:xfrm>
            <a:prstGeom prst="rect">
              <a:avLst/>
            </a:prstGeom>
            <a:noFill/>
          </p:spPr>
          <p:txBody>
            <a:bodyPr wrap="square" rtlCol="0">
              <a:spAutoFit/>
            </a:bodyPr>
            <a:lstStyle/>
            <a:p>
              <a:r>
                <a:rPr lang="ja-JP" altLang="en-US" sz="2800" b="1" dirty="0"/>
                <a:t>時計　まわり</a:t>
              </a:r>
            </a:p>
          </p:txBody>
        </p:sp>
        <p:sp>
          <p:nvSpPr>
            <p:cNvPr id="99" name="下カーブ矢印 98"/>
            <p:cNvSpPr/>
            <p:nvPr/>
          </p:nvSpPr>
          <p:spPr>
            <a:xfrm rot="10800000">
              <a:off x="4601768" y="4628962"/>
              <a:ext cx="2904569" cy="1305016"/>
            </a:xfrm>
            <a:prstGeom prst="curvedDown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chemeClr val="tx1"/>
                </a:solidFill>
              </a:endParaRPr>
            </a:p>
          </p:txBody>
        </p:sp>
      </p:grpSp>
      <p:grpSp>
        <p:nvGrpSpPr>
          <p:cNvPr id="6" name="グループ化 5"/>
          <p:cNvGrpSpPr/>
          <p:nvPr/>
        </p:nvGrpSpPr>
        <p:grpSpPr>
          <a:xfrm>
            <a:off x="1174182" y="1600738"/>
            <a:ext cx="2519373" cy="3680732"/>
            <a:chOff x="2190319" y="3049248"/>
            <a:chExt cx="1649854" cy="2785404"/>
          </a:xfrm>
        </p:grpSpPr>
        <p:sp>
          <p:nvSpPr>
            <p:cNvPr id="101" name="正方形/長方形 100"/>
            <p:cNvSpPr/>
            <p:nvPr/>
          </p:nvSpPr>
          <p:spPr>
            <a:xfrm rot="5400000">
              <a:off x="1920107" y="3319460"/>
              <a:ext cx="1364894" cy="824469"/>
            </a:xfrm>
            <a:prstGeom prst="rect">
              <a:avLst/>
            </a:prstGeom>
            <a:solidFill>
              <a:srgbClr val="92D05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A</a:t>
              </a:r>
              <a:endParaRPr lang="ja-JP" altLang="en-US" sz="3600" dirty="0"/>
            </a:p>
          </p:txBody>
        </p:sp>
        <p:sp>
          <p:nvSpPr>
            <p:cNvPr id="102" name="正方形/長方形 101"/>
            <p:cNvSpPr/>
            <p:nvPr/>
          </p:nvSpPr>
          <p:spPr>
            <a:xfrm rot="5400000">
              <a:off x="1902393" y="4712163"/>
              <a:ext cx="1420509" cy="824469"/>
            </a:xfrm>
            <a:prstGeom prst="rect">
              <a:avLst/>
            </a:prstGeom>
            <a:solidFill>
              <a:srgbClr val="FFFF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A</a:t>
              </a:r>
              <a:endParaRPr lang="ja-JP" altLang="en-US" sz="3600" dirty="0"/>
            </a:p>
          </p:txBody>
        </p:sp>
        <p:sp>
          <p:nvSpPr>
            <p:cNvPr id="104" name="正方形/長方形 103"/>
            <p:cNvSpPr/>
            <p:nvPr/>
          </p:nvSpPr>
          <p:spPr>
            <a:xfrm rot="16200000">
              <a:off x="2717684" y="4712163"/>
              <a:ext cx="1420509" cy="824469"/>
            </a:xfrm>
            <a:prstGeom prst="rect">
              <a:avLst/>
            </a:prstGeom>
            <a:solidFill>
              <a:schemeClr val="accent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A</a:t>
              </a:r>
              <a:endParaRPr lang="ja-JP" altLang="en-US" sz="3600" dirty="0"/>
            </a:p>
          </p:txBody>
        </p:sp>
        <p:sp>
          <p:nvSpPr>
            <p:cNvPr id="105" name="正方形/長方形 104"/>
            <p:cNvSpPr/>
            <p:nvPr/>
          </p:nvSpPr>
          <p:spPr>
            <a:xfrm rot="16200000">
              <a:off x="2742259" y="3319460"/>
              <a:ext cx="1364894" cy="824469"/>
            </a:xfrm>
            <a:prstGeom prst="rect">
              <a:avLst/>
            </a:prstGeom>
            <a:solidFill>
              <a:srgbClr val="FF00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t>A</a:t>
              </a:r>
              <a:endParaRPr lang="ja-JP" altLang="en-US" sz="3600" dirty="0"/>
            </a:p>
          </p:txBody>
        </p:sp>
      </p:grpSp>
      <p:sp>
        <p:nvSpPr>
          <p:cNvPr id="32" name="テキスト ボックス 31"/>
          <p:cNvSpPr txBox="1"/>
          <p:nvPr/>
        </p:nvSpPr>
        <p:spPr>
          <a:xfrm>
            <a:off x="8417905" y="196002"/>
            <a:ext cx="1830567" cy="1077218"/>
          </a:xfrm>
          <a:prstGeom prst="rect">
            <a:avLst/>
          </a:prstGeom>
          <a:noFill/>
        </p:spPr>
        <p:txBody>
          <a:bodyPr wrap="square" rtlCol="0">
            <a:spAutoFit/>
          </a:bodyPr>
          <a:lstStyle/>
          <a:p>
            <a:r>
              <a:rPr kumimoji="1" lang="ja-JP" altLang="en-US" sz="3200" dirty="0"/>
              <a:t>５人</a:t>
            </a:r>
            <a:endParaRPr kumimoji="1" lang="en-US" altLang="ja-JP" sz="3200" dirty="0"/>
          </a:p>
          <a:p>
            <a:r>
              <a:rPr kumimoji="1" lang="ja-JP" altLang="en-US" sz="3200" dirty="0"/>
              <a:t>グループ</a:t>
            </a:r>
          </a:p>
        </p:txBody>
      </p:sp>
    </p:spTree>
    <p:extLst>
      <p:ext uri="{BB962C8B-B14F-4D97-AF65-F5344CB8AC3E}">
        <p14:creationId xmlns:p14="http://schemas.microsoft.com/office/powerpoint/2010/main" val="389081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idou06\AppData\Local\Temp\JNClipBoardData\3190025F\TEMP_WRITE_FIL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2259013"/>
            <a:ext cx="3524250"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965575" y="307908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24" name="タイトル 1"/>
          <p:cNvSpPr txBox="1">
            <a:spLocks/>
          </p:cNvSpPr>
          <p:nvPr/>
        </p:nvSpPr>
        <p:spPr>
          <a:xfrm>
            <a:off x="1" y="-5482"/>
            <a:ext cx="2614410" cy="64557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星</a:t>
            </a:r>
            <a:r>
              <a:rPr lang="ja-JP" altLang="en-US" sz="4000" dirty="0">
                <a:solidFill>
                  <a:sysClr val="windowText" lastClr="000000"/>
                </a:solidFill>
                <a:ea typeface="ＭＳ Ｐゴシック" panose="020B0600070205080204" pitchFamily="50" charset="-128"/>
              </a:rPr>
              <a:t>☆</a:t>
            </a:r>
            <a:r>
              <a:rPr sz="4000" dirty="0">
                <a:solidFill>
                  <a:sysClr val="windowText" lastClr="000000"/>
                </a:solidFill>
                <a:ea typeface="ＭＳ Ｐゴシック" panose="020B0600070205080204" pitchFamily="50" charset="-128"/>
              </a:rPr>
              <a:t>いくつ</a:t>
            </a:r>
          </a:p>
        </p:txBody>
      </p:sp>
      <p:sp>
        <p:nvSpPr>
          <p:cNvPr id="7" name="正方形/長方形 6"/>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922049247"/>
              </p:ext>
            </p:extLst>
          </p:nvPr>
        </p:nvGraphicFramePr>
        <p:xfrm>
          <a:off x="345439" y="1900664"/>
          <a:ext cx="11501121" cy="6153001"/>
        </p:xfrm>
        <a:graphic>
          <a:graphicData uri="http://schemas.openxmlformats.org/drawingml/2006/table">
            <a:tbl>
              <a:tblPr/>
              <a:tblGrid>
                <a:gridCol w="467361">
                  <a:extLst>
                    <a:ext uri="{9D8B030D-6E8A-4147-A177-3AD203B41FA5}">
                      <a16:colId xmlns:a16="http://schemas.microsoft.com/office/drawing/2014/main" val="20000"/>
                    </a:ext>
                  </a:extLst>
                </a:gridCol>
                <a:gridCol w="8371840">
                  <a:extLst>
                    <a:ext uri="{9D8B030D-6E8A-4147-A177-3AD203B41FA5}">
                      <a16:colId xmlns:a16="http://schemas.microsoft.com/office/drawing/2014/main" val="20001"/>
                    </a:ext>
                  </a:extLst>
                </a:gridCol>
                <a:gridCol w="2661920">
                  <a:extLst>
                    <a:ext uri="{9D8B030D-6E8A-4147-A177-3AD203B41FA5}">
                      <a16:colId xmlns:a16="http://schemas.microsoft.com/office/drawing/2014/main" val="20002"/>
                    </a:ext>
                  </a:extLst>
                </a:gridCol>
              </a:tblGrid>
              <a:tr h="50863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１</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おもしろい　おもしろい</a:t>
                      </a:r>
                      <a:endParaRPr lang="ja-JP" altLang="en-US" sz="2400" dirty="0">
                        <a:effectLst/>
                        <a:latin typeface="ＭＳ ゴシック" panose="020B0609070205080204" pitchFamily="49" charset="-128"/>
                        <a:ea typeface="ＭＳ ゴシック" panose="020B0609070205080204" pitchFamily="49" charset="-128"/>
                      </a:endParaRPr>
                    </a:p>
                  </a:txBody>
                  <a:tcPr marL="36000" marR="3600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0"/>
                  </a:ext>
                </a:extLst>
              </a:tr>
              <a:tr h="48939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２</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a:t>
                      </a:r>
                      <a:r>
                        <a:rPr lang="ja-JP" altLang="en-US" sz="2800" dirty="0">
                          <a:effectLst/>
                          <a:latin typeface="ＭＳ ゴシック" panose="020B0609070205080204" pitchFamily="49" charset="-128"/>
                          <a:ea typeface="ＭＳ ゴシック" panose="020B0609070205080204" pitchFamily="49" charset="-128"/>
                        </a:rPr>
                        <a:t>明るい　明るくて　いつもニコニコ</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463639">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３</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やさしい　思いやりがある・やさしい</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89398">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４</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世話好き　お世話がすき・お世話が上手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280053">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５</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聞き方名人　</a:t>
                      </a:r>
                      <a:r>
                        <a:rPr lang="ja-JP" altLang="en-US" sz="2800" dirty="0">
                          <a:effectLst/>
                          <a:latin typeface="ＭＳ ゴシック" panose="020B0609070205080204" pitchFamily="49" charset="-128"/>
                          <a:ea typeface="ＭＳ ゴシック" panose="020B0609070205080204" pitchFamily="49" charset="-128"/>
                        </a:rPr>
                        <a:t>話を聞くのが　上手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６</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がんばりや　最後まで　がんばる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5"/>
                  </a:ext>
                </a:extLst>
              </a:tr>
              <a:tr h="2002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７</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体力あり　体力が　ある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6"/>
                  </a:ext>
                </a:extLst>
              </a:tr>
              <a:tr h="5151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８</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あいさつ　あいさつ名人・返事名人</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7"/>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９</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はきはき はきはきと　話す</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8"/>
                  </a:ext>
                </a:extLst>
              </a:tr>
              <a:tr h="1793223">
                <a:tc>
                  <a:txBody>
                    <a:bodyPr/>
                    <a:lstStyle/>
                    <a:p>
                      <a:pPr marL="0" marR="0" algn="just" fontAlgn="t">
                        <a:lnSpc>
                          <a:spcPts val="3500"/>
                        </a:lnSpc>
                        <a:spcBef>
                          <a:spcPts val="0"/>
                        </a:spcBef>
                        <a:spcAft>
                          <a:spcPts val="0"/>
                        </a:spcAft>
                      </a:pPr>
                      <a:r>
                        <a:rPr lang="en-US" altLang="ja-JP" sz="2400" dirty="0">
                          <a:effectLst/>
                          <a:latin typeface="Century" panose="02040604050505020304" pitchFamily="18" charset="0"/>
                        </a:rPr>
                        <a:t>10</a:t>
                      </a:r>
                      <a:endParaRPr lang="ja-JP" altLang="en-US" sz="2800" dirty="0">
                        <a:effectLst/>
                      </a:endParaRPr>
                    </a:p>
                    <a:p>
                      <a:pPr marL="0" marR="0" algn="just" fontAlgn="t">
                        <a:lnSpc>
                          <a:spcPts val="3500"/>
                        </a:lnSpc>
                        <a:spcBef>
                          <a:spcPts val="0"/>
                        </a:spcBef>
                        <a:spcAft>
                          <a:spcPts val="0"/>
                        </a:spcAft>
                      </a:pP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アイディアマン　</a:t>
                      </a:r>
                      <a:r>
                        <a:rPr lang="ja-JP" altLang="en-US" sz="2800" dirty="0">
                          <a:effectLst/>
                          <a:latin typeface="ＭＳ ゴシック" panose="020B0609070205080204" pitchFamily="49" charset="-128"/>
                          <a:ea typeface="ＭＳ ゴシック" panose="020B0609070205080204" pitchFamily="49" charset="-128"/>
                        </a:rPr>
                        <a:t>グッドアイディアを　思いつく</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 name="図 2"/>
          <p:cNvPicPr>
            <a:picLocks noChangeAspect="1"/>
          </p:cNvPicPr>
          <p:nvPr/>
        </p:nvPicPr>
        <p:blipFill>
          <a:blip r:embed="rId4"/>
          <a:stretch>
            <a:fillRect/>
          </a:stretch>
        </p:blipFill>
        <p:spPr>
          <a:xfrm>
            <a:off x="9356275" y="1911396"/>
            <a:ext cx="2372056" cy="495369"/>
          </a:xfrm>
          <a:prstGeom prst="rect">
            <a:avLst/>
          </a:prstGeom>
        </p:spPr>
      </p:pic>
      <p:pic>
        <p:nvPicPr>
          <p:cNvPr id="4" name="図 3"/>
          <p:cNvPicPr>
            <a:picLocks noChangeAspect="1"/>
          </p:cNvPicPr>
          <p:nvPr/>
        </p:nvPicPr>
        <p:blipFill>
          <a:blip r:embed="rId4"/>
          <a:stretch>
            <a:fillRect/>
          </a:stretch>
        </p:blipFill>
        <p:spPr>
          <a:xfrm>
            <a:off x="9356275" y="2392148"/>
            <a:ext cx="2372056" cy="495369"/>
          </a:xfrm>
          <a:prstGeom prst="rect">
            <a:avLst/>
          </a:prstGeom>
        </p:spPr>
      </p:pic>
      <p:pic>
        <p:nvPicPr>
          <p:cNvPr id="37" name="図 36"/>
          <p:cNvPicPr>
            <a:picLocks noChangeAspect="1"/>
          </p:cNvPicPr>
          <p:nvPr/>
        </p:nvPicPr>
        <p:blipFill>
          <a:blip r:embed="rId4"/>
          <a:stretch>
            <a:fillRect/>
          </a:stretch>
        </p:blipFill>
        <p:spPr>
          <a:xfrm>
            <a:off x="9356275" y="2878819"/>
            <a:ext cx="2372056" cy="495369"/>
          </a:xfrm>
          <a:prstGeom prst="rect">
            <a:avLst/>
          </a:prstGeom>
        </p:spPr>
      </p:pic>
      <p:pic>
        <p:nvPicPr>
          <p:cNvPr id="45" name="図 44"/>
          <p:cNvPicPr>
            <a:picLocks noChangeAspect="1"/>
          </p:cNvPicPr>
          <p:nvPr/>
        </p:nvPicPr>
        <p:blipFill>
          <a:blip r:embed="rId4"/>
          <a:stretch>
            <a:fillRect/>
          </a:stretch>
        </p:blipFill>
        <p:spPr>
          <a:xfrm>
            <a:off x="9341251" y="3357291"/>
            <a:ext cx="2372056" cy="495369"/>
          </a:xfrm>
          <a:prstGeom prst="rect">
            <a:avLst/>
          </a:prstGeom>
        </p:spPr>
      </p:pic>
      <p:pic>
        <p:nvPicPr>
          <p:cNvPr id="47" name="図 46"/>
          <p:cNvPicPr>
            <a:picLocks noChangeAspect="1"/>
          </p:cNvPicPr>
          <p:nvPr/>
        </p:nvPicPr>
        <p:blipFill>
          <a:blip r:embed="rId4"/>
          <a:stretch>
            <a:fillRect/>
          </a:stretch>
        </p:blipFill>
        <p:spPr>
          <a:xfrm>
            <a:off x="9341251" y="3850215"/>
            <a:ext cx="2372056" cy="495369"/>
          </a:xfrm>
          <a:prstGeom prst="rect">
            <a:avLst/>
          </a:prstGeom>
        </p:spPr>
      </p:pic>
      <p:pic>
        <p:nvPicPr>
          <p:cNvPr id="48" name="図 47"/>
          <p:cNvPicPr>
            <a:picLocks noChangeAspect="1"/>
          </p:cNvPicPr>
          <p:nvPr/>
        </p:nvPicPr>
        <p:blipFill>
          <a:blip r:embed="rId4"/>
          <a:stretch>
            <a:fillRect/>
          </a:stretch>
        </p:blipFill>
        <p:spPr>
          <a:xfrm>
            <a:off x="9341251" y="4802838"/>
            <a:ext cx="2372056" cy="495369"/>
          </a:xfrm>
          <a:prstGeom prst="rect">
            <a:avLst/>
          </a:prstGeom>
        </p:spPr>
      </p:pic>
      <p:pic>
        <p:nvPicPr>
          <p:cNvPr id="49" name="図 48"/>
          <p:cNvPicPr>
            <a:picLocks noChangeAspect="1"/>
          </p:cNvPicPr>
          <p:nvPr/>
        </p:nvPicPr>
        <p:blipFill>
          <a:blip r:embed="rId4"/>
          <a:stretch>
            <a:fillRect/>
          </a:stretch>
        </p:blipFill>
        <p:spPr>
          <a:xfrm>
            <a:off x="9325689" y="4338360"/>
            <a:ext cx="2372056" cy="495369"/>
          </a:xfrm>
          <a:prstGeom prst="rect">
            <a:avLst/>
          </a:prstGeom>
        </p:spPr>
      </p:pic>
      <p:pic>
        <p:nvPicPr>
          <p:cNvPr id="50" name="図 49"/>
          <p:cNvPicPr>
            <a:picLocks noChangeAspect="1"/>
          </p:cNvPicPr>
          <p:nvPr/>
        </p:nvPicPr>
        <p:blipFill>
          <a:blip r:embed="rId4"/>
          <a:stretch>
            <a:fillRect/>
          </a:stretch>
        </p:blipFill>
        <p:spPr>
          <a:xfrm>
            <a:off x="9325689" y="5235819"/>
            <a:ext cx="2372056" cy="495369"/>
          </a:xfrm>
          <a:prstGeom prst="rect">
            <a:avLst/>
          </a:prstGeom>
        </p:spPr>
      </p:pic>
      <p:pic>
        <p:nvPicPr>
          <p:cNvPr id="51" name="図 50"/>
          <p:cNvPicPr>
            <a:picLocks noChangeAspect="1"/>
          </p:cNvPicPr>
          <p:nvPr/>
        </p:nvPicPr>
        <p:blipFill>
          <a:blip r:embed="rId4"/>
          <a:stretch>
            <a:fillRect/>
          </a:stretch>
        </p:blipFill>
        <p:spPr>
          <a:xfrm>
            <a:off x="9325689" y="5795474"/>
            <a:ext cx="2372056" cy="495369"/>
          </a:xfrm>
          <a:prstGeom prst="rect">
            <a:avLst/>
          </a:prstGeom>
        </p:spPr>
      </p:pic>
      <p:grpSp>
        <p:nvGrpSpPr>
          <p:cNvPr id="9" name="グループ化 8"/>
          <p:cNvGrpSpPr/>
          <p:nvPr/>
        </p:nvGrpSpPr>
        <p:grpSpPr>
          <a:xfrm>
            <a:off x="9312282" y="2376280"/>
            <a:ext cx="629128" cy="3425403"/>
            <a:chOff x="7790325" y="2398367"/>
            <a:chExt cx="629128" cy="3425403"/>
          </a:xfrm>
        </p:grpSpPr>
        <p:pic>
          <p:nvPicPr>
            <p:cNvPr id="26" name="図 25"/>
            <p:cNvPicPr>
              <a:picLocks noChangeAspect="1"/>
            </p:cNvPicPr>
            <p:nvPr/>
          </p:nvPicPr>
          <p:blipFill>
            <a:blip r:embed="rId5"/>
            <a:stretch>
              <a:fillRect/>
            </a:stretch>
          </p:blipFill>
          <p:spPr>
            <a:xfrm>
              <a:off x="7790325" y="4303258"/>
              <a:ext cx="600159" cy="524162"/>
            </a:xfrm>
            <a:prstGeom prst="rect">
              <a:avLst/>
            </a:prstGeom>
          </p:spPr>
        </p:pic>
        <p:pic>
          <p:nvPicPr>
            <p:cNvPr id="28" name="図 27"/>
            <p:cNvPicPr>
              <a:picLocks noChangeAspect="1"/>
            </p:cNvPicPr>
            <p:nvPr/>
          </p:nvPicPr>
          <p:blipFill>
            <a:blip r:embed="rId5"/>
            <a:stretch>
              <a:fillRect/>
            </a:stretch>
          </p:blipFill>
          <p:spPr>
            <a:xfrm>
              <a:off x="7819294" y="5297831"/>
              <a:ext cx="600159" cy="525939"/>
            </a:xfrm>
            <a:prstGeom prst="rect">
              <a:avLst/>
            </a:prstGeom>
          </p:spPr>
        </p:pic>
        <p:pic>
          <p:nvPicPr>
            <p:cNvPr id="29" name="図 28"/>
            <p:cNvPicPr>
              <a:picLocks noChangeAspect="1"/>
            </p:cNvPicPr>
            <p:nvPr/>
          </p:nvPicPr>
          <p:blipFill>
            <a:blip r:embed="rId5"/>
            <a:stretch>
              <a:fillRect/>
            </a:stretch>
          </p:blipFill>
          <p:spPr>
            <a:xfrm>
              <a:off x="7803983" y="2899772"/>
              <a:ext cx="600159" cy="531477"/>
            </a:xfrm>
            <a:prstGeom prst="rect">
              <a:avLst/>
            </a:prstGeom>
          </p:spPr>
        </p:pic>
        <p:pic>
          <p:nvPicPr>
            <p:cNvPr id="27" name="図 26"/>
            <p:cNvPicPr>
              <a:picLocks noChangeAspect="1"/>
            </p:cNvPicPr>
            <p:nvPr/>
          </p:nvPicPr>
          <p:blipFill>
            <a:blip r:embed="rId5"/>
            <a:stretch>
              <a:fillRect/>
            </a:stretch>
          </p:blipFill>
          <p:spPr>
            <a:xfrm>
              <a:off x="7810422" y="2398367"/>
              <a:ext cx="600159" cy="513350"/>
            </a:xfrm>
            <a:prstGeom prst="rect">
              <a:avLst/>
            </a:prstGeom>
          </p:spPr>
        </p:pic>
      </p:grpSp>
      <p:pic>
        <p:nvPicPr>
          <p:cNvPr id="10" name="図 9"/>
          <p:cNvPicPr>
            <a:picLocks noChangeAspect="1"/>
          </p:cNvPicPr>
          <p:nvPr/>
        </p:nvPicPr>
        <p:blipFill>
          <a:blip r:embed="rId6"/>
          <a:stretch>
            <a:fillRect/>
          </a:stretch>
        </p:blipFill>
        <p:spPr>
          <a:xfrm>
            <a:off x="10919891" y="1159118"/>
            <a:ext cx="857524" cy="696280"/>
          </a:xfrm>
          <a:prstGeom prst="rect">
            <a:avLst/>
          </a:prstGeom>
        </p:spPr>
      </p:pic>
      <p:pic>
        <p:nvPicPr>
          <p:cNvPr id="38" name="図 37"/>
          <p:cNvPicPr>
            <a:picLocks noChangeAspect="1"/>
          </p:cNvPicPr>
          <p:nvPr/>
        </p:nvPicPr>
        <p:blipFill>
          <a:blip r:embed="rId4"/>
          <a:stretch>
            <a:fillRect/>
          </a:stretch>
        </p:blipFill>
        <p:spPr>
          <a:xfrm>
            <a:off x="9341251" y="6367027"/>
            <a:ext cx="2372056" cy="495369"/>
          </a:xfrm>
          <a:prstGeom prst="rect">
            <a:avLst/>
          </a:prstGeom>
        </p:spPr>
      </p:pic>
      <p:grpSp>
        <p:nvGrpSpPr>
          <p:cNvPr id="14" name="グループ化 13"/>
          <p:cNvGrpSpPr/>
          <p:nvPr/>
        </p:nvGrpSpPr>
        <p:grpSpPr>
          <a:xfrm>
            <a:off x="9318451" y="3341725"/>
            <a:ext cx="1786249" cy="3479746"/>
            <a:chOff x="7796764" y="3359789"/>
            <a:chExt cx="1786249" cy="3479746"/>
          </a:xfrm>
        </p:grpSpPr>
        <p:pic>
          <p:nvPicPr>
            <p:cNvPr id="34" name="図 33"/>
            <p:cNvPicPr>
              <a:picLocks noChangeAspect="1"/>
            </p:cNvPicPr>
            <p:nvPr/>
          </p:nvPicPr>
          <p:blipFill>
            <a:blip r:embed="rId7"/>
            <a:stretch>
              <a:fillRect/>
            </a:stretch>
          </p:blipFill>
          <p:spPr>
            <a:xfrm>
              <a:off x="8400184" y="3359789"/>
              <a:ext cx="600159" cy="532433"/>
            </a:xfrm>
            <a:prstGeom prst="rect">
              <a:avLst/>
            </a:prstGeom>
          </p:spPr>
        </p:pic>
        <p:pic>
          <p:nvPicPr>
            <p:cNvPr id="35" name="図 34"/>
            <p:cNvPicPr>
              <a:picLocks noChangeAspect="1"/>
            </p:cNvPicPr>
            <p:nvPr/>
          </p:nvPicPr>
          <p:blipFill>
            <a:blip r:embed="rId7"/>
            <a:stretch>
              <a:fillRect/>
            </a:stretch>
          </p:blipFill>
          <p:spPr>
            <a:xfrm>
              <a:off x="7796764" y="3835666"/>
              <a:ext cx="600159" cy="504637"/>
            </a:xfrm>
            <a:prstGeom prst="rect">
              <a:avLst/>
            </a:prstGeom>
          </p:spPr>
        </p:pic>
        <p:pic>
          <p:nvPicPr>
            <p:cNvPr id="33" name="図 32"/>
            <p:cNvPicPr>
              <a:picLocks noChangeAspect="1"/>
            </p:cNvPicPr>
            <p:nvPr/>
          </p:nvPicPr>
          <p:blipFill>
            <a:blip r:embed="rId7"/>
            <a:stretch>
              <a:fillRect/>
            </a:stretch>
          </p:blipFill>
          <p:spPr>
            <a:xfrm>
              <a:off x="8982854" y="4304282"/>
              <a:ext cx="600159" cy="532093"/>
            </a:xfrm>
            <a:prstGeom prst="rect">
              <a:avLst/>
            </a:prstGeom>
          </p:spPr>
        </p:pic>
        <p:pic>
          <p:nvPicPr>
            <p:cNvPr id="11" name="図 10"/>
            <p:cNvPicPr>
              <a:picLocks noChangeAspect="1"/>
            </p:cNvPicPr>
            <p:nvPr/>
          </p:nvPicPr>
          <p:blipFill>
            <a:blip r:embed="rId8"/>
            <a:stretch>
              <a:fillRect/>
            </a:stretch>
          </p:blipFill>
          <p:spPr>
            <a:xfrm>
              <a:off x="8421221" y="6313464"/>
              <a:ext cx="603556" cy="526071"/>
            </a:xfrm>
            <a:prstGeom prst="rect">
              <a:avLst/>
            </a:prstGeom>
          </p:spPr>
        </p:pic>
      </p:grpSp>
      <p:grpSp>
        <p:nvGrpSpPr>
          <p:cNvPr id="13" name="グループ化 12"/>
          <p:cNvGrpSpPr/>
          <p:nvPr/>
        </p:nvGrpSpPr>
        <p:grpSpPr>
          <a:xfrm>
            <a:off x="9326961" y="2875514"/>
            <a:ext cx="1200318" cy="3967799"/>
            <a:chOff x="7803203" y="2887691"/>
            <a:chExt cx="1200318" cy="3967799"/>
          </a:xfrm>
        </p:grpSpPr>
        <p:pic>
          <p:nvPicPr>
            <p:cNvPr id="30" name="図 29"/>
            <p:cNvPicPr>
              <a:picLocks noChangeAspect="1"/>
            </p:cNvPicPr>
            <p:nvPr/>
          </p:nvPicPr>
          <p:blipFill>
            <a:blip r:embed="rId9"/>
            <a:stretch>
              <a:fillRect/>
            </a:stretch>
          </p:blipFill>
          <p:spPr>
            <a:xfrm>
              <a:off x="8382446" y="4316148"/>
              <a:ext cx="600159" cy="524737"/>
            </a:xfrm>
            <a:prstGeom prst="rect">
              <a:avLst/>
            </a:prstGeom>
          </p:spPr>
        </p:pic>
        <p:pic>
          <p:nvPicPr>
            <p:cNvPr id="32" name="図 31"/>
            <p:cNvPicPr>
              <a:picLocks noChangeAspect="1"/>
            </p:cNvPicPr>
            <p:nvPr/>
          </p:nvPicPr>
          <p:blipFill>
            <a:blip r:embed="rId9"/>
            <a:stretch>
              <a:fillRect/>
            </a:stretch>
          </p:blipFill>
          <p:spPr>
            <a:xfrm>
              <a:off x="7803203" y="3375829"/>
              <a:ext cx="600159" cy="499529"/>
            </a:xfrm>
            <a:prstGeom prst="rect">
              <a:avLst/>
            </a:prstGeom>
          </p:spPr>
        </p:pic>
        <p:pic>
          <p:nvPicPr>
            <p:cNvPr id="31" name="図 30"/>
            <p:cNvPicPr>
              <a:picLocks noChangeAspect="1"/>
            </p:cNvPicPr>
            <p:nvPr/>
          </p:nvPicPr>
          <p:blipFill>
            <a:blip r:embed="rId9"/>
            <a:stretch>
              <a:fillRect/>
            </a:stretch>
          </p:blipFill>
          <p:spPr>
            <a:xfrm>
              <a:off x="8403362" y="2887691"/>
              <a:ext cx="600159" cy="532680"/>
            </a:xfrm>
            <a:prstGeom prst="rect">
              <a:avLst/>
            </a:prstGeom>
          </p:spPr>
        </p:pic>
        <p:pic>
          <p:nvPicPr>
            <p:cNvPr id="12" name="図 11"/>
            <p:cNvPicPr>
              <a:picLocks noChangeAspect="1"/>
            </p:cNvPicPr>
            <p:nvPr/>
          </p:nvPicPr>
          <p:blipFill>
            <a:blip r:embed="rId10"/>
            <a:stretch>
              <a:fillRect/>
            </a:stretch>
          </p:blipFill>
          <p:spPr>
            <a:xfrm>
              <a:off x="7821062" y="6323269"/>
              <a:ext cx="603556" cy="532221"/>
            </a:xfrm>
            <a:prstGeom prst="rect">
              <a:avLst/>
            </a:prstGeom>
          </p:spPr>
        </p:pic>
      </p:grpSp>
      <p:sp>
        <p:nvSpPr>
          <p:cNvPr id="43" name="テキスト ボックス 42"/>
          <p:cNvSpPr txBox="1"/>
          <p:nvPr/>
        </p:nvSpPr>
        <p:spPr>
          <a:xfrm>
            <a:off x="1773756" y="1313239"/>
            <a:ext cx="9366730" cy="461665"/>
          </a:xfrm>
          <a:prstGeom prst="rect">
            <a:avLst/>
          </a:prstGeom>
          <a:noFill/>
          <a:ln>
            <a:noFill/>
          </a:ln>
        </p:spPr>
        <p:txBody>
          <a:bodyPr wrap="square" rtlCol="0">
            <a:spAutoFit/>
          </a:bodyPr>
          <a:lstStyle/>
          <a:p>
            <a:r>
              <a:rPr lang="ja-JP" altLang="en-US" sz="2400" dirty="0">
                <a:solidFill>
                  <a:prstClr val="black"/>
                </a:solidFill>
              </a:rPr>
              <a:t>友達　　　　　　　　岡　　　　　　江頭（自分）　　　　井上　　　　　香田　　　　　　　</a:t>
            </a:r>
          </a:p>
        </p:txBody>
      </p:sp>
      <p:pic>
        <p:nvPicPr>
          <p:cNvPr id="44" name="図 43"/>
          <p:cNvPicPr>
            <a:picLocks noChangeAspect="1"/>
          </p:cNvPicPr>
          <p:nvPr/>
        </p:nvPicPr>
        <p:blipFill>
          <a:blip r:embed="rId5"/>
          <a:stretch>
            <a:fillRect/>
          </a:stretch>
        </p:blipFill>
        <p:spPr>
          <a:xfrm>
            <a:off x="3208813" y="1200279"/>
            <a:ext cx="709182" cy="664154"/>
          </a:xfrm>
          <a:prstGeom prst="rect">
            <a:avLst/>
          </a:prstGeom>
        </p:spPr>
      </p:pic>
      <p:pic>
        <p:nvPicPr>
          <p:cNvPr id="46" name="図 45"/>
          <p:cNvPicPr>
            <a:picLocks noChangeAspect="1"/>
          </p:cNvPicPr>
          <p:nvPr/>
        </p:nvPicPr>
        <p:blipFill>
          <a:blip r:embed="rId11"/>
          <a:stretch>
            <a:fillRect/>
          </a:stretch>
        </p:blipFill>
        <p:spPr>
          <a:xfrm>
            <a:off x="4796499" y="1240457"/>
            <a:ext cx="681751" cy="638464"/>
          </a:xfrm>
          <a:prstGeom prst="rect">
            <a:avLst/>
          </a:prstGeom>
        </p:spPr>
      </p:pic>
      <p:pic>
        <p:nvPicPr>
          <p:cNvPr id="53" name="図 52"/>
          <p:cNvPicPr>
            <a:picLocks noChangeAspect="1"/>
          </p:cNvPicPr>
          <p:nvPr/>
        </p:nvPicPr>
        <p:blipFill>
          <a:blip r:embed="rId9"/>
          <a:stretch>
            <a:fillRect/>
          </a:stretch>
        </p:blipFill>
        <p:spPr>
          <a:xfrm>
            <a:off x="7146846" y="1259903"/>
            <a:ext cx="675319" cy="632441"/>
          </a:xfrm>
          <a:prstGeom prst="rect">
            <a:avLst/>
          </a:prstGeom>
        </p:spPr>
      </p:pic>
      <p:pic>
        <p:nvPicPr>
          <p:cNvPr id="56" name="図 55"/>
          <p:cNvPicPr>
            <a:picLocks noChangeAspect="1"/>
          </p:cNvPicPr>
          <p:nvPr/>
        </p:nvPicPr>
        <p:blipFill>
          <a:blip r:embed="rId7"/>
          <a:stretch>
            <a:fillRect/>
          </a:stretch>
        </p:blipFill>
        <p:spPr>
          <a:xfrm>
            <a:off x="8705865" y="1212629"/>
            <a:ext cx="724688" cy="678675"/>
          </a:xfrm>
          <a:prstGeom prst="rect">
            <a:avLst/>
          </a:prstGeom>
        </p:spPr>
      </p:pic>
      <p:sp>
        <p:nvSpPr>
          <p:cNvPr id="18" name="正方形/長方形 17"/>
          <p:cNvSpPr/>
          <p:nvPr/>
        </p:nvSpPr>
        <p:spPr>
          <a:xfrm>
            <a:off x="3431319" y="1281276"/>
            <a:ext cx="264170" cy="523220"/>
          </a:xfrm>
          <a:prstGeom prst="rect">
            <a:avLst/>
          </a:prstGeom>
          <a:noFill/>
          <a:ln>
            <a:noFill/>
          </a:ln>
        </p:spPr>
        <p:txBody>
          <a:bodyPr wrap="square" lIns="91440" tIns="45720" rIns="91440" bIns="45720">
            <a:spAutoFit/>
          </a:bodyPr>
          <a:lstStyle/>
          <a:p>
            <a:pPr algn="ctr"/>
            <a:r>
              <a:rPr lang="ja-JP" altLang="en-US" sz="28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赤</a:t>
            </a:r>
          </a:p>
        </p:txBody>
      </p:sp>
      <p:sp>
        <p:nvSpPr>
          <p:cNvPr id="60" name="正方形/長方形 59"/>
          <p:cNvSpPr/>
          <p:nvPr/>
        </p:nvSpPr>
        <p:spPr>
          <a:xfrm>
            <a:off x="5005289" y="1290356"/>
            <a:ext cx="264170" cy="523220"/>
          </a:xfrm>
          <a:prstGeom prst="rect">
            <a:avLst/>
          </a:prstGeom>
          <a:noFill/>
          <a:ln>
            <a:noFill/>
          </a:ln>
        </p:spPr>
        <p:txBody>
          <a:bodyPr wrap="square" lIns="91440" tIns="45720" rIns="91440" bIns="45720">
            <a:spAutoFit/>
          </a:bodyPr>
          <a:lstStyle/>
          <a:p>
            <a:pPr algn="ctr"/>
            <a:r>
              <a:rPr lang="ja-JP" altLang="en-US" sz="28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青</a:t>
            </a:r>
          </a:p>
        </p:txBody>
      </p:sp>
      <p:sp>
        <p:nvSpPr>
          <p:cNvPr id="61" name="正方形/長方形 60"/>
          <p:cNvSpPr/>
          <p:nvPr/>
        </p:nvSpPr>
        <p:spPr>
          <a:xfrm>
            <a:off x="7353102" y="910326"/>
            <a:ext cx="229597" cy="954107"/>
          </a:xfrm>
          <a:prstGeom prst="rect">
            <a:avLst/>
          </a:prstGeom>
          <a:noFill/>
          <a:ln>
            <a:noFill/>
          </a:ln>
        </p:spPr>
        <p:txBody>
          <a:bodyPr wrap="square" lIns="91440" tIns="45720" rIns="91440" bIns="45720">
            <a:spAutoFit/>
          </a:bodyPr>
          <a:lstStyle/>
          <a:p>
            <a:pPr algn="ctr"/>
            <a:r>
              <a:rPr lang="ja-JP" altLang="en-US" sz="28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　　黄</a:t>
            </a:r>
          </a:p>
        </p:txBody>
      </p:sp>
      <p:sp>
        <p:nvSpPr>
          <p:cNvPr id="62" name="正方形/長方形 61"/>
          <p:cNvSpPr/>
          <p:nvPr/>
        </p:nvSpPr>
        <p:spPr>
          <a:xfrm>
            <a:off x="8924466" y="1302993"/>
            <a:ext cx="264170" cy="523220"/>
          </a:xfrm>
          <a:prstGeom prst="rect">
            <a:avLst/>
          </a:prstGeom>
          <a:noFill/>
          <a:ln>
            <a:noFill/>
          </a:ln>
        </p:spPr>
        <p:txBody>
          <a:bodyPr wrap="square" lIns="91440" tIns="45720" rIns="91440" bIns="45720">
            <a:spAutoFit/>
          </a:bodyPr>
          <a:lstStyle/>
          <a:p>
            <a:pPr algn="ctr"/>
            <a:r>
              <a:rPr lang="ja-JP" altLang="en-US" sz="28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緑</a:t>
            </a:r>
          </a:p>
        </p:txBody>
      </p:sp>
      <p:sp>
        <p:nvSpPr>
          <p:cNvPr id="66" name="正方形/長方形 65"/>
          <p:cNvSpPr/>
          <p:nvPr/>
        </p:nvSpPr>
        <p:spPr>
          <a:xfrm>
            <a:off x="913980" y="4774873"/>
            <a:ext cx="1700431" cy="4609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正方形/長方形 63"/>
          <p:cNvSpPr/>
          <p:nvPr/>
        </p:nvSpPr>
        <p:spPr>
          <a:xfrm>
            <a:off x="903190" y="4303971"/>
            <a:ext cx="1910080" cy="4341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正方形/長方形 62"/>
          <p:cNvSpPr/>
          <p:nvPr/>
        </p:nvSpPr>
        <p:spPr>
          <a:xfrm>
            <a:off x="913980" y="3863181"/>
            <a:ext cx="1910080" cy="40401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正方形/長方形 58"/>
          <p:cNvSpPr/>
          <p:nvPr/>
        </p:nvSpPr>
        <p:spPr>
          <a:xfrm>
            <a:off x="903190" y="3357291"/>
            <a:ext cx="1720782" cy="4334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正方形/長方形 57"/>
          <p:cNvSpPr/>
          <p:nvPr/>
        </p:nvSpPr>
        <p:spPr>
          <a:xfrm>
            <a:off x="903190" y="2954628"/>
            <a:ext cx="1720782" cy="3641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正方形/長方形 56"/>
          <p:cNvSpPr/>
          <p:nvPr/>
        </p:nvSpPr>
        <p:spPr>
          <a:xfrm>
            <a:off x="913980" y="2446874"/>
            <a:ext cx="1300900" cy="42863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正方形/長方形 64"/>
          <p:cNvSpPr/>
          <p:nvPr/>
        </p:nvSpPr>
        <p:spPr>
          <a:xfrm>
            <a:off x="904760" y="1902707"/>
            <a:ext cx="1910080" cy="3437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8" name="正方形/長方形 67"/>
          <p:cNvSpPr/>
          <p:nvPr/>
        </p:nvSpPr>
        <p:spPr>
          <a:xfrm>
            <a:off x="923541" y="5262880"/>
            <a:ext cx="1700431" cy="4320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正方形/長方形 68"/>
          <p:cNvSpPr/>
          <p:nvPr/>
        </p:nvSpPr>
        <p:spPr>
          <a:xfrm>
            <a:off x="923543" y="5772417"/>
            <a:ext cx="1535178" cy="4928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0" name="正方形/長方形 69"/>
          <p:cNvSpPr/>
          <p:nvPr/>
        </p:nvSpPr>
        <p:spPr>
          <a:xfrm>
            <a:off x="923541" y="6265287"/>
            <a:ext cx="2625894" cy="3996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テキスト ボックス 14">
            <a:extLst>
              <a:ext uri="{FF2B5EF4-FFF2-40B4-BE49-F238E27FC236}">
                <a16:creationId xmlns:a16="http://schemas.microsoft.com/office/drawing/2014/main" id="{BD426E98-C71A-43AD-B214-8F0829566AC3}"/>
              </a:ext>
            </a:extLst>
          </p:cNvPr>
          <p:cNvSpPr txBox="1"/>
          <p:nvPr/>
        </p:nvSpPr>
        <p:spPr>
          <a:xfrm>
            <a:off x="601697" y="693424"/>
            <a:ext cx="1223500" cy="492443"/>
          </a:xfrm>
          <a:prstGeom prst="rect">
            <a:avLst/>
          </a:prstGeom>
          <a:solidFill>
            <a:schemeClr val="bg1"/>
          </a:solid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600" dirty="0"/>
              <a:t>活動</a:t>
            </a:r>
            <a:r>
              <a:rPr lang="ja-JP" altLang="en-US" sz="2600" dirty="0"/>
              <a:t>①</a:t>
            </a:r>
            <a:endParaRPr kumimoji="1" lang="ja-JP" altLang="en-US" sz="2600" dirty="0"/>
          </a:p>
        </p:txBody>
      </p:sp>
      <p:sp>
        <p:nvSpPr>
          <p:cNvPr id="71" name="テキスト ボックス 14">
            <a:extLst>
              <a:ext uri="{FF2B5EF4-FFF2-40B4-BE49-F238E27FC236}">
                <a16:creationId xmlns:a16="http://schemas.microsoft.com/office/drawing/2014/main" id="{B6755B52-39CA-4AA9-8C05-B9C68B1417C7}"/>
              </a:ext>
            </a:extLst>
          </p:cNvPr>
          <p:cNvSpPr txBox="1"/>
          <p:nvPr/>
        </p:nvSpPr>
        <p:spPr>
          <a:xfrm>
            <a:off x="1869020" y="687573"/>
            <a:ext cx="10111320" cy="492443"/>
          </a:xfrm>
          <a:prstGeom prst="rect">
            <a:avLst/>
          </a:prstGeom>
          <a:noFill/>
          <a:ln w="2857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600" dirty="0"/>
              <a:t>グループの友達に当てはまるものを４つ選んでシールをはりましょう。</a:t>
            </a:r>
            <a:endParaRPr kumimoji="1" lang="ja-JP" altLang="en-US" sz="2600" dirty="0"/>
          </a:p>
        </p:txBody>
      </p:sp>
    </p:spTree>
    <p:extLst>
      <p:ext uri="{BB962C8B-B14F-4D97-AF65-F5344CB8AC3E}">
        <p14:creationId xmlns:p14="http://schemas.microsoft.com/office/powerpoint/2010/main" val="26694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65575" y="3079085"/>
            <a:ext cx="4572000" cy="40011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p:txBody>
      </p:sp>
      <p:sp>
        <p:nvSpPr>
          <p:cNvPr id="8" name="正方形/長方形 7"/>
          <p:cNvSpPr/>
          <p:nvPr/>
        </p:nvSpPr>
        <p:spPr>
          <a:xfrm>
            <a:off x="3810000" y="3228945"/>
            <a:ext cx="4572000" cy="40011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タイトル 1"/>
          <p:cNvSpPr txBox="1">
            <a:spLocks/>
          </p:cNvSpPr>
          <p:nvPr/>
        </p:nvSpPr>
        <p:spPr>
          <a:xfrm>
            <a:off x="1" y="-5482"/>
            <a:ext cx="2614410" cy="64557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星☆いくつ</a:t>
            </a:r>
          </a:p>
        </p:txBody>
      </p:sp>
      <p:sp>
        <p:nvSpPr>
          <p:cNvPr id="7" name="正方形/長方形 6"/>
          <p:cNvSpPr/>
          <p:nvPr/>
        </p:nvSpPr>
        <p:spPr>
          <a:xfrm>
            <a:off x="3810000" y="3228945"/>
            <a:ext cx="4572000" cy="40011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00" cap="none" spc="0" normalizeH="0" baseline="0" noProof="0" dirty="0">
              <a:ln>
                <a:noFill/>
              </a:ln>
              <a:solidFill>
                <a:prstClr val="black"/>
              </a:solidFill>
              <a:effectLst/>
              <a:uLnTx/>
              <a:uFillTx/>
              <a:latin typeface="Calibri" panose="020F0502020204030204"/>
              <a:ea typeface="ＭＳ 明朝" panose="02020609040205080304" pitchFamily="17" charset="-128"/>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1657856191"/>
              </p:ext>
            </p:extLst>
          </p:nvPr>
        </p:nvGraphicFramePr>
        <p:xfrm>
          <a:off x="345439" y="1900664"/>
          <a:ext cx="11501121" cy="6153001"/>
        </p:xfrm>
        <a:graphic>
          <a:graphicData uri="http://schemas.openxmlformats.org/drawingml/2006/table">
            <a:tbl>
              <a:tblPr/>
              <a:tblGrid>
                <a:gridCol w="467361">
                  <a:extLst>
                    <a:ext uri="{9D8B030D-6E8A-4147-A177-3AD203B41FA5}">
                      <a16:colId xmlns:a16="http://schemas.microsoft.com/office/drawing/2014/main" val="20000"/>
                    </a:ext>
                  </a:extLst>
                </a:gridCol>
                <a:gridCol w="8371840">
                  <a:extLst>
                    <a:ext uri="{9D8B030D-6E8A-4147-A177-3AD203B41FA5}">
                      <a16:colId xmlns:a16="http://schemas.microsoft.com/office/drawing/2014/main" val="20001"/>
                    </a:ext>
                  </a:extLst>
                </a:gridCol>
                <a:gridCol w="2661920">
                  <a:extLst>
                    <a:ext uri="{9D8B030D-6E8A-4147-A177-3AD203B41FA5}">
                      <a16:colId xmlns:a16="http://schemas.microsoft.com/office/drawing/2014/main" val="20002"/>
                    </a:ext>
                  </a:extLst>
                </a:gridCol>
              </a:tblGrid>
              <a:tr h="50863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１</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おもしろい　おもしろい</a:t>
                      </a:r>
                      <a:endParaRPr lang="ja-JP" altLang="en-US" sz="2400" dirty="0">
                        <a:effectLst/>
                        <a:latin typeface="ＭＳ ゴシック" panose="020B0609070205080204" pitchFamily="49" charset="-128"/>
                        <a:ea typeface="ＭＳ ゴシック" panose="020B0609070205080204" pitchFamily="49" charset="-128"/>
                      </a:endParaRPr>
                    </a:p>
                  </a:txBody>
                  <a:tcPr marL="36000" marR="3600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0"/>
                  </a:ext>
                </a:extLst>
              </a:tr>
              <a:tr h="48939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２</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a:t>
                      </a:r>
                      <a:r>
                        <a:rPr lang="ja-JP" altLang="en-US" sz="2800" dirty="0">
                          <a:effectLst/>
                          <a:latin typeface="ＭＳ ゴシック" panose="020B0609070205080204" pitchFamily="49" charset="-128"/>
                          <a:ea typeface="ＭＳ ゴシック" panose="020B0609070205080204" pitchFamily="49" charset="-128"/>
                        </a:rPr>
                        <a:t>明るい　明るくて　いつもニコニコ</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463639">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３</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やさしい　思いやりがある・やさしい</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89398">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４</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世話好き　お世話がすき・お世話が上手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280053">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５</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聞き方名人　</a:t>
                      </a:r>
                      <a:r>
                        <a:rPr lang="ja-JP" altLang="en-US" sz="2800" dirty="0">
                          <a:effectLst/>
                          <a:latin typeface="ＭＳ ゴシック" panose="020B0609070205080204" pitchFamily="49" charset="-128"/>
                          <a:ea typeface="ＭＳ ゴシック" panose="020B0609070205080204" pitchFamily="49" charset="-128"/>
                        </a:rPr>
                        <a:t>話を聞くのが　上手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６</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がんばりや　最後まで　がんばる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5"/>
                  </a:ext>
                </a:extLst>
              </a:tr>
              <a:tr h="2002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７</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体力あり　体力が　ある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6"/>
                  </a:ext>
                </a:extLst>
              </a:tr>
              <a:tr h="5151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８</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あいさつ　あいさつ名人・返事名人</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7"/>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９</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はきはき はきはきと　話す</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8"/>
                  </a:ext>
                </a:extLst>
              </a:tr>
              <a:tr h="1793223">
                <a:tc>
                  <a:txBody>
                    <a:bodyPr/>
                    <a:lstStyle/>
                    <a:p>
                      <a:pPr marL="0" marR="0" algn="just" fontAlgn="t">
                        <a:lnSpc>
                          <a:spcPts val="3500"/>
                        </a:lnSpc>
                        <a:spcBef>
                          <a:spcPts val="0"/>
                        </a:spcBef>
                        <a:spcAft>
                          <a:spcPts val="0"/>
                        </a:spcAft>
                      </a:pPr>
                      <a:r>
                        <a:rPr lang="en-US" altLang="ja-JP" sz="2400" dirty="0">
                          <a:effectLst/>
                          <a:latin typeface="Century" panose="02040604050505020304" pitchFamily="18" charset="0"/>
                        </a:rPr>
                        <a:t>10</a:t>
                      </a:r>
                      <a:endParaRPr lang="ja-JP" altLang="en-US" sz="2800" dirty="0">
                        <a:effectLst/>
                      </a:endParaRPr>
                    </a:p>
                    <a:p>
                      <a:pPr marL="0" marR="0" algn="just" fontAlgn="t">
                        <a:lnSpc>
                          <a:spcPts val="3500"/>
                        </a:lnSpc>
                        <a:spcBef>
                          <a:spcPts val="0"/>
                        </a:spcBef>
                        <a:spcAft>
                          <a:spcPts val="0"/>
                        </a:spcAft>
                      </a:pP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アイディアマン　</a:t>
                      </a:r>
                      <a:r>
                        <a:rPr lang="ja-JP" altLang="en-US" sz="2800" dirty="0">
                          <a:effectLst/>
                          <a:latin typeface="ＭＳ ゴシック" panose="020B0609070205080204" pitchFamily="49" charset="-128"/>
                          <a:ea typeface="ＭＳ ゴシック" panose="020B0609070205080204" pitchFamily="49" charset="-128"/>
                        </a:rPr>
                        <a:t>グッドアイディアを　思いつく</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 name="図 2"/>
          <p:cNvPicPr>
            <a:picLocks noChangeAspect="1"/>
          </p:cNvPicPr>
          <p:nvPr/>
        </p:nvPicPr>
        <p:blipFill>
          <a:blip r:embed="rId3"/>
          <a:stretch>
            <a:fillRect/>
          </a:stretch>
        </p:blipFill>
        <p:spPr>
          <a:xfrm>
            <a:off x="9356275" y="1911396"/>
            <a:ext cx="2372056" cy="495369"/>
          </a:xfrm>
          <a:prstGeom prst="rect">
            <a:avLst/>
          </a:prstGeom>
        </p:spPr>
      </p:pic>
      <p:pic>
        <p:nvPicPr>
          <p:cNvPr id="4" name="図 3"/>
          <p:cNvPicPr>
            <a:picLocks noChangeAspect="1"/>
          </p:cNvPicPr>
          <p:nvPr/>
        </p:nvPicPr>
        <p:blipFill>
          <a:blip r:embed="rId3"/>
          <a:stretch>
            <a:fillRect/>
          </a:stretch>
        </p:blipFill>
        <p:spPr>
          <a:xfrm>
            <a:off x="9356275" y="2392148"/>
            <a:ext cx="2372056" cy="495369"/>
          </a:xfrm>
          <a:prstGeom prst="rect">
            <a:avLst/>
          </a:prstGeom>
        </p:spPr>
      </p:pic>
      <p:pic>
        <p:nvPicPr>
          <p:cNvPr id="37" name="図 36"/>
          <p:cNvPicPr>
            <a:picLocks noChangeAspect="1"/>
          </p:cNvPicPr>
          <p:nvPr/>
        </p:nvPicPr>
        <p:blipFill>
          <a:blip r:embed="rId3"/>
          <a:stretch>
            <a:fillRect/>
          </a:stretch>
        </p:blipFill>
        <p:spPr>
          <a:xfrm>
            <a:off x="9356275" y="2878819"/>
            <a:ext cx="2372056" cy="495369"/>
          </a:xfrm>
          <a:prstGeom prst="rect">
            <a:avLst/>
          </a:prstGeom>
        </p:spPr>
      </p:pic>
      <p:pic>
        <p:nvPicPr>
          <p:cNvPr id="45" name="図 44"/>
          <p:cNvPicPr>
            <a:picLocks noChangeAspect="1"/>
          </p:cNvPicPr>
          <p:nvPr/>
        </p:nvPicPr>
        <p:blipFill>
          <a:blip r:embed="rId3"/>
          <a:stretch>
            <a:fillRect/>
          </a:stretch>
        </p:blipFill>
        <p:spPr>
          <a:xfrm>
            <a:off x="9341251" y="3357291"/>
            <a:ext cx="2372056" cy="495369"/>
          </a:xfrm>
          <a:prstGeom prst="rect">
            <a:avLst/>
          </a:prstGeom>
        </p:spPr>
      </p:pic>
      <p:pic>
        <p:nvPicPr>
          <p:cNvPr id="47" name="図 46"/>
          <p:cNvPicPr>
            <a:picLocks noChangeAspect="1"/>
          </p:cNvPicPr>
          <p:nvPr/>
        </p:nvPicPr>
        <p:blipFill>
          <a:blip r:embed="rId3"/>
          <a:stretch>
            <a:fillRect/>
          </a:stretch>
        </p:blipFill>
        <p:spPr>
          <a:xfrm>
            <a:off x="9341251" y="3850215"/>
            <a:ext cx="2372056" cy="495369"/>
          </a:xfrm>
          <a:prstGeom prst="rect">
            <a:avLst/>
          </a:prstGeom>
        </p:spPr>
      </p:pic>
      <p:pic>
        <p:nvPicPr>
          <p:cNvPr id="48" name="図 47"/>
          <p:cNvPicPr>
            <a:picLocks noChangeAspect="1"/>
          </p:cNvPicPr>
          <p:nvPr/>
        </p:nvPicPr>
        <p:blipFill>
          <a:blip r:embed="rId3"/>
          <a:stretch>
            <a:fillRect/>
          </a:stretch>
        </p:blipFill>
        <p:spPr>
          <a:xfrm>
            <a:off x="9341251" y="4802838"/>
            <a:ext cx="2372056" cy="495369"/>
          </a:xfrm>
          <a:prstGeom prst="rect">
            <a:avLst/>
          </a:prstGeom>
        </p:spPr>
      </p:pic>
      <p:pic>
        <p:nvPicPr>
          <p:cNvPr id="49" name="図 48"/>
          <p:cNvPicPr>
            <a:picLocks noChangeAspect="1"/>
          </p:cNvPicPr>
          <p:nvPr/>
        </p:nvPicPr>
        <p:blipFill>
          <a:blip r:embed="rId3"/>
          <a:stretch>
            <a:fillRect/>
          </a:stretch>
        </p:blipFill>
        <p:spPr>
          <a:xfrm>
            <a:off x="9325689" y="4338360"/>
            <a:ext cx="2372056" cy="495369"/>
          </a:xfrm>
          <a:prstGeom prst="rect">
            <a:avLst/>
          </a:prstGeom>
        </p:spPr>
      </p:pic>
      <p:pic>
        <p:nvPicPr>
          <p:cNvPr id="50" name="図 49"/>
          <p:cNvPicPr>
            <a:picLocks noChangeAspect="1"/>
          </p:cNvPicPr>
          <p:nvPr/>
        </p:nvPicPr>
        <p:blipFill>
          <a:blip r:embed="rId3"/>
          <a:stretch>
            <a:fillRect/>
          </a:stretch>
        </p:blipFill>
        <p:spPr>
          <a:xfrm>
            <a:off x="9325689" y="5235819"/>
            <a:ext cx="2372056" cy="495369"/>
          </a:xfrm>
          <a:prstGeom prst="rect">
            <a:avLst/>
          </a:prstGeom>
        </p:spPr>
      </p:pic>
      <p:pic>
        <p:nvPicPr>
          <p:cNvPr id="51" name="図 50"/>
          <p:cNvPicPr>
            <a:picLocks noChangeAspect="1"/>
          </p:cNvPicPr>
          <p:nvPr/>
        </p:nvPicPr>
        <p:blipFill>
          <a:blip r:embed="rId3"/>
          <a:stretch>
            <a:fillRect/>
          </a:stretch>
        </p:blipFill>
        <p:spPr>
          <a:xfrm>
            <a:off x="9325689" y="5795474"/>
            <a:ext cx="2372056" cy="495369"/>
          </a:xfrm>
          <a:prstGeom prst="rect">
            <a:avLst/>
          </a:prstGeom>
        </p:spPr>
      </p:pic>
      <p:grpSp>
        <p:nvGrpSpPr>
          <p:cNvPr id="9" name="グループ化 8"/>
          <p:cNvGrpSpPr/>
          <p:nvPr/>
        </p:nvGrpSpPr>
        <p:grpSpPr>
          <a:xfrm>
            <a:off x="9326961" y="2365514"/>
            <a:ext cx="629128" cy="3425403"/>
            <a:chOff x="7790325" y="2398367"/>
            <a:chExt cx="629128" cy="3425403"/>
          </a:xfrm>
        </p:grpSpPr>
        <p:pic>
          <p:nvPicPr>
            <p:cNvPr id="26" name="図 25"/>
            <p:cNvPicPr>
              <a:picLocks noChangeAspect="1"/>
            </p:cNvPicPr>
            <p:nvPr/>
          </p:nvPicPr>
          <p:blipFill>
            <a:blip r:embed="rId4"/>
            <a:stretch>
              <a:fillRect/>
            </a:stretch>
          </p:blipFill>
          <p:spPr>
            <a:xfrm>
              <a:off x="7790325" y="4303258"/>
              <a:ext cx="600159" cy="524162"/>
            </a:xfrm>
            <a:prstGeom prst="rect">
              <a:avLst/>
            </a:prstGeom>
          </p:spPr>
        </p:pic>
        <p:pic>
          <p:nvPicPr>
            <p:cNvPr id="28" name="図 27"/>
            <p:cNvPicPr>
              <a:picLocks noChangeAspect="1"/>
            </p:cNvPicPr>
            <p:nvPr/>
          </p:nvPicPr>
          <p:blipFill>
            <a:blip r:embed="rId4"/>
            <a:stretch>
              <a:fillRect/>
            </a:stretch>
          </p:blipFill>
          <p:spPr>
            <a:xfrm>
              <a:off x="7819294" y="5297831"/>
              <a:ext cx="600159" cy="525939"/>
            </a:xfrm>
            <a:prstGeom prst="rect">
              <a:avLst/>
            </a:prstGeom>
          </p:spPr>
        </p:pic>
        <p:pic>
          <p:nvPicPr>
            <p:cNvPr id="29" name="図 28"/>
            <p:cNvPicPr>
              <a:picLocks noChangeAspect="1"/>
            </p:cNvPicPr>
            <p:nvPr/>
          </p:nvPicPr>
          <p:blipFill>
            <a:blip r:embed="rId4"/>
            <a:stretch>
              <a:fillRect/>
            </a:stretch>
          </p:blipFill>
          <p:spPr>
            <a:xfrm>
              <a:off x="7803983" y="2899772"/>
              <a:ext cx="600159" cy="531477"/>
            </a:xfrm>
            <a:prstGeom prst="rect">
              <a:avLst/>
            </a:prstGeom>
          </p:spPr>
        </p:pic>
        <p:pic>
          <p:nvPicPr>
            <p:cNvPr id="27" name="図 26"/>
            <p:cNvPicPr>
              <a:picLocks noChangeAspect="1"/>
            </p:cNvPicPr>
            <p:nvPr/>
          </p:nvPicPr>
          <p:blipFill>
            <a:blip r:embed="rId4"/>
            <a:stretch>
              <a:fillRect/>
            </a:stretch>
          </p:blipFill>
          <p:spPr>
            <a:xfrm>
              <a:off x="7810422" y="2398367"/>
              <a:ext cx="600159" cy="513350"/>
            </a:xfrm>
            <a:prstGeom prst="rect">
              <a:avLst/>
            </a:prstGeom>
          </p:spPr>
        </p:pic>
      </p:grpSp>
      <p:pic>
        <p:nvPicPr>
          <p:cNvPr id="10" name="図 9"/>
          <p:cNvPicPr>
            <a:picLocks noChangeAspect="1"/>
          </p:cNvPicPr>
          <p:nvPr/>
        </p:nvPicPr>
        <p:blipFill>
          <a:blip r:embed="rId5"/>
          <a:stretch>
            <a:fillRect/>
          </a:stretch>
        </p:blipFill>
        <p:spPr>
          <a:xfrm>
            <a:off x="10784450" y="1118327"/>
            <a:ext cx="877540" cy="712532"/>
          </a:xfrm>
          <a:prstGeom prst="rect">
            <a:avLst/>
          </a:prstGeom>
        </p:spPr>
      </p:pic>
      <p:pic>
        <p:nvPicPr>
          <p:cNvPr id="38" name="図 37"/>
          <p:cNvPicPr>
            <a:picLocks noChangeAspect="1"/>
          </p:cNvPicPr>
          <p:nvPr/>
        </p:nvPicPr>
        <p:blipFill>
          <a:blip r:embed="rId3"/>
          <a:stretch>
            <a:fillRect/>
          </a:stretch>
        </p:blipFill>
        <p:spPr>
          <a:xfrm>
            <a:off x="9341251" y="6367027"/>
            <a:ext cx="2372056" cy="495369"/>
          </a:xfrm>
          <a:prstGeom prst="rect">
            <a:avLst/>
          </a:prstGeom>
        </p:spPr>
      </p:pic>
      <p:grpSp>
        <p:nvGrpSpPr>
          <p:cNvPr id="16" name="グループ化 15"/>
          <p:cNvGrpSpPr/>
          <p:nvPr/>
        </p:nvGrpSpPr>
        <p:grpSpPr>
          <a:xfrm>
            <a:off x="9336158" y="3368318"/>
            <a:ext cx="2362125" cy="2955940"/>
            <a:chOff x="7814029" y="3372964"/>
            <a:chExt cx="2362125" cy="2955940"/>
          </a:xfrm>
        </p:grpSpPr>
        <p:pic>
          <p:nvPicPr>
            <p:cNvPr id="54" name="図 53"/>
            <p:cNvPicPr>
              <a:picLocks noChangeAspect="1"/>
            </p:cNvPicPr>
            <p:nvPr/>
          </p:nvPicPr>
          <p:blipFill>
            <a:blip r:embed="rId6"/>
            <a:stretch>
              <a:fillRect/>
            </a:stretch>
          </p:blipFill>
          <p:spPr>
            <a:xfrm>
              <a:off x="8998086" y="3372964"/>
              <a:ext cx="600159" cy="531678"/>
            </a:xfrm>
            <a:prstGeom prst="rect">
              <a:avLst/>
            </a:prstGeom>
          </p:spPr>
        </p:pic>
        <p:pic>
          <p:nvPicPr>
            <p:cNvPr id="55" name="図 54"/>
            <p:cNvPicPr>
              <a:picLocks noChangeAspect="1"/>
            </p:cNvPicPr>
            <p:nvPr/>
          </p:nvPicPr>
          <p:blipFill>
            <a:blip r:embed="rId6"/>
            <a:stretch>
              <a:fillRect/>
            </a:stretch>
          </p:blipFill>
          <p:spPr>
            <a:xfrm>
              <a:off x="8400183" y="5271356"/>
              <a:ext cx="600159" cy="548367"/>
            </a:xfrm>
            <a:prstGeom prst="rect">
              <a:avLst/>
            </a:prstGeom>
          </p:spPr>
        </p:pic>
        <p:pic>
          <p:nvPicPr>
            <p:cNvPr id="39" name="図 38"/>
            <p:cNvPicPr>
              <a:picLocks noChangeAspect="1"/>
            </p:cNvPicPr>
            <p:nvPr/>
          </p:nvPicPr>
          <p:blipFill>
            <a:blip r:embed="rId6"/>
            <a:stretch>
              <a:fillRect/>
            </a:stretch>
          </p:blipFill>
          <p:spPr>
            <a:xfrm>
              <a:off x="9575995" y="4309460"/>
              <a:ext cx="600159" cy="521739"/>
            </a:xfrm>
            <a:prstGeom prst="rect">
              <a:avLst/>
            </a:prstGeom>
          </p:spPr>
        </p:pic>
        <p:pic>
          <p:nvPicPr>
            <p:cNvPr id="52" name="図 51"/>
            <p:cNvPicPr>
              <a:picLocks noChangeAspect="1"/>
            </p:cNvPicPr>
            <p:nvPr/>
          </p:nvPicPr>
          <p:blipFill>
            <a:blip r:embed="rId6"/>
            <a:stretch>
              <a:fillRect/>
            </a:stretch>
          </p:blipFill>
          <p:spPr>
            <a:xfrm>
              <a:off x="7814029" y="5806329"/>
              <a:ext cx="600159" cy="522575"/>
            </a:xfrm>
            <a:prstGeom prst="rect">
              <a:avLst/>
            </a:prstGeom>
          </p:spPr>
        </p:pic>
      </p:grpSp>
      <p:grpSp>
        <p:nvGrpSpPr>
          <p:cNvPr id="14" name="グループ化 13"/>
          <p:cNvGrpSpPr/>
          <p:nvPr/>
        </p:nvGrpSpPr>
        <p:grpSpPr>
          <a:xfrm>
            <a:off x="9318451" y="3341725"/>
            <a:ext cx="1786249" cy="3479746"/>
            <a:chOff x="7796764" y="3359789"/>
            <a:chExt cx="1786249" cy="3479746"/>
          </a:xfrm>
        </p:grpSpPr>
        <p:pic>
          <p:nvPicPr>
            <p:cNvPr id="34" name="図 33"/>
            <p:cNvPicPr>
              <a:picLocks noChangeAspect="1"/>
            </p:cNvPicPr>
            <p:nvPr/>
          </p:nvPicPr>
          <p:blipFill>
            <a:blip r:embed="rId7"/>
            <a:stretch>
              <a:fillRect/>
            </a:stretch>
          </p:blipFill>
          <p:spPr>
            <a:xfrm>
              <a:off x="8400184" y="3359789"/>
              <a:ext cx="600159" cy="532433"/>
            </a:xfrm>
            <a:prstGeom prst="rect">
              <a:avLst/>
            </a:prstGeom>
          </p:spPr>
        </p:pic>
        <p:pic>
          <p:nvPicPr>
            <p:cNvPr id="35" name="図 34"/>
            <p:cNvPicPr>
              <a:picLocks noChangeAspect="1"/>
            </p:cNvPicPr>
            <p:nvPr/>
          </p:nvPicPr>
          <p:blipFill>
            <a:blip r:embed="rId7"/>
            <a:stretch>
              <a:fillRect/>
            </a:stretch>
          </p:blipFill>
          <p:spPr>
            <a:xfrm>
              <a:off x="7796764" y="3835666"/>
              <a:ext cx="600159" cy="504637"/>
            </a:xfrm>
            <a:prstGeom prst="rect">
              <a:avLst/>
            </a:prstGeom>
          </p:spPr>
        </p:pic>
        <p:pic>
          <p:nvPicPr>
            <p:cNvPr id="33" name="図 32"/>
            <p:cNvPicPr>
              <a:picLocks noChangeAspect="1"/>
            </p:cNvPicPr>
            <p:nvPr/>
          </p:nvPicPr>
          <p:blipFill>
            <a:blip r:embed="rId7"/>
            <a:stretch>
              <a:fillRect/>
            </a:stretch>
          </p:blipFill>
          <p:spPr>
            <a:xfrm>
              <a:off x="8982854" y="4304282"/>
              <a:ext cx="600159" cy="532093"/>
            </a:xfrm>
            <a:prstGeom prst="rect">
              <a:avLst/>
            </a:prstGeom>
          </p:spPr>
        </p:pic>
        <p:pic>
          <p:nvPicPr>
            <p:cNvPr id="11" name="図 10"/>
            <p:cNvPicPr>
              <a:picLocks noChangeAspect="1"/>
            </p:cNvPicPr>
            <p:nvPr/>
          </p:nvPicPr>
          <p:blipFill>
            <a:blip r:embed="rId8"/>
            <a:stretch>
              <a:fillRect/>
            </a:stretch>
          </p:blipFill>
          <p:spPr>
            <a:xfrm>
              <a:off x="8421221" y="6313464"/>
              <a:ext cx="603556" cy="526071"/>
            </a:xfrm>
            <a:prstGeom prst="rect">
              <a:avLst/>
            </a:prstGeom>
          </p:spPr>
        </p:pic>
      </p:grpSp>
      <p:grpSp>
        <p:nvGrpSpPr>
          <p:cNvPr id="13" name="グループ化 12"/>
          <p:cNvGrpSpPr/>
          <p:nvPr/>
        </p:nvGrpSpPr>
        <p:grpSpPr>
          <a:xfrm>
            <a:off x="9326961" y="2875514"/>
            <a:ext cx="1200318" cy="3967799"/>
            <a:chOff x="7803203" y="2887691"/>
            <a:chExt cx="1200318" cy="3967799"/>
          </a:xfrm>
        </p:grpSpPr>
        <p:pic>
          <p:nvPicPr>
            <p:cNvPr id="30" name="図 29"/>
            <p:cNvPicPr>
              <a:picLocks noChangeAspect="1"/>
            </p:cNvPicPr>
            <p:nvPr/>
          </p:nvPicPr>
          <p:blipFill>
            <a:blip r:embed="rId9"/>
            <a:stretch>
              <a:fillRect/>
            </a:stretch>
          </p:blipFill>
          <p:spPr>
            <a:xfrm>
              <a:off x="8382446" y="4316148"/>
              <a:ext cx="600159" cy="524737"/>
            </a:xfrm>
            <a:prstGeom prst="rect">
              <a:avLst/>
            </a:prstGeom>
          </p:spPr>
        </p:pic>
        <p:pic>
          <p:nvPicPr>
            <p:cNvPr id="32" name="図 31"/>
            <p:cNvPicPr>
              <a:picLocks noChangeAspect="1"/>
            </p:cNvPicPr>
            <p:nvPr/>
          </p:nvPicPr>
          <p:blipFill>
            <a:blip r:embed="rId9"/>
            <a:stretch>
              <a:fillRect/>
            </a:stretch>
          </p:blipFill>
          <p:spPr>
            <a:xfrm>
              <a:off x="7803203" y="3375829"/>
              <a:ext cx="600159" cy="499529"/>
            </a:xfrm>
            <a:prstGeom prst="rect">
              <a:avLst/>
            </a:prstGeom>
          </p:spPr>
        </p:pic>
        <p:pic>
          <p:nvPicPr>
            <p:cNvPr id="31" name="図 30"/>
            <p:cNvPicPr>
              <a:picLocks noChangeAspect="1"/>
            </p:cNvPicPr>
            <p:nvPr/>
          </p:nvPicPr>
          <p:blipFill>
            <a:blip r:embed="rId9"/>
            <a:stretch>
              <a:fillRect/>
            </a:stretch>
          </p:blipFill>
          <p:spPr>
            <a:xfrm>
              <a:off x="8403362" y="2887691"/>
              <a:ext cx="600159" cy="532680"/>
            </a:xfrm>
            <a:prstGeom prst="rect">
              <a:avLst/>
            </a:prstGeom>
          </p:spPr>
        </p:pic>
        <p:pic>
          <p:nvPicPr>
            <p:cNvPr id="12" name="図 11"/>
            <p:cNvPicPr>
              <a:picLocks noChangeAspect="1"/>
            </p:cNvPicPr>
            <p:nvPr/>
          </p:nvPicPr>
          <p:blipFill>
            <a:blip r:embed="rId10"/>
            <a:stretch>
              <a:fillRect/>
            </a:stretch>
          </p:blipFill>
          <p:spPr>
            <a:xfrm>
              <a:off x="7821062" y="6323269"/>
              <a:ext cx="603556" cy="532221"/>
            </a:xfrm>
            <a:prstGeom prst="rect">
              <a:avLst/>
            </a:prstGeom>
          </p:spPr>
        </p:pic>
      </p:grpSp>
      <p:sp>
        <p:nvSpPr>
          <p:cNvPr id="43" name="テキスト ボックス 42"/>
          <p:cNvSpPr txBox="1"/>
          <p:nvPr/>
        </p:nvSpPr>
        <p:spPr>
          <a:xfrm>
            <a:off x="1588350" y="1392341"/>
            <a:ext cx="10111320"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Calibri" panose="020F0502020204030204"/>
                <a:ea typeface="ＭＳ Ｐゴシック" panose="020B0600070205080204" pitchFamily="50" charset="-128"/>
              </a:rPr>
              <a:t>友達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岡　　　　　　江頭（自分）　　　　井上　　　　　香田</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p:txBody>
      </p:sp>
      <p:pic>
        <p:nvPicPr>
          <p:cNvPr id="44" name="図 43"/>
          <p:cNvPicPr>
            <a:picLocks noChangeAspect="1"/>
          </p:cNvPicPr>
          <p:nvPr/>
        </p:nvPicPr>
        <p:blipFill>
          <a:blip r:embed="rId4"/>
          <a:stretch>
            <a:fillRect/>
          </a:stretch>
        </p:blipFill>
        <p:spPr>
          <a:xfrm>
            <a:off x="3056180" y="1224696"/>
            <a:ext cx="709182" cy="664154"/>
          </a:xfrm>
          <a:prstGeom prst="rect">
            <a:avLst/>
          </a:prstGeom>
        </p:spPr>
      </p:pic>
      <p:pic>
        <p:nvPicPr>
          <p:cNvPr id="46" name="図 45"/>
          <p:cNvPicPr>
            <a:picLocks noChangeAspect="1"/>
          </p:cNvPicPr>
          <p:nvPr/>
        </p:nvPicPr>
        <p:blipFill>
          <a:blip r:embed="rId6"/>
          <a:stretch>
            <a:fillRect/>
          </a:stretch>
        </p:blipFill>
        <p:spPr>
          <a:xfrm>
            <a:off x="4654347" y="1257083"/>
            <a:ext cx="681751" cy="638464"/>
          </a:xfrm>
          <a:prstGeom prst="rect">
            <a:avLst/>
          </a:prstGeom>
        </p:spPr>
      </p:pic>
      <p:pic>
        <p:nvPicPr>
          <p:cNvPr id="53" name="図 52"/>
          <p:cNvPicPr>
            <a:picLocks noChangeAspect="1"/>
          </p:cNvPicPr>
          <p:nvPr/>
        </p:nvPicPr>
        <p:blipFill>
          <a:blip r:embed="rId9"/>
          <a:stretch>
            <a:fillRect/>
          </a:stretch>
        </p:blipFill>
        <p:spPr>
          <a:xfrm>
            <a:off x="6967607" y="1260094"/>
            <a:ext cx="675319" cy="632441"/>
          </a:xfrm>
          <a:prstGeom prst="rect">
            <a:avLst/>
          </a:prstGeom>
        </p:spPr>
      </p:pic>
      <p:pic>
        <p:nvPicPr>
          <p:cNvPr id="56" name="図 55"/>
          <p:cNvPicPr>
            <a:picLocks noChangeAspect="1"/>
          </p:cNvPicPr>
          <p:nvPr/>
        </p:nvPicPr>
        <p:blipFill>
          <a:blip r:embed="rId7"/>
          <a:stretch>
            <a:fillRect/>
          </a:stretch>
        </p:blipFill>
        <p:spPr>
          <a:xfrm>
            <a:off x="8489026" y="1210175"/>
            <a:ext cx="724688" cy="678675"/>
          </a:xfrm>
          <a:prstGeom prst="rect">
            <a:avLst/>
          </a:prstGeom>
        </p:spPr>
      </p:pic>
      <p:sp>
        <p:nvSpPr>
          <p:cNvPr id="18" name="正方形/長方形 17"/>
          <p:cNvSpPr/>
          <p:nvPr/>
        </p:nvSpPr>
        <p:spPr>
          <a:xfrm>
            <a:off x="3278686" y="1300012"/>
            <a:ext cx="264170" cy="5232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ＭＳ Ｐゴシック" panose="020B0600070205080204" pitchFamily="50" charset="-128"/>
                <a:cs typeface="+mn-cs"/>
              </a:rPr>
              <a:t>赤</a:t>
            </a:r>
          </a:p>
        </p:txBody>
      </p:sp>
      <p:sp>
        <p:nvSpPr>
          <p:cNvPr id="60" name="正方形/長方形 59"/>
          <p:cNvSpPr/>
          <p:nvPr/>
        </p:nvSpPr>
        <p:spPr>
          <a:xfrm>
            <a:off x="4863137" y="1322380"/>
            <a:ext cx="264170" cy="5232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ＭＳ Ｐゴシック" panose="020B0600070205080204" pitchFamily="50" charset="-128"/>
                <a:cs typeface="+mn-cs"/>
              </a:rPr>
              <a:t>青</a:t>
            </a:r>
          </a:p>
        </p:txBody>
      </p:sp>
      <p:sp>
        <p:nvSpPr>
          <p:cNvPr id="61" name="正方形/長方形 60"/>
          <p:cNvSpPr/>
          <p:nvPr/>
        </p:nvSpPr>
        <p:spPr>
          <a:xfrm>
            <a:off x="7173181" y="1342542"/>
            <a:ext cx="264170" cy="5232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ＭＳ Ｐゴシック" panose="020B0600070205080204" pitchFamily="50" charset="-128"/>
                <a:cs typeface="+mn-cs"/>
              </a:rPr>
              <a:t>黄</a:t>
            </a:r>
          </a:p>
        </p:txBody>
      </p:sp>
      <p:sp>
        <p:nvSpPr>
          <p:cNvPr id="62" name="正方形/長方形 61"/>
          <p:cNvSpPr/>
          <p:nvPr/>
        </p:nvSpPr>
        <p:spPr>
          <a:xfrm>
            <a:off x="8699603" y="1309815"/>
            <a:ext cx="264170" cy="5232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ＭＳ Ｐゴシック" panose="020B0600070205080204" pitchFamily="50" charset="-128"/>
                <a:cs typeface="+mn-cs"/>
              </a:rPr>
              <a:t>緑</a:t>
            </a:r>
          </a:p>
        </p:txBody>
      </p:sp>
      <p:sp>
        <p:nvSpPr>
          <p:cNvPr id="66" name="正方形/長方形 65"/>
          <p:cNvSpPr/>
          <p:nvPr/>
        </p:nvSpPr>
        <p:spPr>
          <a:xfrm>
            <a:off x="913980" y="4774873"/>
            <a:ext cx="1700431" cy="4609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正方形/長方形 63"/>
          <p:cNvSpPr/>
          <p:nvPr/>
        </p:nvSpPr>
        <p:spPr>
          <a:xfrm>
            <a:off x="903190" y="4303971"/>
            <a:ext cx="1910080" cy="4341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正方形/長方形 62"/>
          <p:cNvSpPr/>
          <p:nvPr/>
        </p:nvSpPr>
        <p:spPr>
          <a:xfrm>
            <a:off x="913980" y="3863181"/>
            <a:ext cx="1910080" cy="40401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a:off x="903190" y="3357291"/>
            <a:ext cx="1720782" cy="4334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8" name="正方形/長方形 57"/>
          <p:cNvSpPr/>
          <p:nvPr/>
        </p:nvSpPr>
        <p:spPr>
          <a:xfrm>
            <a:off x="903190" y="2954628"/>
            <a:ext cx="1720782" cy="3641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913980" y="2446874"/>
            <a:ext cx="1300900" cy="42863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5" name="正方形/長方形 64"/>
          <p:cNvSpPr/>
          <p:nvPr/>
        </p:nvSpPr>
        <p:spPr>
          <a:xfrm>
            <a:off x="904760" y="1902707"/>
            <a:ext cx="1910080" cy="3437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8" name="正方形/長方形 67"/>
          <p:cNvSpPr/>
          <p:nvPr/>
        </p:nvSpPr>
        <p:spPr>
          <a:xfrm>
            <a:off x="923541" y="5262880"/>
            <a:ext cx="1700431" cy="4320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正方形/長方形 68"/>
          <p:cNvSpPr/>
          <p:nvPr/>
        </p:nvSpPr>
        <p:spPr>
          <a:xfrm>
            <a:off x="923543" y="5772417"/>
            <a:ext cx="1535178" cy="4928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0" name="正方形/長方形 69"/>
          <p:cNvSpPr/>
          <p:nvPr/>
        </p:nvSpPr>
        <p:spPr>
          <a:xfrm>
            <a:off x="923541" y="6265287"/>
            <a:ext cx="2625894" cy="3996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テキスト ボックス 14">
            <a:extLst>
              <a:ext uri="{FF2B5EF4-FFF2-40B4-BE49-F238E27FC236}">
                <a16:creationId xmlns:a16="http://schemas.microsoft.com/office/drawing/2014/main" id="{78DCAF02-5798-4263-B67D-DB8CC4529579}"/>
              </a:ext>
            </a:extLst>
          </p:cNvPr>
          <p:cNvSpPr txBox="1"/>
          <p:nvPr/>
        </p:nvSpPr>
        <p:spPr>
          <a:xfrm>
            <a:off x="371300" y="719733"/>
            <a:ext cx="1276823" cy="523220"/>
          </a:xfrm>
          <a:prstGeom prst="rect">
            <a:avLst/>
          </a:prstGeom>
          <a:solidFill>
            <a:schemeClr val="bg1"/>
          </a:solid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t>活動②</a:t>
            </a:r>
          </a:p>
        </p:txBody>
      </p:sp>
      <p:sp>
        <p:nvSpPr>
          <p:cNvPr id="71" name="テキスト ボックス 14">
            <a:extLst>
              <a:ext uri="{FF2B5EF4-FFF2-40B4-BE49-F238E27FC236}">
                <a16:creationId xmlns:a16="http://schemas.microsoft.com/office/drawing/2014/main" id="{03E2F75B-65F3-4832-A3A9-9BC40CD793B6}"/>
              </a:ext>
            </a:extLst>
          </p:cNvPr>
          <p:cNvSpPr txBox="1"/>
          <p:nvPr/>
        </p:nvSpPr>
        <p:spPr>
          <a:xfrm>
            <a:off x="1802005" y="675322"/>
            <a:ext cx="10111320" cy="492443"/>
          </a:xfrm>
          <a:prstGeom prst="rect">
            <a:avLst/>
          </a:prstGeom>
          <a:noFill/>
          <a:ln w="28575">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600" dirty="0"/>
              <a:t>自分に当てはまるものを４つ選んでシールをはりましょう。</a:t>
            </a:r>
            <a:endParaRPr kumimoji="1" lang="ja-JP" altLang="en-US" sz="2600" dirty="0"/>
          </a:p>
        </p:txBody>
      </p:sp>
    </p:spTree>
    <p:extLst>
      <p:ext uri="{BB962C8B-B14F-4D97-AF65-F5344CB8AC3E}">
        <p14:creationId xmlns:p14="http://schemas.microsoft.com/office/powerpoint/2010/main" val="42866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65575" y="307908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24" name="タイトル 1"/>
          <p:cNvSpPr txBox="1">
            <a:spLocks/>
          </p:cNvSpPr>
          <p:nvPr/>
        </p:nvSpPr>
        <p:spPr>
          <a:xfrm>
            <a:off x="1" y="-5482"/>
            <a:ext cx="2614410" cy="64557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星</a:t>
            </a:r>
            <a:r>
              <a:rPr lang="ja-JP" altLang="en-US" sz="4000" dirty="0">
                <a:solidFill>
                  <a:sysClr val="windowText" lastClr="000000"/>
                </a:solidFill>
                <a:ea typeface="ＭＳ Ｐゴシック" panose="020B0600070205080204" pitchFamily="50" charset="-128"/>
              </a:rPr>
              <a:t>☆</a:t>
            </a:r>
            <a:r>
              <a:rPr sz="4000" dirty="0">
                <a:solidFill>
                  <a:sysClr val="windowText" lastClr="000000"/>
                </a:solidFill>
                <a:ea typeface="ＭＳ Ｐゴシック" panose="020B0600070205080204" pitchFamily="50" charset="-128"/>
              </a:rPr>
              <a:t>いくつ</a:t>
            </a:r>
          </a:p>
        </p:txBody>
      </p:sp>
      <p:sp>
        <p:nvSpPr>
          <p:cNvPr id="7" name="正方形/長方形 6"/>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graphicFrame>
        <p:nvGraphicFramePr>
          <p:cNvPr id="17" name="表 16"/>
          <p:cNvGraphicFramePr>
            <a:graphicFrameLocks noGrp="1"/>
          </p:cNvGraphicFramePr>
          <p:nvPr>
            <p:extLst/>
          </p:nvPr>
        </p:nvGraphicFramePr>
        <p:xfrm>
          <a:off x="345439" y="1900664"/>
          <a:ext cx="11501121" cy="6153001"/>
        </p:xfrm>
        <a:graphic>
          <a:graphicData uri="http://schemas.openxmlformats.org/drawingml/2006/table">
            <a:tbl>
              <a:tblPr/>
              <a:tblGrid>
                <a:gridCol w="467361">
                  <a:extLst>
                    <a:ext uri="{9D8B030D-6E8A-4147-A177-3AD203B41FA5}">
                      <a16:colId xmlns:a16="http://schemas.microsoft.com/office/drawing/2014/main" val="20000"/>
                    </a:ext>
                  </a:extLst>
                </a:gridCol>
                <a:gridCol w="8371840">
                  <a:extLst>
                    <a:ext uri="{9D8B030D-6E8A-4147-A177-3AD203B41FA5}">
                      <a16:colId xmlns:a16="http://schemas.microsoft.com/office/drawing/2014/main" val="20001"/>
                    </a:ext>
                  </a:extLst>
                </a:gridCol>
                <a:gridCol w="2661920">
                  <a:extLst>
                    <a:ext uri="{9D8B030D-6E8A-4147-A177-3AD203B41FA5}">
                      <a16:colId xmlns:a16="http://schemas.microsoft.com/office/drawing/2014/main" val="20002"/>
                    </a:ext>
                  </a:extLst>
                </a:gridCol>
              </a:tblGrid>
              <a:tr h="50863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１</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おもしろい　おもしろい</a:t>
                      </a:r>
                      <a:endParaRPr lang="ja-JP" altLang="en-US" sz="2400" dirty="0">
                        <a:effectLst/>
                        <a:latin typeface="ＭＳ ゴシック" panose="020B0609070205080204" pitchFamily="49" charset="-128"/>
                        <a:ea typeface="ＭＳ ゴシック" panose="020B0609070205080204" pitchFamily="49" charset="-128"/>
                      </a:endParaRPr>
                    </a:p>
                  </a:txBody>
                  <a:tcPr marL="36000" marR="3600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0"/>
                  </a:ext>
                </a:extLst>
              </a:tr>
              <a:tr h="48939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２</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a:t>
                      </a:r>
                      <a:r>
                        <a:rPr lang="ja-JP" altLang="en-US" sz="2800" dirty="0">
                          <a:effectLst/>
                          <a:latin typeface="ＭＳ ゴシック" panose="020B0609070205080204" pitchFamily="49" charset="-128"/>
                          <a:ea typeface="ＭＳ ゴシック" panose="020B0609070205080204" pitchFamily="49" charset="-128"/>
                        </a:rPr>
                        <a:t>明るい　明るくて　いつもニコニコ</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463639">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３</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やさしい　思いやりがある・やさしい</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89398">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４</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世話好き　お世話がすき・お世話が上手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280053">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５</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聞き方名人　</a:t>
                      </a:r>
                      <a:r>
                        <a:rPr lang="ja-JP" altLang="en-US" sz="2800" dirty="0">
                          <a:effectLst/>
                          <a:latin typeface="ＭＳ ゴシック" panose="020B0609070205080204" pitchFamily="49" charset="-128"/>
                          <a:ea typeface="ＭＳ ゴシック" panose="020B0609070205080204" pitchFamily="49" charset="-128"/>
                        </a:rPr>
                        <a:t>話を聞くのが　上手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６</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がんばりや　最後まで　がんばる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5"/>
                  </a:ext>
                </a:extLst>
              </a:tr>
              <a:tr h="2002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７</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体力あり　体力が　ある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6"/>
                  </a:ext>
                </a:extLst>
              </a:tr>
              <a:tr h="5151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８</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あいさつ　あいさつ名人・返事名人</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7"/>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９</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はきはき はきはきと　話す</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8"/>
                  </a:ext>
                </a:extLst>
              </a:tr>
              <a:tr h="1793223">
                <a:tc>
                  <a:txBody>
                    <a:bodyPr/>
                    <a:lstStyle/>
                    <a:p>
                      <a:pPr marL="0" marR="0" algn="just" fontAlgn="t">
                        <a:lnSpc>
                          <a:spcPts val="3500"/>
                        </a:lnSpc>
                        <a:spcBef>
                          <a:spcPts val="0"/>
                        </a:spcBef>
                        <a:spcAft>
                          <a:spcPts val="0"/>
                        </a:spcAft>
                      </a:pPr>
                      <a:r>
                        <a:rPr lang="en-US" altLang="ja-JP" sz="2400" dirty="0">
                          <a:effectLst/>
                          <a:latin typeface="Century" panose="02040604050505020304" pitchFamily="18" charset="0"/>
                        </a:rPr>
                        <a:t>10</a:t>
                      </a:r>
                      <a:endParaRPr lang="ja-JP" altLang="en-US" sz="2800" dirty="0">
                        <a:effectLst/>
                      </a:endParaRPr>
                    </a:p>
                    <a:p>
                      <a:pPr marL="0" marR="0" algn="just" fontAlgn="t">
                        <a:lnSpc>
                          <a:spcPts val="3500"/>
                        </a:lnSpc>
                        <a:spcBef>
                          <a:spcPts val="0"/>
                        </a:spcBef>
                        <a:spcAft>
                          <a:spcPts val="0"/>
                        </a:spcAft>
                      </a:pP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アイディアマン　</a:t>
                      </a:r>
                      <a:r>
                        <a:rPr lang="ja-JP" altLang="en-US" sz="2800" dirty="0">
                          <a:effectLst/>
                          <a:latin typeface="ＭＳ ゴシック" panose="020B0609070205080204" pitchFamily="49" charset="-128"/>
                          <a:ea typeface="ＭＳ ゴシック" panose="020B0609070205080204" pitchFamily="49" charset="-128"/>
                        </a:rPr>
                        <a:t>グッドアイディアを　思いつく</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 name="図 2"/>
          <p:cNvPicPr>
            <a:picLocks noChangeAspect="1"/>
          </p:cNvPicPr>
          <p:nvPr/>
        </p:nvPicPr>
        <p:blipFill>
          <a:blip r:embed="rId3"/>
          <a:stretch>
            <a:fillRect/>
          </a:stretch>
        </p:blipFill>
        <p:spPr>
          <a:xfrm>
            <a:off x="9356275" y="1911396"/>
            <a:ext cx="2372056" cy="495369"/>
          </a:xfrm>
          <a:prstGeom prst="rect">
            <a:avLst/>
          </a:prstGeom>
        </p:spPr>
      </p:pic>
      <p:pic>
        <p:nvPicPr>
          <p:cNvPr id="4" name="図 3"/>
          <p:cNvPicPr>
            <a:picLocks noChangeAspect="1"/>
          </p:cNvPicPr>
          <p:nvPr/>
        </p:nvPicPr>
        <p:blipFill>
          <a:blip r:embed="rId3"/>
          <a:stretch>
            <a:fillRect/>
          </a:stretch>
        </p:blipFill>
        <p:spPr>
          <a:xfrm>
            <a:off x="9356275" y="2392148"/>
            <a:ext cx="2372056" cy="495369"/>
          </a:xfrm>
          <a:prstGeom prst="rect">
            <a:avLst/>
          </a:prstGeom>
        </p:spPr>
      </p:pic>
      <p:pic>
        <p:nvPicPr>
          <p:cNvPr id="37" name="図 36"/>
          <p:cNvPicPr>
            <a:picLocks noChangeAspect="1"/>
          </p:cNvPicPr>
          <p:nvPr/>
        </p:nvPicPr>
        <p:blipFill>
          <a:blip r:embed="rId3"/>
          <a:stretch>
            <a:fillRect/>
          </a:stretch>
        </p:blipFill>
        <p:spPr>
          <a:xfrm>
            <a:off x="9356275" y="2878819"/>
            <a:ext cx="2372056" cy="495369"/>
          </a:xfrm>
          <a:prstGeom prst="rect">
            <a:avLst/>
          </a:prstGeom>
        </p:spPr>
      </p:pic>
      <p:pic>
        <p:nvPicPr>
          <p:cNvPr id="45" name="図 44"/>
          <p:cNvPicPr>
            <a:picLocks noChangeAspect="1"/>
          </p:cNvPicPr>
          <p:nvPr/>
        </p:nvPicPr>
        <p:blipFill>
          <a:blip r:embed="rId3"/>
          <a:stretch>
            <a:fillRect/>
          </a:stretch>
        </p:blipFill>
        <p:spPr>
          <a:xfrm>
            <a:off x="9341251" y="3357291"/>
            <a:ext cx="2372056" cy="495369"/>
          </a:xfrm>
          <a:prstGeom prst="rect">
            <a:avLst/>
          </a:prstGeom>
        </p:spPr>
      </p:pic>
      <p:pic>
        <p:nvPicPr>
          <p:cNvPr id="47" name="図 46"/>
          <p:cNvPicPr>
            <a:picLocks noChangeAspect="1"/>
          </p:cNvPicPr>
          <p:nvPr/>
        </p:nvPicPr>
        <p:blipFill>
          <a:blip r:embed="rId3"/>
          <a:stretch>
            <a:fillRect/>
          </a:stretch>
        </p:blipFill>
        <p:spPr>
          <a:xfrm>
            <a:off x="9341251" y="3850215"/>
            <a:ext cx="2372056" cy="495369"/>
          </a:xfrm>
          <a:prstGeom prst="rect">
            <a:avLst/>
          </a:prstGeom>
        </p:spPr>
      </p:pic>
      <p:pic>
        <p:nvPicPr>
          <p:cNvPr id="48" name="図 47"/>
          <p:cNvPicPr>
            <a:picLocks noChangeAspect="1"/>
          </p:cNvPicPr>
          <p:nvPr/>
        </p:nvPicPr>
        <p:blipFill>
          <a:blip r:embed="rId3"/>
          <a:stretch>
            <a:fillRect/>
          </a:stretch>
        </p:blipFill>
        <p:spPr>
          <a:xfrm>
            <a:off x="9341251" y="4802838"/>
            <a:ext cx="2372056" cy="495369"/>
          </a:xfrm>
          <a:prstGeom prst="rect">
            <a:avLst/>
          </a:prstGeom>
        </p:spPr>
      </p:pic>
      <p:pic>
        <p:nvPicPr>
          <p:cNvPr id="49" name="図 48"/>
          <p:cNvPicPr>
            <a:picLocks noChangeAspect="1"/>
          </p:cNvPicPr>
          <p:nvPr/>
        </p:nvPicPr>
        <p:blipFill>
          <a:blip r:embed="rId3"/>
          <a:stretch>
            <a:fillRect/>
          </a:stretch>
        </p:blipFill>
        <p:spPr>
          <a:xfrm>
            <a:off x="9325689" y="4338360"/>
            <a:ext cx="2372056" cy="495369"/>
          </a:xfrm>
          <a:prstGeom prst="rect">
            <a:avLst/>
          </a:prstGeom>
        </p:spPr>
      </p:pic>
      <p:pic>
        <p:nvPicPr>
          <p:cNvPr id="50" name="図 49"/>
          <p:cNvPicPr>
            <a:picLocks noChangeAspect="1"/>
          </p:cNvPicPr>
          <p:nvPr/>
        </p:nvPicPr>
        <p:blipFill>
          <a:blip r:embed="rId3"/>
          <a:stretch>
            <a:fillRect/>
          </a:stretch>
        </p:blipFill>
        <p:spPr>
          <a:xfrm>
            <a:off x="9325689" y="5235819"/>
            <a:ext cx="2372056" cy="495369"/>
          </a:xfrm>
          <a:prstGeom prst="rect">
            <a:avLst/>
          </a:prstGeom>
        </p:spPr>
      </p:pic>
      <p:pic>
        <p:nvPicPr>
          <p:cNvPr id="51" name="図 50"/>
          <p:cNvPicPr>
            <a:picLocks noChangeAspect="1"/>
          </p:cNvPicPr>
          <p:nvPr/>
        </p:nvPicPr>
        <p:blipFill>
          <a:blip r:embed="rId3"/>
          <a:stretch>
            <a:fillRect/>
          </a:stretch>
        </p:blipFill>
        <p:spPr>
          <a:xfrm>
            <a:off x="9325689" y="5795474"/>
            <a:ext cx="2372056" cy="495369"/>
          </a:xfrm>
          <a:prstGeom prst="rect">
            <a:avLst/>
          </a:prstGeom>
        </p:spPr>
      </p:pic>
      <p:grpSp>
        <p:nvGrpSpPr>
          <p:cNvPr id="9" name="グループ化 8"/>
          <p:cNvGrpSpPr/>
          <p:nvPr/>
        </p:nvGrpSpPr>
        <p:grpSpPr>
          <a:xfrm>
            <a:off x="9312282" y="2376280"/>
            <a:ext cx="629128" cy="3425403"/>
            <a:chOff x="7790325" y="2398367"/>
            <a:chExt cx="629128" cy="3425403"/>
          </a:xfrm>
        </p:grpSpPr>
        <p:pic>
          <p:nvPicPr>
            <p:cNvPr id="26" name="図 25"/>
            <p:cNvPicPr>
              <a:picLocks noChangeAspect="1"/>
            </p:cNvPicPr>
            <p:nvPr/>
          </p:nvPicPr>
          <p:blipFill>
            <a:blip r:embed="rId4"/>
            <a:stretch>
              <a:fillRect/>
            </a:stretch>
          </p:blipFill>
          <p:spPr>
            <a:xfrm>
              <a:off x="7790325" y="4303258"/>
              <a:ext cx="600159" cy="524162"/>
            </a:xfrm>
            <a:prstGeom prst="rect">
              <a:avLst/>
            </a:prstGeom>
          </p:spPr>
        </p:pic>
        <p:pic>
          <p:nvPicPr>
            <p:cNvPr id="28" name="図 27"/>
            <p:cNvPicPr>
              <a:picLocks noChangeAspect="1"/>
            </p:cNvPicPr>
            <p:nvPr/>
          </p:nvPicPr>
          <p:blipFill>
            <a:blip r:embed="rId4"/>
            <a:stretch>
              <a:fillRect/>
            </a:stretch>
          </p:blipFill>
          <p:spPr>
            <a:xfrm>
              <a:off x="7819294" y="5297831"/>
              <a:ext cx="600159" cy="525939"/>
            </a:xfrm>
            <a:prstGeom prst="rect">
              <a:avLst/>
            </a:prstGeom>
          </p:spPr>
        </p:pic>
        <p:pic>
          <p:nvPicPr>
            <p:cNvPr id="29" name="図 28"/>
            <p:cNvPicPr>
              <a:picLocks noChangeAspect="1"/>
            </p:cNvPicPr>
            <p:nvPr/>
          </p:nvPicPr>
          <p:blipFill>
            <a:blip r:embed="rId4"/>
            <a:stretch>
              <a:fillRect/>
            </a:stretch>
          </p:blipFill>
          <p:spPr>
            <a:xfrm>
              <a:off x="7803983" y="2899772"/>
              <a:ext cx="600159" cy="531477"/>
            </a:xfrm>
            <a:prstGeom prst="rect">
              <a:avLst/>
            </a:prstGeom>
          </p:spPr>
        </p:pic>
        <p:pic>
          <p:nvPicPr>
            <p:cNvPr id="27" name="図 26"/>
            <p:cNvPicPr>
              <a:picLocks noChangeAspect="1"/>
            </p:cNvPicPr>
            <p:nvPr/>
          </p:nvPicPr>
          <p:blipFill>
            <a:blip r:embed="rId4"/>
            <a:stretch>
              <a:fillRect/>
            </a:stretch>
          </p:blipFill>
          <p:spPr>
            <a:xfrm>
              <a:off x="7810422" y="2398367"/>
              <a:ext cx="600159" cy="513350"/>
            </a:xfrm>
            <a:prstGeom prst="rect">
              <a:avLst/>
            </a:prstGeom>
          </p:spPr>
        </p:pic>
      </p:grpSp>
      <p:pic>
        <p:nvPicPr>
          <p:cNvPr id="38" name="図 37"/>
          <p:cNvPicPr>
            <a:picLocks noChangeAspect="1"/>
          </p:cNvPicPr>
          <p:nvPr/>
        </p:nvPicPr>
        <p:blipFill>
          <a:blip r:embed="rId3"/>
          <a:stretch>
            <a:fillRect/>
          </a:stretch>
        </p:blipFill>
        <p:spPr>
          <a:xfrm>
            <a:off x="9341251" y="6367027"/>
            <a:ext cx="2372056" cy="495369"/>
          </a:xfrm>
          <a:prstGeom prst="rect">
            <a:avLst/>
          </a:prstGeom>
        </p:spPr>
      </p:pic>
      <p:grpSp>
        <p:nvGrpSpPr>
          <p:cNvPr id="16" name="グループ化 15"/>
          <p:cNvGrpSpPr/>
          <p:nvPr/>
        </p:nvGrpSpPr>
        <p:grpSpPr>
          <a:xfrm>
            <a:off x="9336158" y="3368318"/>
            <a:ext cx="2362125" cy="2955940"/>
            <a:chOff x="7814029" y="3372964"/>
            <a:chExt cx="2362125" cy="2955940"/>
          </a:xfrm>
        </p:grpSpPr>
        <p:pic>
          <p:nvPicPr>
            <p:cNvPr id="54" name="図 53"/>
            <p:cNvPicPr>
              <a:picLocks noChangeAspect="1"/>
            </p:cNvPicPr>
            <p:nvPr/>
          </p:nvPicPr>
          <p:blipFill>
            <a:blip r:embed="rId5"/>
            <a:stretch>
              <a:fillRect/>
            </a:stretch>
          </p:blipFill>
          <p:spPr>
            <a:xfrm>
              <a:off x="8998086" y="3372964"/>
              <a:ext cx="600159" cy="531678"/>
            </a:xfrm>
            <a:prstGeom prst="rect">
              <a:avLst/>
            </a:prstGeom>
          </p:spPr>
        </p:pic>
        <p:pic>
          <p:nvPicPr>
            <p:cNvPr id="55" name="図 54"/>
            <p:cNvPicPr>
              <a:picLocks noChangeAspect="1"/>
            </p:cNvPicPr>
            <p:nvPr/>
          </p:nvPicPr>
          <p:blipFill>
            <a:blip r:embed="rId5"/>
            <a:stretch>
              <a:fillRect/>
            </a:stretch>
          </p:blipFill>
          <p:spPr>
            <a:xfrm>
              <a:off x="8400183" y="5271356"/>
              <a:ext cx="600159" cy="548367"/>
            </a:xfrm>
            <a:prstGeom prst="rect">
              <a:avLst/>
            </a:prstGeom>
          </p:spPr>
        </p:pic>
        <p:pic>
          <p:nvPicPr>
            <p:cNvPr id="39" name="図 38"/>
            <p:cNvPicPr>
              <a:picLocks noChangeAspect="1"/>
            </p:cNvPicPr>
            <p:nvPr/>
          </p:nvPicPr>
          <p:blipFill>
            <a:blip r:embed="rId5"/>
            <a:stretch>
              <a:fillRect/>
            </a:stretch>
          </p:blipFill>
          <p:spPr>
            <a:xfrm>
              <a:off x="9575995" y="4309460"/>
              <a:ext cx="600159" cy="521739"/>
            </a:xfrm>
            <a:prstGeom prst="rect">
              <a:avLst/>
            </a:prstGeom>
          </p:spPr>
        </p:pic>
        <p:pic>
          <p:nvPicPr>
            <p:cNvPr id="52" name="図 51"/>
            <p:cNvPicPr>
              <a:picLocks noChangeAspect="1"/>
            </p:cNvPicPr>
            <p:nvPr/>
          </p:nvPicPr>
          <p:blipFill>
            <a:blip r:embed="rId5"/>
            <a:stretch>
              <a:fillRect/>
            </a:stretch>
          </p:blipFill>
          <p:spPr>
            <a:xfrm>
              <a:off x="7814029" y="5806329"/>
              <a:ext cx="600159" cy="522575"/>
            </a:xfrm>
            <a:prstGeom prst="rect">
              <a:avLst/>
            </a:prstGeom>
          </p:spPr>
        </p:pic>
      </p:grpSp>
      <p:grpSp>
        <p:nvGrpSpPr>
          <p:cNvPr id="14" name="グループ化 13"/>
          <p:cNvGrpSpPr/>
          <p:nvPr/>
        </p:nvGrpSpPr>
        <p:grpSpPr>
          <a:xfrm>
            <a:off x="9318451" y="3341725"/>
            <a:ext cx="1786249" cy="3479746"/>
            <a:chOff x="7796764" y="3359789"/>
            <a:chExt cx="1786249" cy="3479746"/>
          </a:xfrm>
        </p:grpSpPr>
        <p:pic>
          <p:nvPicPr>
            <p:cNvPr id="34" name="図 33"/>
            <p:cNvPicPr>
              <a:picLocks noChangeAspect="1"/>
            </p:cNvPicPr>
            <p:nvPr/>
          </p:nvPicPr>
          <p:blipFill>
            <a:blip r:embed="rId6"/>
            <a:stretch>
              <a:fillRect/>
            </a:stretch>
          </p:blipFill>
          <p:spPr>
            <a:xfrm>
              <a:off x="8400184" y="3359789"/>
              <a:ext cx="600159" cy="532433"/>
            </a:xfrm>
            <a:prstGeom prst="rect">
              <a:avLst/>
            </a:prstGeom>
          </p:spPr>
        </p:pic>
        <p:pic>
          <p:nvPicPr>
            <p:cNvPr id="35" name="図 34"/>
            <p:cNvPicPr>
              <a:picLocks noChangeAspect="1"/>
            </p:cNvPicPr>
            <p:nvPr/>
          </p:nvPicPr>
          <p:blipFill>
            <a:blip r:embed="rId6"/>
            <a:stretch>
              <a:fillRect/>
            </a:stretch>
          </p:blipFill>
          <p:spPr>
            <a:xfrm>
              <a:off x="7796764" y="3835666"/>
              <a:ext cx="600159" cy="504637"/>
            </a:xfrm>
            <a:prstGeom prst="rect">
              <a:avLst/>
            </a:prstGeom>
          </p:spPr>
        </p:pic>
        <p:pic>
          <p:nvPicPr>
            <p:cNvPr id="33" name="図 32"/>
            <p:cNvPicPr>
              <a:picLocks noChangeAspect="1"/>
            </p:cNvPicPr>
            <p:nvPr/>
          </p:nvPicPr>
          <p:blipFill>
            <a:blip r:embed="rId6"/>
            <a:stretch>
              <a:fillRect/>
            </a:stretch>
          </p:blipFill>
          <p:spPr>
            <a:xfrm>
              <a:off x="8982854" y="4304282"/>
              <a:ext cx="600159" cy="532093"/>
            </a:xfrm>
            <a:prstGeom prst="rect">
              <a:avLst/>
            </a:prstGeom>
          </p:spPr>
        </p:pic>
        <p:pic>
          <p:nvPicPr>
            <p:cNvPr id="11" name="図 10"/>
            <p:cNvPicPr>
              <a:picLocks noChangeAspect="1"/>
            </p:cNvPicPr>
            <p:nvPr/>
          </p:nvPicPr>
          <p:blipFill>
            <a:blip r:embed="rId7"/>
            <a:stretch>
              <a:fillRect/>
            </a:stretch>
          </p:blipFill>
          <p:spPr>
            <a:xfrm>
              <a:off x="8421221" y="6313464"/>
              <a:ext cx="603556" cy="526071"/>
            </a:xfrm>
            <a:prstGeom prst="rect">
              <a:avLst/>
            </a:prstGeom>
          </p:spPr>
        </p:pic>
      </p:grpSp>
      <p:grpSp>
        <p:nvGrpSpPr>
          <p:cNvPr id="13" name="グループ化 12"/>
          <p:cNvGrpSpPr/>
          <p:nvPr/>
        </p:nvGrpSpPr>
        <p:grpSpPr>
          <a:xfrm>
            <a:off x="9326961" y="2875514"/>
            <a:ext cx="1200318" cy="3967799"/>
            <a:chOff x="7803203" y="2887691"/>
            <a:chExt cx="1200318" cy="3967799"/>
          </a:xfrm>
        </p:grpSpPr>
        <p:pic>
          <p:nvPicPr>
            <p:cNvPr id="30" name="図 29"/>
            <p:cNvPicPr>
              <a:picLocks noChangeAspect="1"/>
            </p:cNvPicPr>
            <p:nvPr/>
          </p:nvPicPr>
          <p:blipFill>
            <a:blip r:embed="rId8"/>
            <a:stretch>
              <a:fillRect/>
            </a:stretch>
          </p:blipFill>
          <p:spPr>
            <a:xfrm>
              <a:off x="8382446" y="4316148"/>
              <a:ext cx="600159" cy="524737"/>
            </a:xfrm>
            <a:prstGeom prst="rect">
              <a:avLst/>
            </a:prstGeom>
          </p:spPr>
        </p:pic>
        <p:pic>
          <p:nvPicPr>
            <p:cNvPr id="32" name="図 31"/>
            <p:cNvPicPr>
              <a:picLocks noChangeAspect="1"/>
            </p:cNvPicPr>
            <p:nvPr/>
          </p:nvPicPr>
          <p:blipFill>
            <a:blip r:embed="rId8"/>
            <a:stretch>
              <a:fillRect/>
            </a:stretch>
          </p:blipFill>
          <p:spPr>
            <a:xfrm>
              <a:off x="7803203" y="3375829"/>
              <a:ext cx="600159" cy="499529"/>
            </a:xfrm>
            <a:prstGeom prst="rect">
              <a:avLst/>
            </a:prstGeom>
          </p:spPr>
        </p:pic>
        <p:pic>
          <p:nvPicPr>
            <p:cNvPr id="31" name="図 30"/>
            <p:cNvPicPr>
              <a:picLocks noChangeAspect="1"/>
            </p:cNvPicPr>
            <p:nvPr/>
          </p:nvPicPr>
          <p:blipFill>
            <a:blip r:embed="rId8"/>
            <a:stretch>
              <a:fillRect/>
            </a:stretch>
          </p:blipFill>
          <p:spPr>
            <a:xfrm>
              <a:off x="8403362" y="2887691"/>
              <a:ext cx="600159" cy="532680"/>
            </a:xfrm>
            <a:prstGeom prst="rect">
              <a:avLst/>
            </a:prstGeom>
          </p:spPr>
        </p:pic>
        <p:pic>
          <p:nvPicPr>
            <p:cNvPr id="12" name="図 11"/>
            <p:cNvPicPr>
              <a:picLocks noChangeAspect="1"/>
            </p:cNvPicPr>
            <p:nvPr/>
          </p:nvPicPr>
          <p:blipFill>
            <a:blip r:embed="rId9"/>
            <a:stretch>
              <a:fillRect/>
            </a:stretch>
          </p:blipFill>
          <p:spPr>
            <a:xfrm>
              <a:off x="7821062" y="6323269"/>
              <a:ext cx="603556" cy="532221"/>
            </a:xfrm>
            <a:prstGeom prst="rect">
              <a:avLst/>
            </a:prstGeom>
          </p:spPr>
        </p:pic>
      </p:grpSp>
      <p:sp>
        <p:nvSpPr>
          <p:cNvPr id="66" name="正方形/長方形 65"/>
          <p:cNvSpPr/>
          <p:nvPr/>
        </p:nvSpPr>
        <p:spPr>
          <a:xfrm>
            <a:off x="913980" y="4774873"/>
            <a:ext cx="1700431" cy="4609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正方形/長方形 63"/>
          <p:cNvSpPr/>
          <p:nvPr/>
        </p:nvSpPr>
        <p:spPr>
          <a:xfrm>
            <a:off x="903190" y="4303971"/>
            <a:ext cx="1910080" cy="4341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正方形/長方形 62"/>
          <p:cNvSpPr/>
          <p:nvPr/>
        </p:nvSpPr>
        <p:spPr>
          <a:xfrm>
            <a:off x="913980" y="3863181"/>
            <a:ext cx="1910080" cy="40401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正方形/長方形 58"/>
          <p:cNvSpPr/>
          <p:nvPr/>
        </p:nvSpPr>
        <p:spPr>
          <a:xfrm>
            <a:off x="903190" y="3357291"/>
            <a:ext cx="1720782" cy="4334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正方形/長方形 57"/>
          <p:cNvSpPr/>
          <p:nvPr/>
        </p:nvSpPr>
        <p:spPr>
          <a:xfrm>
            <a:off x="903190" y="2954628"/>
            <a:ext cx="1720782" cy="3641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正方形/長方形 56"/>
          <p:cNvSpPr/>
          <p:nvPr/>
        </p:nvSpPr>
        <p:spPr>
          <a:xfrm>
            <a:off x="913980" y="2446874"/>
            <a:ext cx="1300900" cy="42863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正方形/長方形 64"/>
          <p:cNvSpPr/>
          <p:nvPr/>
        </p:nvSpPr>
        <p:spPr>
          <a:xfrm>
            <a:off x="904760" y="1902707"/>
            <a:ext cx="1910080" cy="3437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8" name="正方形/長方形 67"/>
          <p:cNvSpPr/>
          <p:nvPr/>
        </p:nvSpPr>
        <p:spPr>
          <a:xfrm>
            <a:off x="923541" y="5262880"/>
            <a:ext cx="1700431" cy="4320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正方形/長方形 68"/>
          <p:cNvSpPr/>
          <p:nvPr/>
        </p:nvSpPr>
        <p:spPr>
          <a:xfrm>
            <a:off x="923543" y="5772417"/>
            <a:ext cx="1535178" cy="4928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0" name="正方形/長方形 69"/>
          <p:cNvSpPr/>
          <p:nvPr/>
        </p:nvSpPr>
        <p:spPr>
          <a:xfrm>
            <a:off x="923541" y="6265287"/>
            <a:ext cx="2625894" cy="3996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523024" y="832298"/>
            <a:ext cx="10019279" cy="954107"/>
          </a:xfrm>
          <a:prstGeom prst="rect">
            <a:avLst/>
          </a:prstGeom>
          <a:noFill/>
        </p:spPr>
        <p:txBody>
          <a:bodyPr wrap="square" rtlCol="0">
            <a:spAutoFit/>
          </a:bodyPr>
          <a:lstStyle/>
          <a:p>
            <a:r>
              <a:rPr lang="ja-JP" altLang="en-US" sz="2400" dirty="0"/>
              <a:t>活動③　</a:t>
            </a:r>
            <a:r>
              <a:rPr lang="ja-JP" altLang="en-US" sz="2800" dirty="0"/>
              <a:t>１～</a:t>
            </a:r>
            <a:r>
              <a:rPr lang="en-US" altLang="ja-JP" sz="2800" dirty="0">
                <a:latin typeface="+mn-ea"/>
              </a:rPr>
              <a:t>10</a:t>
            </a:r>
            <a:r>
              <a:rPr lang="ja-JP" altLang="en-US" sz="2800" dirty="0"/>
              <a:t>の中から、自分の「強み」だと思うものを３つえらんで、</a:t>
            </a:r>
            <a:endParaRPr lang="en-US" altLang="ja-JP" sz="2800" dirty="0"/>
          </a:p>
          <a:p>
            <a:r>
              <a:rPr lang="en-US" altLang="ja-JP" sz="2800" dirty="0"/>
              <a:t>             </a:t>
            </a:r>
            <a:r>
              <a:rPr lang="ja-JP" altLang="en-US" sz="2800" dirty="0"/>
              <a:t>番号に◯をつけましょう。</a:t>
            </a:r>
          </a:p>
        </p:txBody>
      </p:sp>
      <p:pic>
        <p:nvPicPr>
          <p:cNvPr id="71" name="図 70"/>
          <p:cNvPicPr>
            <a:picLocks noChangeAspect="1"/>
          </p:cNvPicPr>
          <p:nvPr/>
        </p:nvPicPr>
        <p:blipFill>
          <a:blip r:embed="rId10"/>
          <a:stretch>
            <a:fillRect/>
          </a:stretch>
        </p:blipFill>
        <p:spPr>
          <a:xfrm>
            <a:off x="10731979" y="831844"/>
            <a:ext cx="1114581" cy="905001"/>
          </a:xfrm>
          <a:prstGeom prst="rect">
            <a:avLst/>
          </a:prstGeom>
        </p:spPr>
      </p:pic>
      <p:sp>
        <p:nvSpPr>
          <p:cNvPr id="73" name="円/楕円 72"/>
          <p:cNvSpPr/>
          <p:nvPr/>
        </p:nvSpPr>
        <p:spPr>
          <a:xfrm>
            <a:off x="270946" y="6295400"/>
            <a:ext cx="597878" cy="530539"/>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4" name="円/楕円 73"/>
          <p:cNvSpPr/>
          <p:nvPr/>
        </p:nvSpPr>
        <p:spPr>
          <a:xfrm>
            <a:off x="236005" y="4215592"/>
            <a:ext cx="597878" cy="522509"/>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5" name="円/楕円 74"/>
          <p:cNvSpPr/>
          <p:nvPr/>
        </p:nvSpPr>
        <p:spPr>
          <a:xfrm>
            <a:off x="236005" y="5249592"/>
            <a:ext cx="597878" cy="526705"/>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テキスト ボックス 14">
            <a:extLst>
              <a:ext uri="{FF2B5EF4-FFF2-40B4-BE49-F238E27FC236}">
                <a16:creationId xmlns:a16="http://schemas.microsoft.com/office/drawing/2014/main" id="{61682432-865E-4AB5-A0F8-A2A83EBD9A55}"/>
              </a:ext>
            </a:extLst>
          </p:cNvPr>
          <p:cNvSpPr txBox="1"/>
          <p:nvPr/>
        </p:nvSpPr>
        <p:spPr>
          <a:xfrm>
            <a:off x="372874" y="825039"/>
            <a:ext cx="1276823" cy="523220"/>
          </a:xfrm>
          <a:prstGeom prst="rect">
            <a:avLst/>
          </a:prstGeom>
          <a:solidFill>
            <a:schemeClr val="bg1"/>
          </a:solidFill>
          <a:ln w="28575">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t>活動③</a:t>
            </a:r>
          </a:p>
        </p:txBody>
      </p:sp>
    </p:spTree>
    <p:extLst>
      <p:ext uri="{BB962C8B-B14F-4D97-AF65-F5344CB8AC3E}">
        <p14:creationId xmlns:p14="http://schemas.microsoft.com/office/powerpoint/2010/main" val="21510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1000"/>
                                        <p:tgtEl>
                                          <p:spTgt spid="7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1000"/>
                                        <p:tgtEl>
                                          <p:spTgt spid="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up)">
                                      <p:cBhvr>
                                        <p:cTn id="13"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640463" y="2097752"/>
            <a:ext cx="9144000" cy="95410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133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333750"/>
            <a:r>
              <a:rPr kumimoji="0" lang="ja-JP" altLang="en-US" sz="2800" dirty="0">
                <a:solidFill>
                  <a:prstClr val="black"/>
                </a:solidFill>
                <a:latin typeface="ＭＳ 明朝" panose="02020609040205080304" pitchFamily="17" charset="-128"/>
                <a:ea typeface="ＭＳ 明朝" panose="02020609040205080304" pitchFamily="17" charset="-128"/>
              </a:rPr>
              <a:t>　</a:t>
            </a:r>
            <a:r>
              <a:rPr kumimoji="0" lang="ja-JP" altLang="en-US" sz="1000" dirty="0">
                <a:solidFill>
                  <a:prstClr val="black"/>
                </a:solidFill>
                <a:latin typeface="ＭＳ 明朝" panose="02020609040205080304" pitchFamily="17" charset="-128"/>
                <a:ea typeface="ＭＳ 明朝" panose="02020609040205080304" pitchFamily="17" charset="-128"/>
              </a:rPr>
              <a:t>　　　　　　　　　</a:t>
            </a:r>
            <a:r>
              <a:rPr kumimoji="0" lang="ja-JP" altLang="ja-JP" sz="1000" dirty="0">
                <a:solidFill>
                  <a:prstClr val="black"/>
                </a:solidFill>
                <a:latin typeface="ＭＳ 明朝" panose="02020609040205080304" pitchFamily="17" charset="-128"/>
                <a:ea typeface="ＭＳ 明朝" panose="02020609040205080304" pitchFamily="17" charset="-128"/>
              </a:rPr>
              <a:t>　　</a:t>
            </a:r>
            <a:r>
              <a:rPr kumimoji="0" lang="ja-JP" altLang="ja-JP" sz="2000" dirty="0">
                <a:solidFill>
                  <a:prstClr val="black"/>
                </a:solidFill>
                <a:latin typeface="ＭＳ 明朝" panose="02020609040205080304" pitchFamily="17" charset="-128"/>
                <a:ea typeface="ＭＳ 明朝" panose="02020609040205080304" pitchFamily="17" charset="-128"/>
              </a:rPr>
              <a:t>　　　　　　</a:t>
            </a:r>
            <a:r>
              <a:rPr kumimoji="0" lang="ja-JP" altLang="en-US" sz="2800" b="1" dirty="0">
                <a:solidFill>
                  <a:prstClr val="black"/>
                </a:solidFill>
                <a:latin typeface="ＭＳ ゴシック" panose="020B0609070205080204" pitchFamily="49" charset="-128"/>
                <a:ea typeface="ＭＳ ゴシック" panose="020B0609070205080204" pitchFamily="49" charset="-128"/>
              </a:rPr>
              <a:t>　　　　　　　　　　　　　　</a:t>
            </a:r>
            <a:r>
              <a:rPr kumimoji="0" lang="ja-JP" altLang="ja-JP" sz="1200" dirty="0">
                <a:solidFill>
                  <a:prstClr val="black"/>
                </a:solidFill>
                <a:latin typeface="Century" panose="02040604050505020304" pitchFamily="18" charset="0"/>
              </a:rPr>
              <a:t> </a:t>
            </a:r>
            <a:endParaRPr kumimoji="0" lang="ja-JP" altLang="ja-JP" sz="2800" dirty="0">
              <a:solidFill>
                <a:prstClr val="black"/>
              </a:solidFill>
            </a:endParaRPr>
          </a:p>
        </p:txBody>
      </p:sp>
      <p:sp>
        <p:nvSpPr>
          <p:cNvPr id="6" name="正方形/長方形 5"/>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pic>
        <p:nvPicPr>
          <p:cNvPr id="10" name="図 9"/>
          <p:cNvPicPr>
            <a:picLocks noChangeAspect="1"/>
          </p:cNvPicPr>
          <p:nvPr/>
        </p:nvPicPr>
        <p:blipFill>
          <a:blip r:embed="rId3"/>
          <a:stretch>
            <a:fillRect/>
          </a:stretch>
        </p:blipFill>
        <p:spPr>
          <a:xfrm>
            <a:off x="7224005" y="4483334"/>
            <a:ext cx="3078687" cy="1691891"/>
          </a:xfrm>
          <a:prstGeom prst="rect">
            <a:avLst/>
          </a:prstGeom>
        </p:spPr>
      </p:pic>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4" name="テキスト ボックス 3"/>
          <p:cNvSpPr txBox="1"/>
          <p:nvPr/>
        </p:nvSpPr>
        <p:spPr>
          <a:xfrm>
            <a:off x="4795235" y="3244274"/>
            <a:ext cx="3317983" cy="1077218"/>
          </a:xfrm>
          <a:prstGeom prst="rect">
            <a:avLst/>
          </a:prstGeom>
          <a:solidFill>
            <a:srgbClr val="FFFF00"/>
          </a:solidFill>
          <a:ln w="38100">
            <a:solidFill>
              <a:schemeClr val="tx1"/>
            </a:solidFill>
          </a:ln>
        </p:spPr>
        <p:txBody>
          <a:bodyPr wrap="square" rtlCol="0">
            <a:spAutoFit/>
          </a:bodyPr>
          <a:lstStyle/>
          <a:p>
            <a:r>
              <a:rPr lang="ja-JP" altLang="en-US" sz="3200" dirty="0">
                <a:solidFill>
                  <a:prstClr val="black"/>
                </a:solidFill>
              </a:rPr>
              <a:t>　苦手なこと</a:t>
            </a:r>
            <a:endParaRPr lang="en-US" altLang="ja-JP" sz="3200" dirty="0">
              <a:solidFill>
                <a:prstClr val="black"/>
              </a:solidFill>
            </a:endParaRPr>
          </a:p>
          <a:p>
            <a:r>
              <a:rPr lang="ja-JP" altLang="en-US" sz="3200" dirty="0">
                <a:solidFill>
                  <a:prstClr val="black"/>
                </a:solidFill>
              </a:rPr>
              <a:t>　こまっていること</a:t>
            </a:r>
            <a:endParaRPr lang="en-US" altLang="ja-JP" sz="3200" dirty="0">
              <a:solidFill>
                <a:prstClr val="black"/>
              </a:solidFill>
            </a:endParaRPr>
          </a:p>
        </p:txBody>
      </p:sp>
      <p:sp>
        <p:nvSpPr>
          <p:cNvPr id="16" name="円/楕円 15"/>
          <p:cNvSpPr/>
          <p:nvPr/>
        </p:nvSpPr>
        <p:spPr>
          <a:xfrm>
            <a:off x="3807833" y="1632517"/>
            <a:ext cx="5101770" cy="1232557"/>
          </a:xfrm>
          <a:prstGeom prst="ellipse">
            <a:avLst/>
          </a:prstGeom>
          <a:solidFill>
            <a:schemeClr val="accent5">
              <a:lumMod val="20000"/>
              <a:lumOff val="80000"/>
            </a:schemeClr>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t>友達からの</a:t>
            </a:r>
            <a:endParaRPr lang="en-US" altLang="ja-JP" sz="3200" dirty="0"/>
          </a:p>
          <a:p>
            <a:pPr algn="ctr"/>
            <a:r>
              <a:rPr lang="ja-JP" altLang="en-US" sz="3200" dirty="0"/>
              <a:t>アイディア</a:t>
            </a:r>
          </a:p>
        </p:txBody>
      </p:sp>
      <p:cxnSp>
        <p:nvCxnSpPr>
          <p:cNvPr id="11" name="直線コネクタ 10"/>
          <p:cNvCxnSpPr/>
          <p:nvPr/>
        </p:nvCxnSpPr>
        <p:spPr>
          <a:xfrm>
            <a:off x="6222724" y="2868167"/>
            <a:ext cx="0" cy="360778"/>
          </a:xfrm>
          <a:prstGeom prst="line">
            <a:avLst/>
          </a:prstGeom>
        </p:spPr>
        <p:style>
          <a:lnRef idx="1">
            <a:schemeClr val="dk1"/>
          </a:lnRef>
          <a:fillRef idx="0">
            <a:schemeClr val="dk1"/>
          </a:fillRef>
          <a:effectRef idx="0">
            <a:schemeClr val="dk1"/>
          </a:effectRef>
          <a:fontRef idx="minor">
            <a:schemeClr val="tx1"/>
          </a:fontRef>
        </p:style>
      </p:cxnSp>
      <p:sp>
        <p:nvSpPr>
          <p:cNvPr id="17" name="タイトル 1"/>
          <p:cNvSpPr txBox="1">
            <a:spLocks/>
          </p:cNvSpPr>
          <p:nvPr/>
        </p:nvSpPr>
        <p:spPr>
          <a:xfrm>
            <a:off x="1" y="6632"/>
            <a:ext cx="6095999" cy="60676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latin typeface="Calibri"/>
                <a:ea typeface="ＭＳ Ｐゴシック" panose="020B0600070205080204" pitchFamily="50" charset="-128"/>
              </a:rPr>
              <a:t>ステップ アップ ウェビング</a:t>
            </a:r>
          </a:p>
        </p:txBody>
      </p:sp>
    </p:spTree>
    <p:extLst>
      <p:ext uri="{BB962C8B-B14F-4D97-AF65-F5344CB8AC3E}">
        <p14:creationId xmlns:p14="http://schemas.microsoft.com/office/powerpoint/2010/main" val="355156876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8187</TotalTime>
  <Words>2109</Words>
  <Application>Microsoft Office PowerPoint</Application>
  <PresentationFormat>ワイド画面</PresentationFormat>
  <Paragraphs>634</Paragraphs>
  <Slides>22</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AR P丸ゴシック体E</vt:lpstr>
      <vt:lpstr>ＭＳ Ｐゴシック</vt:lpstr>
      <vt:lpstr>ＭＳ ゴシック</vt:lpstr>
      <vt:lpstr>ＭＳ 明朝</vt:lpstr>
      <vt:lpstr>Arial</vt:lpstr>
      <vt:lpstr>Calibri</vt:lpstr>
      <vt:lpstr>Calibri Light</vt:lpstr>
      <vt:lpstr>Century</vt:lpstr>
      <vt:lpstr>Times New Roman</vt:lpstr>
      <vt:lpstr>Vrinda</vt:lpstr>
      <vt:lpstr>office theme</vt:lpstr>
      <vt:lpstr>PowerPoint プレゼンテーション</vt:lpstr>
      <vt:lpstr>「強み」って　何だろう？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友達の苦手なことやこまっていることをかい決するための   　アイディアを考えよう！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1533</cp:revision>
  <cp:lastPrinted>2019-02-04T06:31:44Z</cp:lastPrinted>
  <dcterms:created xsi:type="dcterms:W3CDTF">2017-05-15T01:14:10Z</dcterms:created>
  <dcterms:modified xsi:type="dcterms:W3CDTF">2019-02-04T06:31:46Z</dcterms:modified>
</cp:coreProperties>
</file>