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  <p:sldMasterId id="2147483662" r:id="rId3"/>
    <p:sldMasterId id="2147483686" r:id="rId4"/>
  </p:sldMasterIdLst>
  <p:notesMasterIdLst>
    <p:notesMasterId r:id="rId14"/>
  </p:notesMasterIdLst>
  <p:handoutMasterIdLst>
    <p:handoutMasterId r:id="rId15"/>
  </p:handoutMasterIdLst>
  <p:sldIdLst>
    <p:sldId id="373" r:id="rId5"/>
    <p:sldId id="328" r:id="rId6"/>
    <p:sldId id="311" r:id="rId7"/>
    <p:sldId id="312" r:id="rId8"/>
    <p:sldId id="316" r:id="rId9"/>
    <p:sldId id="329" r:id="rId10"/>
    <p:sldId id="327" r:id="rId11"/>
    <p:sldId id="330" r:id="rId12"/>
    <p:sldId id="331" r:id="rId13"/>
  </p:sldIdLst>
  <p:sldSz cx="9144000" cy="6858000" type="screen4x3"/>
  <p:notesSz cx="6784975" cy="9906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8" userDrawn="1">
          <p15:clr>
            <a:srgbClr val="A4A3A4"/>
          </p15:clr>
        </p15:guide>
        <p15:guide id="2" pos="287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5" userDrawn="1">
          <p15:clr>
            <a:srgbClr val="A4A3A4"/>
          </p15:clr>
        </p15:guide>
        <p15:guide id="2" pos="213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牟田 美弥子" initials="牟田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4F81BD"/>
    <a:srgbClr val="FF3300"/>
    <a:srgbClr val="99FFCC"/>
    <a:srgbClr val="CCFF33"/>
    <a:srgbClr val="00FF00"/>
    <a:srgbClr val="99FF99"/>
    <a:srgbClr val="33CC33"/>
    <a:srgbClr val="99FF3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>
      <p:cViewPr varScale="1">
        <p:scale>
          <a:sx n="62" d="100"/>
          <a:sy n="62" d="100"/>
        </p:scale>
        <p:origin x="954" y="78"/>
      </p:cViewPr>
      <p:guideLst>
        <p:guide orient="horz" pos="2158"/>
        <p:guide pos="2879"/>
      </p:guideLst>
    </p:cSldViewPr>
  </p:slideViewPr>
  <p:outlineViewPr>
    <p:cViewPr>
      <p:scale>
        <a:sx n="33" d="100"/>
        <a:sy n="33" d="100"/>
      </p:scale>
      <p:origin x="0" y="-8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5" d="100"/>
        <a:sy n="65" d="100"/>
      </p:scale>
      <p:origin x="0" y="0"/>
    </p:cViewPr>
  </p:sorterViewPr>
  <p:notesViewPr>
    <p:cSldViewPr>
      <p:cViewPr varScale="1">
        <p:scale>
          <a:sx n="32" d="100"/>
          <a:sy n="32" d="100"/>
        </p:scale>
        <p:origin x="1440" y="54"/>
      </p:cViewPr>
      <p:guideLst>
        <p:guide orient="horz" pos="3115"/>
        <p:guide pos="213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7080320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 イメージ プレースホルダー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65225" y="1239838"/>
            <a:ext cx="4454525" cy="3341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00" tIns="45595" rIns="91200" bIns="45595" anchor="ctr"/>
          <a:lstStyle/>
          <a:p>
            <a:pPr lvl="0">
              <a:defRPr lang="ja-JP" altLang="en-US"/>
            </a:pPr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8499" y="4767270"/>
            <a:ext cx="5427980" cy="3900487"/>
          </a:xfrm>
          <a:prstGeom prst="rect">
            <a:avLst/>
          </a:prstGeom>
        </p:spPr>
        <p:txBody>
          <a:bodyPr vert="horz" lIns="91200" tIns="45595" rIns="91200" bIns="45595"/>
          <a:lstStyle/>
          <a:p>
            <a:pPr lvl="0">
              <a:defRPr lang="ja-JP" altLang="en-US"/>
            </a:pPr>
            <a:r>
              <a:rPr lang="ja-JP" altLang="en-US"/>
              <a:t>マスター テキストの書式設定</a:t>
            </a:r>
          </a:p>
          <a:p>
            <a:pPr lvl="1">
              <a:defRPr lang="ja-JP" altLang="en-US"/>
            </a:pPr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>
              <a:defRPr lang="ja-JP" altLang="en-US"/>
            </a:pPr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>
              <a:defRPr lang="ja-JP" altLang="en-US"/>
            </a:pPr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>
              <a:defRPr lang="ja-JP" altLang="en-US"/>
            </a:pPr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3254" y="9408987"/>
            <a:ext cx="2940156" cy="497021"/>
          </a:xfrm>
          <a:prstGeom prst="rect">
            <a:avLst/>
          </a:prstGeom>
        </p:spPr>
        <p:txBody>
          <a:bodyPr vert="horz" lIns="91200" tIns="45595" rIns="91200" bIns="45595" anchor="b"/>
          <a:lstStyle>
            <a:lvl1pPr algn="r">
              <a:defRPr sz="1200"/>
            </a:lvl1pPr>
          </a:lstStyle>
          <a:p>
            <a:pPr lvl="0">
              <a:defRPr lang="ja-JP" altLang="en-US"/>
            </a:pPr>
            <a:fld id="{7F45566B-9532-418E-8D9F-017191449C9F}" type="slidenum">
              <a:rPr lang="ja-JP" altLang="en-US"/>
              <a:pPr lvl="0">
                <a:defRPr lang="ja-JP" altLang="en-US"/>
              </a:pPr>
              <a:t>‹#›</a:t>
            </a:fld>
            <a:endParaRPr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074598" y="8062"/>
            <a:ext cx="4702102" cy="288930"/>
          </a:xfrm>
          <a:prstGeom prst="rect">
            <a:avLst/>
          </a:prstGeom>
          <a:noFill/>
        </p:spPr>
        <p:txBody>
          <a:bodyPr wrap="square" lIns="88016" tIns="44008" rIns="88016" bIns="44008" rtlCol="0">
            <a:spAutoFit/>
          </a:bodyPr>
          <a:lstStyle/>
          <a:p>
            <a:pPr algn="r">
              <a:defRPr lang="ja-JP" altLang="en-US"/>
            </a:pP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平成</a:t>
            </a:r>
            <a:r>
              <a:rPr lang="en-US" altLang="ja-JP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年度佐賀県教育センター　小・中・高等学校教育相談</a:t>
            </a:r>
          </a:p>
        </p:txBody>
      </p:sp>
    </p:spTree>
    <p:extLst>
      <p:ext uri="{BB962C8B-B14F-4D97-AF65-F5344CB8AC3E}">
        <p14:creationId xmlns:p14="http://schemas.microsoft.com/office/powerpoint/2010/main" val="1954216762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1075" y="1154113"/>
            <a:ext cx="4821238" cy="3616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</p:spTree>
    <p:extLst>
      <p:ext uri="{BB962C8B-B14F-4D97-AF65-F5344CB8AC3E}">
        <p14:creationId xmlns:p14="http://schemas.microsoft.com/office/powerpoint/2010/main" val="2682320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66788" y="1141413"/>
            <a:ext cx="4849812" cy="3638550"/>
          </a:xfrm>
        </p:spPr>
      </p:sp>
      <p:sp>
        <p:nvSpPr>
          <p:cNvPr id="9" name="ヘッダー プレースホルダー 5"/>
          <p:cNvSpPr txBox="1"/>
          <p:nvPr/>
        </p:nvSpPr>
        <p:spPr>
          <a:xfrm>
            <a:off x="881687" y="611275"/>
            <a:ext cx="3218882" cy="530544"/>
          </a:xfrm>
          <a:prstGeom prst="rect">
            <a:avLst/>
          </a:prstGeom>
        </p:spPr>
        <p:txBody>
          <a:bodyPr lIns="91396" tIns="45698" rIns="91396" bIns="45698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9pPr>
          </a:lstStyle>
          <a:p>
            <a:pPr>
              <a:defRPr lang="ja-JP" altLang="en-US"/>
            </a:pPr>
            <a:r>
              <a:rPr lang="en-US" altLang="ja-JP" sz="2800" dirty="0">
                <a:solidFill>
                  <a:prstClr val="black"/>
                </a:solidFill>
                <a:latin typeface="ＭＳ Ｐゴシック"/>
              </a:rPr>
              <a:t>【</a:t>
            </a:r>
            <a:r>
              <a:rPr lang="ja-JP" altLang="en-US" sz="2800" dirty="0">
                <a:solidFill>
                  <a:prstClr val="black"/>
                </a:solidFill>
                <a:latin typeface="ＭＳ Ｐゴシック"/>
              </a:rPr>
              <a:t>３時間共通</a:t>
            </a:r>
            <a:r>
              <a:rPr lang="en-US" altLang="ja-JP" sz="2800" dirty="0">
                <a:solidFill>
                  <a:prstClr val="black"/>
                </a:solidFill>
                <a:latin typeface="ＭＳ Ｐゴシック"/>
              </a:rPr>
              <a:t>】</a:t>
            </a:r>
            <a:endParaRPr lang="en-US" altLang="ja-JP" sz="2100" dirty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7" name="フッター プレースホルダー 2">
            <a:extLst>
              <a:ext uri="{FF2B5EF4-FFF2-40B4-BE49-F238E27FC236}">
                <a16:creationId xmlns:a16="http://schemas.microsoft.com/office/drawing/2014/main" id="{EEAB90C7-00FC-4ADF-9E36-BFD0202CA261}"/>
              </a:ext>
            </a:extLst>
          </p:cNvPr>
          <p:cNvSpPr>
            <a:spLocks noGrp="1"/>
          </p:cNvSpPr>
          <p:nvPr/>
        </p:nvSpPr>
        <p:spPr>
          <a:xfrm>
            <a:off x="1849297" y="8821125"/>
            <a:ext cx="3100672" cy="481007"/>
          </a:xfrm>
          <a:prstGeom prst="rect">
            <a:avLst/>
          </a:prstGeom>
        </p:spPr>
        <p:txBody>
          <a:bodyPr vert="horz" lIns="88038" tIns="44019" rIns="88038" bIns="44019" rtlCol="0" anchor="b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/>
              <a:t>－　黒板提示用資料（高）　</a:t>
            </a:r>
            <a:r>
              <a:rPr lang="ja-JP" altLang="en-US" dirty="0"/>
              <a:t>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613371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84238" y="1154113"/>
            <a:ext cx="4764087" cy="3573462"/>
          </a:xfrm>
        </p:spPr>
      </p:sp>
      <p:sp>
        <p:nvSpPr>
          <p:cNvPr id="10" name="ヘッダー プレースホルダー 5"/>
          <p:cNvSpPr txBox="1"/>
          <p:nvPr/>
        </p:nvSpPr>
        <p:spPr>
          <a:xfrm>
            <a:off x="812898" y="646054"/>
            <a:ext cx="3031697" cy="508059"/>
          </a:xfrm>
          <a:prstGeom prst="rect">
            <a:avLst/>
          </a:prstGeom>
        </p:spPr>
        <p:txBody>
          <a:bodyPr lIns="86889" tIns="43445" rIns="86889" bIns="43445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9pPr>
          </a:lstStyle>
          <a:p>
            <a:pPr>
              <a:defRPr lang="ja-JP" altLang="en-US"/>
            </a:pPr>
            <a:r>
              <a:rPr lang="en-US" altLang="ja-JP" sz="2800" dirty="0">
                <a:latin typeface="+mj-ea"/>
                <a:ea typeface="+mj-ea"/>
              </a:rPr>
              <a:t>【</a:t>
            </a:r>
            <a:r>
              <a:rPr lang="ja-JP" altLang="en-US" sz="2800" dirty="0">
                <a:latin typeface="+mj-ea"/>
                <a:ea typeface="+mj-ea"/>
              </a:rPr>
              <a:t>３時間共通</a:t>
            </a:r>
            <a:r>
              <a:rPr lang="en-US" altLang="ja-JP" sz="2800" dirty="0">
                <a:latin typeface="+mj-ea"/>
                <a:ea typeface="+mj-ea"/>
              </a:rPr>
              <a:t>】</a:t>
            </a:r>
          </a:p>
        </p:txBody>
      </p:sp>
      <p:sp>
        <p:nvSpPr>
          <p:cNvPr id="7" name="フッター プレースホルダー 2">
            <a:extLst>
              <a:ext uri="{FF2B5EF4-FFF2-40B4-BE49-F238E27FC236}">
                <a16:creationId xmlns:a16="http://schemas.microsoft.com/office/drawing/2014/main" id="{6AF3166D-323C-462E-B10E-45D8972862D9}"/>
              </a:ext>
            </a:extLst>
          </p:cNvPr>
          <p:cNvSpPr>
            <a:spLocks noGrp="1"/>
          </p:cNvSpPr>
          <p:nvPr/>
        </p:nvSpPr>
        <p:spPr>
          <a:xfrm>
            <a:off x="1849297" y="8821125"/>
            <a:ext cx="3100672" cy="481007"/>
          </a:xfrm>
          <a:prstGeom prst="rect">
            <a:avLst/>
          </a:prstGeom>
        </p:spPr>
        <p:txBody>
          <a:bodyPr vert="horz" lIns="88038" tIns="44019" rIns="88038" bIns="44019" rtlCol="0" anchor="b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/>
              <a:t>－　黒板提示用資料（高）　</a:t>
            </a:r>
            <a:r>
              <a:rPr lang="ja-JP" altLang="en-US" dirty="0"/>
              <a:t>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614052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004888" y="1166813"/>
            <a:ext cx="4775200" cy="3582987"/>
          </a:xfrm>
        </p:spPr>
      </p:sp>
      <p:sp>
        <p:nvSpPr>
          <p:cNvPr id="10" name="ヘッダー プレースホルダー 5"/>
          <p:cNvSpPr txBox="1"/>
          <p:nvPr/>
        </p:nvSpPr>
        <p:spPr>
          <a:xfrm>
            <a:off x="950476" y="658348"/>
            <a:ext cx="3031697" cy="508059"/>
          </a:xfrm>
          <a:prstGeom prst="rect">
            <a:avLst/>
          </a:prstGeom>
        </p:spPr>
        <p:txBody>
          <a:bodyPr lIns="86889" tIns="43445" rIns="86889" bIns="43445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9pPr>
          </a:lstStyle>
          <a:p>
            <a:pPr>
              <a:defRPr lang="ja-JP" altLang="en-US"/>
            </a:pPr>
            <a:r>
              <a:rPr lang="en-US" altLang="ja-JP" sz="2800" dirty="0">
                <a:latin typeface="+mj-ea"/>
                <a:ea typeface="+mj-ea"/>
              </a:rPr>
              <a:t>【</a:t>
            </a:r>
            <a:r>
              <a:rPr lang="ja-JP" altLang="en-US" sz="2800" dirty="0">
                <a:latin typeface="+mj-ea"/>
                <a:ea typeface="+mj-ea"/>
              </a:rPr>
              <a:t>３時間共通</a:t>
            </a:r>
            <a:r>
              <a:rPr lang="en-US" altLang="ja-JP" sz="2800" dirty="0">
                <a:latin typeface="+mj-ea"/>
                <a:ea typeface="+mj-ea"/>
              </a:rPr>
              <a:t>】</a:t>
            </a:r>
          </a:p>
        </p:txBody>
      </p:sp>
      <p:sp>
        <p:nvSpPr>
          <p:cNvPr id="7" name="フッター プレースホルダー 2">
            <a:extLst>
              <a:ext uri="{FF2B5EF4-FFF2-40B4-BE49-F238E27FC236}">
                <a16:creationId xmlns:a16="http://schemas.microsoft.com/office/drawing/2014/main" id="{7CC66F53-3ACC-4614-BF71-2B5818FC4156}"/>
              </a:ext>
            </a:extLst>
          </p:cNvPr>
          <p:cNvSpPr>
            <a:spLocks noGrp="1"/>
          </p:cNvSpPr>
          <p:nvPr/>
        </p:nvSpPr>
        <p:spPr>
          <a:xfrm>
            <a:off x="1849297" y="8821125"/>
            <a:ext cx="3100672" cy="481007"/>
          </a:xfrm>
          <a:prstGeom prst="rect">
            <a:avLst/>
          </a:prstGeom>
        </p:spPr>
        <p:txBody>
          <a:bodyPr vert="horz" lIns="88038" tIns="44019" rIns="88038" bIns="44019" rtlCol="0" anchor="b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/>
              <a:t>－　黒板提示用資料（高）　</a:t>
            </a:r>
            <a:r>
              <a:rPr lang="ja-JP" altLang="en-US" dirty="0"/>
              <a:t>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92910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 イメージ プレースホルダー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000125" y="1325563"/>
            <a:ext cx="4832350" cy="3624262"/>
          </a:xfrm>
        </p:spPr>
        <p:txBody>
          <a:bodyPr/>
          <a:lstStyle/>
          <a:p>
            <a:pPr>
              <a:defRPr lang="ja-JP" altLang="en-US"/>
            </a:pPr>
            <a:endParaRPr lang="ja-JP" altLang="en-US"/>
          </a:p>
        </p:txBody>
      </p:sp>
      <p:sp>
        <p:nvSpPr>
          <p:cNvPr id="9" name="ヘッダー プレースホルダー 5"/>
          <p:cNvSpPr txBox="1"/>
          <p:nvPr/>
        </p:nvSpPr>
        <p:spPr>
          <a:xfrm>
            <a:off x="937682" y="802571"/>
            <a:ext cx="3142005" cy="569568"/>
          </a:xfrm>
          <a:prstGeom prst="rect">
            <a:avLst/>
          </a:prstGeom>
        </p:spPr>
        <p:txBody>
          <a:bodyPr lIns="90219" tIns="45111" rIns="90219" bIns="45111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9pPr>
          </a:lstStyle>
          <a:p>
            <a:pPr>
              <a:defRPr lang="ja-JP" altLang="en-US"/>
            </a:pPr>
            <a:r>
              <a:rPr lang="en-US" altLang="ja-JP" sz="28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28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３時間共通</a:t>
            </a:r>
            <a:r>
              <a:rPr lang="en-US" altLang="ja-JP" sz="2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</a:p>
        </p:txBody>
      </p:sp>
      <p:sp>
        <p:nvSpPr>
          <p:cNvPr id="7" name="フッター プレースホルダー 2">
            <a:extLst>
              <a:ext uri="{FF2B5EF4-FFF2-40B4-BE49-F238E27FC236}">
                <a16:creationId xmlns:a16="http://schemas.microsoft.com/office/drawing/2014/main" id="{495B2514-5C37-4FEA-AF48-E6AAF13B3743}"/>
              </a:ext>
            </a:extLst>
          </p:cNvPr>
          <p:cNvSpPr>
            <a:spLocks noGrp="1"/>
          </p:cNvSpPr>
          <p:nvPr/>
        </p:nvSpPr>
        <p:spPr>
          <a:xfrm>
            <a:off x="1849297" y="8821125"/>
            <a:ext cx="3100672" cy="481007"/>
          </a:xfrm>
          <a:prstGeom prst="rect">
            <a:avLst/>
          </a:prstGeom>
        </p:spPr>
        <p:txBody>
          <a:bodyPr vert="horz" lIns="88038" tIns="44019" rIns="88038" bIns="44019" rtlCol="0" anchor="b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/>
              <a:t>－　黒板提示用資料（高）　</a:t>
            </a:r>
            <a:r>
              <a:rPr lang="ja-JP" altLang="en-US" dirty="0"/>
              <a:t>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268207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 イメージ プレースホルダー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919163" y="1189038"/>
            <a:ext cx="4767262" cy="3576637"/>
          </a:xfrm>
        </p:spPr>
        <p:txBody>
          <a:bodyPr/>
          <a:lstStyle/>
          <a:p>
            <a:pPr>
              <a:defRPr lang="ja-JP" altLang="en-US"/>
            </a:pPr>
            <a:endParaRPr lang="ja-JP" altLang="en-US"/>
          </a:p>
        </p:txBody>
      </p:sp>
      <p:sp>
        <p:nvSpPr>
          <p:cNvPr id="7" name="ヘッダー プレースホルダー 5"/>
          <p:cNvSpPr txBox="1"/>
          <p:nvPr/>
        </p:nvSpPr>
        <p:spPr>
          <a:xfrm>
            <a:off x="847292" y="675948"/>
            <a:ext cx="3076365" cy="513510"/>
          </a:xfrm>
          <a:prstGeom prst="rect">
            <a:avLst/>
          </a:prstGeom>
        </p:spPr>
        <p:txBody>
          <a:bodyPr lIns="87954" tIns="43977" rIns="87954" bIns="43977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9pPr>
          </a:lstStyle>
          <a:p>
            <a:pPr>
              <a:defRPr lang="ja-JP" altLang="en-US"/>
            </a:pPr>
            <a:r>
              <a:rPr lang="en-US" altLang="ja-JP" sz="2800" dirty="0">
                <a:latin typeface="+mj-ea"/>
                <a:ea typeface="+mj-ea"/>
              </a:rPr>
              <a:t>【3</a:t>
            </a:r>
            <a:r>
              <a:rPr lang="ja-JP" altLang="en-US" sz="2800" dirty="0">
                <a:latin typeface="+mj-ea"/>
                <a:ea typeface="+mj-ea"/>
              </a:rPr>
              <a:t>時間共通</a:t>
            </a:r>
            <a:r>
              <a:rPr lang="en-US" altLang="ja-JP" sz="2800" dirty="0">
                <a:latin typeface="+mj-ea"/>
                <a:ea typeface="+mj-ea"/>
              </a:rPr>
              <a:t>】</a:t>
            </a:r>
          </a:p>
        </p:txBody>
      </p:sp>
      <p:sp>
        <p:nvSpPr>
          <p:cNvPr id="8" name="フッター プレースホルダー 2">
            <a:extLst>
              <a:ext uri="{FF2B5EF4-FFF2-40B4-BE49-F238E27FC236}">
                <a16:creationId xmlns:a16="http://schemas.microsoft.com/office/drawing/2014/main" id="{82955924-FF09-40FA-A132-BE9989EE7282}"/>
              </a:ext>
            </a:extLst>
          </p:cNvPr>
          <p:cNvSpPr>
            <a:spLocks noGrp="1"/>
          </p:cNvSpPr>
          <p:nvPr/>
        </p:nvSpPr>
        <p:spPr>
          <a:xfrm>
            <a:off x="1849297" y="8821125"/>
            <a:ext cx="3100672" cy="481007"/>
          </a:xfrm>
          <a:prstGeom prst="rect">
            <a:avLst/>
          </a:prstGeom>
        </p:spPr>
        <p:txBody>
          <a:bodyPr vert="horz" lIns="88038" tIns="44019" rIns="88038" bIns="44019" rtlCol="0" anchor="b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/>
              <a:t>－　黒板提示用資料（高）　</a:t>
            </a:r>
            <a:r>
              <a:rPr lang="ja-JP" altLang="en-US" dirty="0"/>
              <a:t>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8594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76313" y="1119188"/>
            <a:ext cx="4832350" cy="3625850"/>
          </a:xfrm>
        </p:spPr>
      </p:sp>
      <p:sp>
        <p:nvSpPr>
          <p:cNvPr id="9" name="ヘッダー プレースホルダー 5"/>
          <p:cNvSpPr txBox="1"/>
          <p:nvPr/>
        </p:nvSpPr>
        <p:spPr>
          <a:xfrm>
            <a:off x="916081" y="594275"/>
            <a:ext cx="3172124" cy="524492"/>
          </a:xfrm>
          <a:prstGeom prst="rect">
            <a:avLst/>
          </a:prstGeom>
        </p:spPr>
        <p:txBody>
          <a:bodyPr lIns="90240" tIns="45122" rIns="90240" bIns="45122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9pPr>
          </a:lstStyle>
          <a:p>
            <a:pPr>
              <a:defRPr lang="ja-JP" altLang="en-US"/>
            </a:pPr>
            <a:r>
              <a:rPr lang="en-US" altLang="ja-JP" sz="2800" dirty="0">
                <a:latin typeface="+mj-ea"/>
                <a:ea typeface="+mj-ea"/>
              </a:rPr>
              <a:t>【</a:t>
            </a:r>
            <a:r>
              <a:rPr lang="ja-JP" altLang="en-US" sz="2800" dirty="0">
                <a:latin typeface="+mj-ea"/>
                <a:ea typeface="+mj-ea"/>
              </a:rPr>
              <a:t>１時目</a:t>
            </a:r>
            <a:r>
              <a:rPr lang="en-US" altLang="ja-JP" sz="2800" dirty="0">
                <a:latin typeface="+mj-ea"/>
                <a:ea typeface="+mj-ea"/>
              </a:rPr>
              <a:t>】</a:t>
            </a:r>
          </a:p>
        </p:txBody>
      </p:sp>
      <p:sp>
        <p:nvSpPr>
          <p:cNvPr id="7" name="フッター プレースホルダー 2">
            <a:extLst>
              <a:ext uri="{FF2B5EF4-FFF2-40B4-BE49-F238E27FC236}">
                <a16:creationId xmlns:a16="http://schemas.microsoft.com/office/drawing/2014/main" id="{A7FE1D54-A030-47D1-8C24-B1EE4F594D61}"/>
              </a:ext>
            </a:extLst>
          </p:cNvPr>
          <p:cNvSpPr>
            <a:spLocks noGrp="1"/>
          </p:cNvSpPr>
          <p:nvPr/>
        </p:nvSpPr>
        <p:spPr>
          <a:xfrm>
            <a:off x="1849297" y="8821125"/>
            <a:ext cx="3100672" cy="481007"/>
          </a:xfrm>
          <a:prstGeom prst="rect">
            <a:avLst/>
          </a:prstGeom>
        </p:spPr>
        <p:txBody>
          <a:bodyPr vert="horz" lIns="88038" tIns="44019" rIns="88038" bIns="44019" rtlCol="0" anchor="b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/>
              <a:t>－　黒板提示用資料（高）　</a:t>
            </a:r>
            <a:r>
              <a:rPr lang="ja-JP" altLang="en-US" dirty="0"/>
              <a:t>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3317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4250" y="1169988"/>
            <a:ext cx="4814888" cy="3613150"/>
          </a:xfrm>
        </p:spPr>
      </p:sp>
      <p:sp>
        <p:nvSpPr>
          <p:cNvPr id="9" name="ヘッダー プレースホルダー 5"/>
          <p:cNvSpPr txBox="1"/>
          <p:nvPr/>
        </p:nvSpPr>
        <p:spPr>
          <a:xfrm>
            <a:off x="916081" y="639361"/>
            <a:ext cx="3217376" cy="530119"/>
          </a:xfrm>
          <a:prstGeom prst="rect">
            <a:avLst/>
          </a:prstGeom>
        </p:spPr>
        <p:txBody>
          <a:bodyPr lIns="91330" tIns="45667" rIns="91330" bIns="45667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9pPr>
          </a:lstStyle>
          <a:p>
            <a:pPr>
              <a:defRPr lang="ja-JP" altLang="en-US"/>
            </a:pPr>
            <a:r>
              <a:rPr lang="en-US" altLang="ja-JP" sz="2800" dirty="0">
                <a:latin typeface="+mj-ea"/>
                <a:ea typeface="+mj-ea"/>
              </a:rPr>
              <a:t>【</a:t>
            </a:r>
            <a:r>
              <a:rPr lang="ja-JP" altLang="en-US" sz="2800" dirty="0">
                <a:latin typeface="+mj-ea"/>
                <a:ea typeface="+mj-ea"/>
              </a:rPr>
              <a:t>２時目</a:t>
            </a:r>
            <a:r>
              <a:rPr lang="en-US" altLang="ja-JP" sz="2800" dirty="0">
                <a:latin typeface="+mj-ea"/>
                <a:ea typeface="+mj-ea"/>
              </a:rPr>
              <a:t>】</a:t>
            </a:r>
          </a:p>
        </p:txBody>
      </p:sp>
      <p:sp>
        <p:nvSpPr>
          <p:cNvPr id="8" name="フッター プレースホルダー 2">
            <a:extLst>
              <a:ext uri="{FF2B5EF4-FFF2-40B4-BE49-F238E27FC236}">
                <a16:creationId xmlns:a16="http://schemas.microsoft.com/office/drawing/2014/main" id="{FDD8BBC6-F567-4794-B669-26A408FFBFC0}"/>
              </a:ext>
            </a:extLst>
          </p:cNvPr>
          <p:cNvSpPr>
            <a:spLocks noGrp="1"/>
          </p:cNvSpPr>
          <p:nvPr/>
        </p:nvSpPr>
        <p:spPr>
          <a:xfrm>
            <a:off x="1849297" y="8821125"/>
            <a:ext cx="3100672" cy="481007"/>
          </a:xfrm>
          <a:prstGeom prst="rect">
            <a:avLst/>
          </a:prstGeom>
        </p:spPr>
        <p:txBody>
          <a:bodyPr vert="horz" lIns="88038" tIns="44019" rIns="88038" bIns="44019" rtlCol="0" anchor="b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/>
              <a:t>－　黒板提示用資料（高）　</a:t>
            </a:r>
            <a:r>
              <a:rPr lang="ja-JP" altLang="en-US" dirty="0"/>
              <a:t>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406566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44563" y="1133475"/>
            <a:ext cx="4894262" cy="3671888"/>
          </a:xfrm>
        </p:spPr>
      </p:sp>
      <p:sp>
        <p:nvSpPr>
          <p:cNvPr id="8" name="ヘッダー プレースホルダー 5"/>
          <p:cNvSpPr txBox="1"/>
          <p:nvPr/>
        </p:nvSpPr>
        <p:spPr>
          <a:xfrm>
            <a:off x="847293" y="606271"/>
            <a:ext cx="3218881" cy="530544"/>
          </a:xfrm>
          <a:prstGeom prst="rect">
            <a:avLst/>
          </a:prstGeom>
        </p:spPr>
        <p:txBody>
          <a:bodyPr lIns="91377" tIns="45690" rIns="91377" bIns="45690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9pPr>
          </a:lstStyle>
          <a:p>
            <a:pPr>
              <a:defRPr lang="ja-JP" altLang="en-US"/>
            </a:pPr>
            <a:r>
              <a:rPr lang="en-US" altLang="ja-JP" sz="2800" dirty="0">
                <a:solidFill>
                  <a:prstClr val="black"/>
                </a:solidFill>
                <a:latin typeface="ＭＳ Ｐゴシック"/>
              </a:rPr>
              <a:t>【</a:t>
            </a:r>
            <a:r>
              <a:rPr lang="ja-JP" altLang="en-US" sz="2800" dirty="0">
                <a:solidFill>
                  <a:prstClr val="black"/>
                </a:solidFill>
                <a:latin typeface="ＭＳ Ｐゴシック"/>
              </a:rPr>
              <a:t>３時目</a:t>
            </a:r>
            <a:r>
              <a:rPr lang="en-US" altLang="ja-JP" sz="2100" dirty="0">
                <a:solidFill>
                  <a:prstClr val="black"/>
                </a:solidFill>
                <a:latin typeface="ＭＳ Ｐゴシック"/>
              </a:rPr>
              <a:t>】</a:t>
            </a:r>
          </a:p>
        </p:txBody>
      </p:sp>
      <p:sp>
        <p:nvSpPr>
          <p:cNvPr id="9" name="フッター プレースホルダー 2">
            <a:extLst>
              <a:ext uri="{FF2B5EF4-FFF2-40B4-BE49-F238E27FC236}">
                <a16:creationId xmlns:a16="http://schemas.microsoft.com/office/drawing/2014/main" id="{CAB7EC8F-F64A-4427-AF0A-112E9A442BF8}"/>
              </a:ext>
            </a:extLst>
          </p:cNvPr>
          <p:cNvSpPr>
            <a:spLocks noGrp="1"/>
          </p:cNvSpPr>
          <p:nvPr/>
        </p:nvSpPr>
        <p:spPr>
          <a:xfrm>
            <a:off x="1849297" y="8821125"/>
            <a:ext cx="3100672" cy="481007"/>
          </a:xfrm>
          <a:prstGeom prst="rect">
            <a:avLst/>
          </a:prstGeom>
        </p:spPr>
        <p:txBody>
          <a:bodyPr vert="horz" lIns="88038" tIns="44019" rIns="88038" bIns="44019" rtlCol="0" anchor="b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/>
              <a:t>－　黒板提示用資料（高）　</a:t>
            </a:r>
            <a:r>
              <a:rPr lang="ja-JP" altLang="en-US" dirty="0"/>
              <a:t>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8024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C4B59-BA13-45EA-8E36-AF612F592AE2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F41E6-70BA-4557-AF80-EDAF79D4A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9074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F2CED-8D52-4126-8858-1D5EC99B2AF5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F41E6-70BA-4557-AF80-EDAF79D4A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898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D609-3FC6-45C6-A638-AABCD6775621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F41E6-70BA-4557-AF80-EDAF79D4A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8636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994059D9-0FFA-42C6-89AF-2A9DAF532A9A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A3F3AAD8-0F56-49B3-A74F-38086400EB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0889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3658502F-A3D2-49CD-B85F-DC37DF512B9D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A3F3AAD8-0F56-49B3-A74F-38086400EB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5897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0ADAF1D1-6C8A-4C0F-BF17-F03CF331E707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A3F3AAD8-0F56-49B3-A74F-38086400EB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8714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63234B0D-6849-4281-B511-CF0F80F63AEF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A3F3AAD8-0F56-49B3-A74F-38086400EB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37180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FA4DA3DF-90F0-4FC0-8760-D69988B001BA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A3F3AAD8-0F56-49B3-A74F-38086400EB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73324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9E0D7CA1-BA1F-4E74-A2F5-8E7CCA41A4E8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A3F3AAD8-0F56-49B3-A74F-38086400EB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41817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68E77B8C-37AF-4304-BBB0-FFF6BAA362E3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A3F3AAD8-0F56-49B3-A74F-38086400EB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88052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05FF9044-B451-4EF4-B364-87FFED5D130C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A3F3AAD8-0F56-49B3-A74F-38086400EB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490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F17B-C326-4029-8859-55D2748B5133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F41E6-70BA-4557-AF80-EDAF79D4A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0981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DEC023A2-E2D0-47E1-8868-7FE1BBA28334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A3F3AAD8-0F56-49B3-A74F-38086400EB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9664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E44880EC-97AB-4746-9B8A-E1D9821C6817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A3F3AAD8-0F56-49B3-A74F-38086400EB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82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56092F8D-A9C8-4C83-832C-C92C5C2A636B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fld id="{A3F3AAD8-0F56-49B3-A74F-38086400EB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24267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4063A-B5BF-4182-9E79-E5169C215B9A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9D81-1D88-4063-B263-FC56C2328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37019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C48E-DB3E-404E-9ED1-C30C5678B6F8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9D81-1D88-4063-B263-FC56C2328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65051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2913C-DA62-4A60-AECE-4AFBC23276CD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9D81-1D88-4063-B263-FC56C2328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57948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DB0FE-8829-4C33-B08B-6F45916A6607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9D81-1D88-4063-B263-FC56C2328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77226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08707-EDE3-4075-8EEE-AEF3A0C848F7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9D81-1D88-4063-B263-FC56C2328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2376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FAAD4-6AD7-4EE0-A0C2-EE3273C7D72E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9D81-1D88-4063-B263-FC56C2328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90935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AF8B6-3DBD-4688-AA97-18B628439E1A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9D81-1D88-4063-B263-FC56C2328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5361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7C6B7-F9D3-40B9-A0AF-E5EE3334BB24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F41E6-70BA-4557-AF80-EDAF79D4A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41418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4561D-1A82-4B15-9208-C2012624CED2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9D81-1D88-4063-B263-FC56C2328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7191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3D4A-202E-4112-B078-654D8ECEBF02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9D81-1D88-4063-B263-FC56C2328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51168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4549-9CDE-40DA-A0DF-420D95E4C993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9D81-1D88-4063-B263-FC56C2328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1663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476A6-41F0-43C7-A1E5-AB50D98567A3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9D81-1D88-4063-B263-FC56C2328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02126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7DD60-D673-4838-AFEB-72ED3ABB3B44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99530-3157-4E8C-8500-7275DC4CD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26036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7DD60-D673-4838-AFEB-72ED3ABB3B44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99530-3157-4E8C-8500-7275DC4CD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30543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7DD60-D673-4838-AFEB-72ED3ABB3B44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99530-3157-4E8C-8500-7275DC4CD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216703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7DD60-D673-4838-AFEB-72ED3ABB3B44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99530-3157-4E8C-8500-7275DC4CD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36405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7DD60-D673-4838-AFEB-72ED3ABB3B44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99530-3157-4E8C-8500-7275DC4CD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1170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7DD60-D673-4838-AFEB-72ED3ABB3B44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99530-3157-4E8C-8500-7275DC4CD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10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50C2-8B94-4E45-B735-862E263D27ED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F41E6-70BA-4557-AF80-EDAF79D4A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564805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7DD60-D673-4838-AFEB-72ED3ABB3B44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99530-3157-4E8C-8500-7275DC4CD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5444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7DD60-D673-4838-AFEB-72ED3ABB3B44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99530-3157-4E8C-8500-7275DC4CD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78579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7DD60-D673-4838-AFEB-72ED3ABB3B44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99530-3157-4E8C-8500-7275DC4CD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16972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7DD60-D673-4838-AFEB-72ED3ABB3B44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99530-3157-4E8C-8500-7275DC4CD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145049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7DD60-D673-4838-AFEB-72ED3ABB3B44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99530-3157-4E8C-8500-7275DC4CD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6092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235C-7AAA-4203-ABD9-1DDE712C1938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F41E6-70BA-4557-AF80-EDAF79D4A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4992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9A19-53AB-4213-8FAE-72D39AC6B679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F41E6-70BA-4557-AF80-EDAF79D4A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290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F036C-4CC9-41B4-AA6F-35117A399728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F41E6-70BA-4557-AF80-EDAF79D4A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7955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B9AFC-5A90-4319-BAB4-D317186F49E1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F41E6-70BA-4557-AF80-EDAF79D4A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419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7E54-B4C7-4B09-8A6E-A2285D5E8BDE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F41E6-70BA-4557-AF80-EDAF79D4A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909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94258" y="249238"/>
            <a:ext cx="1792542" cy="4074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z="800" b="0" i="0" u="none" strike="noStrike" baseline="0" dirty="0">
                <a:solidFill>
                  <a:srgbClr val="000000"/>
                </a:solidFill>
                <a:latin typeface="ＭＳ 明朝" panose="02020609040205080304" pitchFamily="17" charset="-128"/>
                <a:ea typeface="ＭＳ ゴシック" panose="020B0609070205080204" pitchFamily="49" charset="-128"/>
              </a:rPr>
              <a:t>平成</a:t>
            </a:r>
            <a:r>
              <a:rPr lang="en-US" altLang="ja-JP" sz="800" b="0" i="0" u="none" strike="noStrike" baseline="0" dirty="0">
                <a:solidFill>
                  <a:srgbClr val="000000"/>
                </a:solidFill>
                <a:latin typeface="ＭＳ ゴシック" panose="020B0609070205080204" pitchFamily="49" charset="-128"/>
                <a:ea typeface="ＭＳ 明朝" panose="02020609040205080304" pitchFamily="17" charset="-128"/>
              </a:rPr>
              <a:t>26</a:t>
            </a:r>
            <a:r>
              <a:rPr lang="ja-JP" altLang="en-US" sz="800" b="0" i="0" u="none" strike="noStrike" baseline="0" dirty="0">
                <a:solidFill>
                  <a:srgbClr val="000000"/>
                </a:solidFill>
                <a:latin typeface="ＭＳ 明朝" panose="02020609040205080304" pitchFamily="17" charset="-128"/>
                <a:ea typeface="ＭＳ ゴシック" panose="020B0609070205080204" pitchFamily="49" charset="-128"/>
              </a:rPr>
              <a:t>・</a:t>
            </a:r>
            <a:r>
              <a:rPr lang="en-US" altLang="ja-JP" sz="800" b="0" i="0" u="none" strike="noStrike" baseline="0" dirty="0">
                <a:solidFill>
                  <a:srgbClr val="000000"/>
                </a:solidFill>
                <a:latin typeface="ＭＳ ゴシック" panose="020B0609070205080204" pitchFamily="49" charset="-128"/>
                <a:ea typeface="ＭＳ 明朝" panose="02020609040205080304" pitchFamily="17" charset="-128"/>
              </a:rPr>
              <a:t>27</a:t>
            </a:r>
            <a:r>
              <a:rPr lang="ja-JP" altLang="en-US" sz="800" b="0" i="0" u="none" strike="noStrike" baseline="0" dirty="0">
                <a:solidFill>
                  <a:srgbClr val="000000"/>
                </a:solidFill>
                <a:latin typeface="ＭＳ 明朝" panose="02020609040205080304" pitchFamily="17" charset="-128"/>
                <a:ea typeface="ＭＳ ゴシック" panose="020B0609070205080204" pitchFamily="49" charset="-128"/>
              </a:rPr>
              <a:t>年度　小・中・高等学校教育相談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9928B-5B2B-4B44-8981-3DA4E5857CAD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F41E6-70BA-4557-AF80-EDAF79D4A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2175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spcBef>
          <a:spcPct val="0"/>
        </a:spcBef>
        <a:buNone/>
        <a:defRPr kumimoji="1" lang="ja-JP" altLang="en-US" sz="800" b="0" i="0" u="none" strike="noStrike" kern="1200" baseline="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平成２６・２７年度　佐賀県教育センタープロジェクト研究　小・中・高等学校教育相談研究委員会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93539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8643A-1117-439F-B697-5CDAE004E7C5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D9D81-1D88-4063-B263-FC56C2328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99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7DD60-D673-4838-AFEB-72ED3ABB3B44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99530-3157-4E8C-8500-7275DC4CD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850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57EF7C-7C5B-4AB2-9B91-E17195B4FC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966125"/>
            <a:ext cx="4905375" cy="665900"/>
          </a:xfrm>
        </p:spPr>
        <p:txBody>
          <a:bodyPr>
            <a:normAutofit fontScale="90000"/>
          </a:bodyPr>
          <a:lstStyle/>
          <a:p>
            <a:br>
              <a:rPr kumimoji="1" lang="en-US" altLang="ja-JP" dirty="0"/>
            </a:br>
            <a:br>
              <a:rPr kumimoji="1" lang="en-US" altLang="ja-JP" dirty="0"/>
            </a:br>
            <a:r>
              <a:rPr lang="ja-JP" altLang="en-US" sz="3675" dirty="0"/>
              <a:t>黒板掲示用資料について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42D2437-2099-4FFD-8BF2-EF220C4595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513" y="1882086"/>
            <a:ext cx="9020175" cy="4009789"/>
          </a:xfrm>
        </p:spPr>
        <p:txBody>
          <a:bodyPr>
            <a:normAutofit/>
          </a:bodyPr>
          <a:lstStyle/>
          <a:p>
            <a:pPr algn="l"/>
            <a:r>
              <a:rPr lang="ja-JP" altLang="en-US" dirty="0"/>
              <a:t>スライド①～⑧は、授業の際に黒板に掲示する資料です。</a:t>
            </a:r>
            <a:endParaRPr lang="en-US" altLang="ja-JP" dirty="0"/>
          </a:p>
          <a:p>
            <a:pPr algn="l"/>
            <a:r>
              <a:rPr lang="ja-JP" altLang="en-US" dirty="0"/>
              <a:t>授業ごとに必要な資料を御確認の上、</a:t>
            </a:r>
            <a:r>
              <a:rPr lang="en-US" altLang="ja-JP" dirty="0">
                <a:latin typeface="+mj-ea"/>
                <a:ea typeface="+mj-ea"/>
              </a:rPr>
              <a:t>A</a:t>
            </a:r>
            <a:r>
              <a:rPr lang="ja-JP" altLang="en-US" dirty="0"/>
              <a:t>３サイズ程度に拡大印刷をして、</a:t>
            </a:r>
            <a:endParaRPr lang="en-US" altLang="ja-JP" dirty="0"/>
          </a:p>
          <a:p>
            <a:pPr algn="l"/>
            <a:r>
              <a:rPr lang="ja-JP" altLang="en-US" dirty="0"/>
              <a:t>御使用ください。</a:t>
            </a:r>
            <a:endParaRPr lang="en-US" altLang="ja-JP" dirty="0"/>
          </a:p>
          <a:p>
            <a:r>
              <a:rPr lang="ja-JP" altLang="en-US" sz="2100" dirty="0" err="1"/>
              <a:t>。</a:t>
            </a:r>
            <a:endParaRPr lang="en-US" altLang="ja-JP" sz="2100" dirty="0"/>
          </a:p>
          <a:p>
            <a:endParaRPr lang="en-US" altLang="ja-JP" sz="2100" dirty="0"/>
          </a:p>
          <a:p>
            <a:endParaRPr lang="en-US" altLang="ja-JP" sz="2100" dirty="0"/>
          </a:p>
          <a:p>
            <a:endParaRPr lang="en-US" altLang="ja-JP" sz="2100" dirty="0"/>
          </a:p>
          <a:p>
            <a:endParaRPr lang="en-US" altLang="ja-JP" sz="2100" dirty="0"/>
          </a:p>
          <a:p>
            <a:pPr algn="l"/>
            <a:endParaRPr lang="en-US" altLang="ja-JP" dirty="0"/>
          </a:p>
          <a:p>
            <a:pPr algn="l"/>
            <a:r>
              <a:rPr lang="ja-JP" altLang="en-US" dirty="0"/>
              <a:t>なお、板書計画は展開案の最後に記載しておりますので、併せて御活用ください。</a:t>
            </a:r>
            <a:endParaRPr lang="en-US" altLang="ja-JP" dirty="0"/>
          </a:p>
          <a:p>
            <a:endParaRPr lang="en-US" altLang="ja-JP" sz="2100" dirty="0"/>
          </a:p>
          <a:p>
            <a:endParaRPr lang="en-US" altLang="ja-JP" sz="2100" dirty="0"/>
          </a:p>
          <a:p>
            <a:endParaRPr lang="en-US" altLang="ja-JP" sz="2100" dirty="0"/>
          </a:p>
          <a:p>
            <a:endParaRPr lang="en-US" altLang="ja-JP" sz="2100" dirty="0"/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FA7D2729-3461-4860-AC10-9E3F10EC88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056485"/>
              </p:ext>
            </p:extLst>
          </p:nvPr>
        </p:nvGraphicFramePr>
        <p:xfrm>
          <a:off x="387626" y="3110718"/>
          <a:ext cx="8120271" cy="1708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6156">
                  <a:extLst>
                    <a:ext uri="{9D8B030D-6E8A-4147-A177-3AD203B41FA5}">
                      <a16:colId xmlns:a16="http://schemas.microsoft.com/office/drawing/2014/main" val="3255613516"/>
                    </a:ext>
                  </a:extLst>
                </a:gridCol>
                <a:gridCol w="4415045">
                  <a:extLst>
                    <a:ext uri="{9D8B030D-6E8A-4147-A177-3AD203B41FA5}">
                      <a16:colId xmlns:a16="http://schemas.microsoft.com/office/drawing/2014/main" val="1748112200"/>
                    </a:ext>
                  </a:extLst>
                </a:gridCol>
                <a:gridCol w="2329070">
                  <a:extLst>
                    <a:ext uri="{9D8B030D-6E8A-4147-A177-3AD203B41FA5}">
                      <a16:colId xmlns:a16="http://schemas.microsoft.com/office/drawing/2014/main" val="502912711"/>
                    </a:ext>
                  </a:extLst>
                </a:gridCol>
              </a:tblGrid>
              <a:tr h="405790">
                <a:tc>
                  <a:txBody>
                    <a:bodyPr/>
                    <a:lstStyle/>
                    <a:p>
                      <a:r>
                        <a:rPr kumimoji="1" lang="ja-JP" altLang="en-US" sz="2100" dirty="0">
                          <a:solidFill>
                            <a:schemeClr val="tx1"/>
                          </a:solidFill>
                        </a:rPr>
                        <a:t>　　授業</a:t>
                      </a:r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>
                          <a:solidFill>
                            <a:schemeClr val="tx1"/>
                          </a:solidFill>
                        </a:rPr>
                        <a:t>使用するスライドの番号（各スライドの右下に表記）</a:t>
                      </a:r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918757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１時目</a:t>
                      </a:r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kumimoji="1" lang="en-US" altLang="ja-JP" sz="2400" dirty="0"/>
                    </a:p>
                    <a:p>
                      <a:pPr algn="ctr"/>
                      <a:r>
                        <a:rPr kumimoji="1" lang="ja-JP" altLang="en-US" sz="2400" dirty="0"/>
                        <a:t>スライド①～⑤（３時間共通）　</a:t>
                      </a:r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/>
                        <a:t>スライド⑥</a:t>
                      </a:r>
                      <a:endParaRPr kumimoji="1" lang="ja-JP" altLang="en-US" sz="2400" dirty="0"/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174226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２時目</a:t>
                      </a:r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スライド⑦</a:t>
                      </a:r>
                      <a:endParaRPr kumimoji="1" lang="ja-JP" altLang="en-US" sz="2400" dirty="0"/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556085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３時目</a:t>
                      </a:r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/>
                        <a:t>スライド⑧</a:t>
                      </a:r>
                      <a:endParaRPr kumimoji="1" lang="ja-JP" altLang="en-US" sz="2400" dirty="0"/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3013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2016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ããããã¨ã é«...ãã®ç»åæ¤ç´¢çµæ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228" y="80628"/>
            <a:ext cx="2149262" cy="188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タイトル 1"/>
          <p:cNvSpPr txBox="1">
            <a:spLocks/>
          </p:cNvSpPr>
          <p:nvPr/>
        </p:nvSpPr>
        <p:spPr>
          <a:xfrm>
            <a:off x="154778" y="1964508"/>
            <a:ext cx="7801598" cy="104781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ja-JP" altLang="en-US" sz="4000" dirty="0">
                <a:solidFill>
                  <a:prstClr val="black"/>
                </a:solidFill>
              </a:rPr>
              <a:t>①　自分や友達の「強み」を知ろう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54778" y="3581316"/>
            <a:ext cx="8845714" cy="104289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ja-JP" altLang="en-US" sz="4000" dirty="0">
                <a:solidFill>
                  <a:prstClr val="black"/>
                </a:solidFill>
              </a:rPr>
              <a:t>②　自分や友達の「強み」を生かそう</a:t>
            </a: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154778" y="5193196"/>
            <a:ext cx="8845714" cy="100811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ja-JP" altLang="en-US" sz="3600" dirty="0">
                <a:solidFill>
                  <a:prstClr val="black"/>
                </a:solidFill>
              </a:rPr>
              <a:t>③　自分や友達の「強み」を生かしていこう</a:t>
            </a:r>
          </a:p>
        </p:txBody>
      </p:sp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154778" y="386152"/>
            <a:ext cx="6253426" cy="98860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ja-JP" altLang="en-US" sz="4800" dirty="0"/>
              <a:t>３時間のめあて</a:t>
            </a:r>
            <a:endParaRPr kumimoji="1" lang="ja-JP" altLang="en-US" sz="48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F8D04C-4F36-4DDE-9217-9800FC54FBFD}"/>
              </a:ext>
            </a:extLst>
          </p:cNvPr>
          <p:cNvSpPr txBox="1"/>
          <p:nvPr/>
        </p:nvSpPr>
        <p:spPr>
          <a:xfrm>
            <a:off x="8542910" y="6257074"/>
            <a:ext cx="601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①</a:t>
            </a:r>
          </a:p>
        </p:txBody>
      </p:sp>
    </p:spTree>
    <p:extLst>
      <p:ext uri="{BB962C8B-B14F-4D97-AF65-F5344CB8AC3E}">
        <p14:creationId xmlns:p14="http://schemas.microsoft.com/office/powerpoint/2010/main" val="1717886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933058"/>
            <a:ext cx="2579103" cy="2579103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12678" y="111845"/>
            <a:ext cx="96509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b="1" dirty="0">
                <a:solidFill>
                  <a:srgbClr val="FF0000"/>
                </a:solidFill>
                <a:latin typeface="+mj-ea"/>
                <a:ea typeface="+mj-ea"/>
              </a:rPr>
              <a:t>「強み」</a:t>
            </a:r>
            <a:r>
              <a:rPr lang="ja-JP" altLang="en-US" sz="6600" b="1" dirty="0">
                <a:latin typeface="+mj-ea"/>
                <a:ea typeface="+mj-ea"/>
              </a:rPr>
              <a:t>の定義</a:t>
            </a:r>
            <a:endParaRPr lang="en-US" altLang="ja-JP" sz="4000" dirty="0">
              <a:latin typeface="+mj-ea"/>
              <a:ea typeface="+mj-e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-684584" y="1216631"/>
            <a:ext cx="108749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b="1" dirty="0">
                <a:latin typeface="+mj-ea"/>
                <a:ea typeface="+mj-ea"/>
              </a:rPr>
              <a:t>＝人の思考、感情、行動、からだ</a:t>
            </a:r>
            <a:endParaRPr lang="en-US" altLang="ja-JP" sz="4800" b="1" dirty="0">
              <a:latin typeface="+mj-ea"/>
              <a:ea typeface="+mj-ea"/>
            </a:endParaRPr>
          </a:p>
        </p:txBody>
      </p:sp>
      <p:sp>
        <p:nvSpPr>
          <p:cNvPr id="3" name="角丸四角形吹き出し 2"/>
          <p:cNvSpPr/>
          <p:nvPr/>
        </p:nvSpPr>
        <p:spPr>
          <a:xfrm>
            <a:off x="2699793" y="2528900"/>
            <a:ext cx="6336704" cy="3283632"/>
          </a:xfrm>
          <a:prstGeom prst="wedgeRoundRectCallout">
            <a:avLst>
              <a:gd name="adj1" fmla="val -55632"/>
              <a:gd name="adj2" fmla="val 25207"/>
              <a:gd name="adj3" fmla="val 16667"/>
            </a:avLst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4800" b="1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人に備わっているもの</a:t>
            </a:r>
            <a:endParaRPr lang="en-US" altLang="ja-JP" sz="4800" b="1" dirty="0">
              <a:solidFill>
                <a:schemeClr val="tx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4800" b="1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人にあるもの</a:t>
            </a:r>
            <a:endParaRPr lang="en-US" altLang="ja-JP" sz="4800" b="1" dirty="0">
              <a:solidFill>
                <a:schemeClr val="tx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4800" b="1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人がもって</a:t>
            </a:r>
            <a:r>
              <a:rPr lang="ja-JP" altLang="en-US" sz="4800" b="1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いるもの</a:t>
            </a:r>
            <a:endParaRPr lang="en-US" altLang="ja-JP" sz="4800" b="1" dirty="0">
              <a:solidFill>
                <a:schemeClr val="tx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13A2E89-2A19-40F5-AB4C-2DC59FCDC68C}"/>
              </a:ext>
            </a:extLst>
          </p:cNvPr>
          <p:cNvSpPr txBox="1"/>
          <p:nvPr/>
        </p:nvSpPr>
        <p:spPr>
          <a:xfrm>
            <a:off x="8542910" y="6257074"/>
            <a:ext cx="601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②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932589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-144524" y="188642"/>
            <a:ext cx="94349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6000" b="1" dirty="0">
                <a:solidFill>
                  <a:srgbClr val="FF0000"/>
                </a:solidFill>
                <a:latin typeface="+mj-ea"/>
                <a:ea typeface="+mj-ea"/>
              </a:rPr>
              <a:t>「強み」</a:t>
            </a:r>
            <a:r>
              <a:rPr lang="ja-JP" altLang="en-US" sz="6000" b="1" dirty="0">
                <a:latin typeface="+mj-ea"/>
                <a:ea typeface="+mj-ea"/>
              </a:rPr>
              <a:t>を理解するポイント</a:t>
            </a:r>
            <a:endParaRPr lang="en-US" altLang="ja-JP" sz="3600" dirty="0">
              <a:latin typeface="+mj-ea"/>
              <a:ea typeface="+mj-ea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941168"/>
            <a:ext cx="1922148" cy="1922148"/>
          </a:xfrm>
          <a:prstGeom prst="rect">
            <a:avLst/>
          </a:prstGeom>
        </p:spPr>
      </p:pic>
      <p:sp>
        <p:nvSpPr>
          <p:cNvPr id="8" name="角丸四角形吹き出し 7"/>
          <p:cNvSpPr/>
          <p:nvPr/>
        </p:nvSpPr>
        <p:spPr>
          <a:xfrm>
            <a:off x="1835697" y="1574794"/>
            <a:ext cx="7092788" cy="3942438"/>
          </a:xfrm>
          <a:prstGeom prst="wedgeRoundRectCallout">
            <a:avLst>
              <a:gd name="adj1" fmla="val -54548"/>
              <a:gd name="adj2" fmla="val 44408"/>
              <a:gd name="adj3" fmla="val 16667"/>
            </a:avLst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48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ポジティブ（プラス）だと</a:t>
            </a:r>
            <a:endParaRPr lang="en-US" altLang="ja-JP" sz="4800" dirty="0">
              <a:solidFill>
                <a:schemeClr val="tx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48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思えることばかりでなく、</a:t>
            </a:r>
            <a:endParaRPr lang="en-US" altLang="ja-JP" sz="4800" dirty="0">
              <a:solidFill>
                <a:schemeClr val="tx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48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ネガティブ（マイナス）に</a:t>
            </a:r>
            <a:endParaRPr lang="en-US" altLang="ja-JP" sz="4800" dirty="0">
              <a:solidFill>
                <a:schemeClr val="tx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48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思えることも含めて、</a:t>
            </a:r>
            <a:endParaRPr lang="en-US" altLang="ja-JP" sz="4800" dirty="0">
              <a:solidFill>
                <a:schemeClr val="tx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48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「強み」として考える</a:t>
            </a:r>
            <a:endParaRPr lang="en-US" altLang="ja-JP" sz="4800" dirty="0">
              <a:solidFill>
                <a:schemeClr val="tx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AD94D53-4FAB-452F-ACA7-C8B8AD5C5410}"/>
              </a:ext>
            </a:extLst>
          </p:cNvPr>
          <p:cNvSpPr txBox="1"/>
          <p:nvPr/>
        </p:nvSpPr>
        <p:spPr>
          <a:xfrm>
            <a:off x="8542910" y="6257074"/>
            <a:ext cx="601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③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424955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 txBox="1">
            <a:spLocks/>
          </p:cNvSpPr>
          <p:nvPr/>
        </p:nvSpPr>
        <p:spPr>
          <a:xfrm>
            <a:off x="315306" y="188640"/>
            <a:ext cx="8541172" cy="887738"/>
          </a:xfrm>
          <a:prstGeom prst="rect">
            <a:avLst/>
          </a:prstGeom>
          <a:solidFill>
            <a:srgbClr val="00B050"/>
          </a:solidFill>
          <a:ln w="9525" cap="flat" cmpd="sng" algn="ctr">
            <a:noFill/>
            <a:prstDash val="soli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r" defTabSz="685800" rtl="0" eaLnBrk="1" latinLnBrk="0" hangingPunct="1">
              <a:spcBef>
                <a:spcPct val="0"/>
              </a:spcBef>
              <a:buNone/>
              <a:defRPr kumimoji="1" lang="ja-JP" altLang="en-US" sz="600" b="0" i="0" u="none" strike="noStrike" kern="1200" baseline="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4800" dirty="0">
                <a:solidFill>
                  <a:prstClr val="white"/>
                </a:solidFill>
                <a:ea typeface="ＭＳ Ｐゴシック" panose="020B0600070205080204" pitchFamily="50" charset="-128"/>
              </a:rPr>
              <a:t>ワークシートの回し方</a:t>
            </a:r>
            <a:endParaRPr sz="4800" dirty="0">
              <a:solidFill>
                <a:prstClr val="white"/>
              </a:solidFill>
              <a:ea typeface="ＭＳ Ｐゴシック" panose="020B0600070205080204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188942" y="1103445"/>
            <a:ext cx="8856984" cy="4414603"/>
            <a:chOff x="143508" y="1454048"/>
            <a:chExt cx="8856984" cy="4414603"/>
          </a:xfrm>
        </p:grpSpPr>
        <p:pic>
          <p:nvPicPr>
            <p:cNvPr id="8" name="図 7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330" t="20472" r="10694" b="4109"/>
            <a:stretch/>
          </p:blipFill>
          <p:spPr>
            <a:xfrm>
              <a:off x="143508" y="1454048"/>
              <a:ext cx="8856984" cy="4414603"/>
            </a:xfrm>
            <a:prstGeom prst="rect">
              <a:avLst/>
            </a:prstGeom>
          </p:spPr>
        </p:pic>
        <p:sp>
          <p:nvSpPr>
            <p:cNvPr id="9" name="U ターン矢印 8"/>
            <p:cNvSpPr/>
            <p:nvPr/>
          </p:nvSpPr>
          <p:spPr>
            <a:xfrm>
              <a:off x="2856657" y="1664805"/>
              <a:ext cx="3466690" cy="2158583"/>
            </a:xfrm>
            <a:prstGeom prst="uturnArrow">
              <a:avLst>
                <a:gd name="adj1" fmla="val 22990"/>
                <a:gd name="adj2" fmla="val 25000"/>
                <a:gd name="adj3" fmla="val 25000"/>
                <a:gd name="adj4" fmla="val 43750"/>
                <a:gd name="adj5" fmla="val 75000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U ターン矢印 11"/>
            <p:cNvSpPr/>
            <p:nvPr/>
          </p:nvSpPr>
          <p:spPr>
            <a:xfrm rot="10800000">
              <a:off x="2591780" y="3465004"/>
              <a:ext cx="3456384" cy="2167964"/>
            </a:xfrm>
            <a:prstGeom prst="uturnArrow">
              <a:avLst>
                <a:gd name="adj1" fmla="val 21171"/>
                <a:gd name="adj2" fmla="val 25000"/>
                <a:gd name="adj3" fmla="val 25000"/>
                <a:gd name="adj4" fmla="val 43750"/>
                <a:gd name="adj5" fmla="val 75000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0" name="角丸四角形吹き出し 9"/>
          <p:cNvSpPr/>
          <p:nvPr/>
        </p:nvSpPr>
        <p:spPr>
          <a:xfrm>
            <a:off x="235715" y="5518048"/>
            <a:ext cx="8810211" cy="829621"/>
          </a:xfrm>
          <a:prstGeom prst="wedgeRoundRectCallout">
            <a:avLst>
              <a:gd name="adj1" fmla="val -4260"/>
              <a:gd name="adj2" fmla="val -17147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chemeClr val="tx1"/>
                </a:solidFill>
              </a:rPr>
              <a:t>最後は、ワークシートを裏返しのまま、本人に戻しましょう。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983922B-7426-4DA8-BB92-B93BF43EA87A}"/>
              </a:ext>
            </a:extLst>
          </p:cNvPr>
          <p:cNvSpPr txBox="1"/>
          <p:nvPr/>
        </p:nvSpPr>
        <p:spPr>
          <a:xfrm>
            <a:off x="8542910" y="6311971"/>
            <a:ext cx="601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④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21014906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4572000" y="1124744"/>
            <a:ext cx="4536415" cy="4752529"/>
            <a:chOff x="5403273" y="1700808"/>
            <a:chExt cx="6713688" cy="4968553"/>
          </a:xfrm>
        </p:grpSpPr>
        <p:sp>
          <p:nvSpPr>
            <p:cNvPr id="4" name="Rectangle 2"/>
            <p:cNvSpPr txBox="1">
              <a:spLocks noChangeArrowheads="1"/>
            </p:cNvSpPr>
            <p:nvPr/>
          </p:nvSpPr>
          <p:spPr bwMode="auto">
            <a:xfrm>
              <a:off x="5403273" y="1700808"/>
              <a:ext cx="6574812" cy="1135964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r>
                <a:rPr lang="en-US" altLang="ja-JP" sz="4000" dirty="0">
                  <a:latin typeface="+mn-ea"/>
                  <a:ea typeface="+mn-ea"/>
                </a:rPr>
                <a:t>【</a:t>
              </a:r>
              <a:r>
                <a:rPr lang="ja-JP" altLang="en-US" sz="4000" dirty="0">
                  <a:latin typeface="+mn-ea"/>
                  <a:ea typeface="+mn-ea"/>
                </a:rPr>
                <a:t>聴き方のポイント</a:t>
              </a:r>
              <a:r>
                <a:rPr lang="en-US" altLang="ja-JP" sz="4000" dirty="0">
                  <a:latin typeface="+mn-ea"/>
                  <a:ea typeface="+mn-ea"/>
                </a:rPr>
                <a:t>】</a:t>
              </a:r>
              <a:endParaRPr lang="ja-JP" altLang="en-US" sz="4000" dirty="0">
                <a:latin typeface="+mn-ea"/>
                <a:ea typeface="+mn-ea"/>
              </a:endParaRPr>
            </a:p>
          </p:txBody>
        </p:sp>
        <p:sp>
          <p:nvSpPr>
            <p:cNvPr id="5" name="角丸四角形 4"/>
            <p:cNvSpPr/>
            <p:nvPr/>
          </p:nvSpPr>
          <p:spPr>
            <a:xfrm>
              <a:off x="5627948" y="3160809"/>
              <a:ext cx="6081644" cy="988272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ja-JP" altLang="en-US" sz="4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①　相手を見る</a:t>
              </a:r>
            </a:p>
          </p:txBody>
        </p:sp>
        <p:sp>
          <p:nvSpPr>
            <p:cNvPr id="6" name="角丸四角形 5"/>
            <p:cNvSpPr/>
            <p:nvPr/>
          </p:nvSpPr>
          <p:spPr>
            <a:xfrm>
              <a:off x="5627948" y="4402583"/>
              <a:ext cx="6489013" cy="1006638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ja-JP" altLang="en-US" sz="4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②</a:t>
              </a:r>
              <a:r>
                <a:rPr lang="ja-JP" altLang="en-US" sz="28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うなずきながら聴く</a:t>
              </a:r>
            </a:p>
          </p:txBody>
        </p:sp>
        <p:sp>
          <p:nvSpPr>
            <p:cNvPr id="7" name="角丸四角形 6"/>
            <p:cNvSpPr/>
            <p:nvPr/>
          </p:nvSpPr>
          <p:spPr>
            <a:xfrm>
              <a:off x="5627948" y="5662723"/>
              <a:ext cx="6275097" cy="1006638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ja-JP" altLang="en-US" sz="4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③</a:t>
              </a:r>
              <a:r>
                <a:rPr lang="ja-JP" altLang="en-US" sz="36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最後まで聴く</a:t>
              </a: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35496" y="1124744"/>
            <a:ext cx="4498296" cy="4720640"/>
            <a:chOff x="5403273" y="1700808"/>
            <a:chExt cx="6713688" cy="4968553"/>
          </a:xfrm>
        </p:grpSpPr>
        <p:sp>
          <p:nvSpPr>
            <p:cNvPr id="10" name="Rectangle 2"/>
            <p:cNvSpPr txBox="1">
              <a:spLocks noChangeArrowheads="1"/>
            </p:cNvSpPr>
            <p:nvPr/>
          </p:nvSpPr>
          <p:spPr bwMode="auto">
            <a:xfrm>
              <a:off x="5403273" y="1700808"/>
              <a:ext cx="6574812" cy="1135964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r>
                <a:rPr lang="en-US" altLang="ja-JP" sz="4000" dirty="0">
                  <a:latin typeface="+mn-ea"/>
                  <a:ea typeface="+mn-ea"/>
                </a:rPr>
                <a:t>【</a:t>
              </a:r>
              <a:r>
                <a:rPr lang="ja-JP" altLang="en-US" sz="4000" dirty="0">
                  <a:latin typeface="+mn-ea"/>
                  <a:ea typeface="+mn-ea"/>
                </a:rPr>
                <a:t>話し方のポイント</a:t>
              </a:r>
              <a:r>
                <a:rPr lang="en-US" altLang="ja-JP" sz="4000" dirty="0">
                  <a:latin typeface="+mn-ea"/>
                  <a:ea typeface="+mn-ea"/>
                </a:rPr>
                <a:t>】</a:t>
              </a:r>
              <a:endParaRPr lang="ja-JP" altLang="en-US" sz="4000" dirty="0">
                <a:latin typeface="+mn-ea"/>
                <a:ea typeface="+mn-ea"/>
              </a:endParaRPr>
            </a:p>
          </p:txBody>
        </p:sp>
        <p:sp>
          <p:nvSpPr>
            <p:cNvPr id="11" name="角丸四角形 10"/>
            <p:cNvSpPr/>
            <p:nvPr/>
          </p:nvSpPr>
          <p:spPr>
            <a:xfrm>
              <a:off x="5627948" y="3160809"/>
              <a:ext cx="6081644" cy="988272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ja-JP" altLang="en-US" sz="4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①　相手を見る</a:t>
              </a:r>
            </a:p>
          </p:txBody>
        </p:sp>
        <p:sp>
          <p:nvSpPr>
            <p:cNvPr id="12" name="角丸四角形 11"/>
            <p:cNvSpPr/>
            <p:nvPr/>
          </p:nvSpPr>
          <p:spPr>
            <a:xfrm>
              <a:off x="5627948" y="4402583"/>
              <a:ext cx="6489013" cy="1006638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ja-JP" altLang="en-US" sz="4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②</a:t>
              </a:r>
              <a:r>
                <a:rPr lang="ja-JP" altLang="en-US" sz="32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28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聞こえる声で話す</a:t>
              </a:r>
            </a:p>
          </p:txBody>
        </p:sp>
        <p:sp>
          <p:nvSpPr>
            <p:cNvPr id="13" name="角丸四角形 12"/>
            <p:cNvSpPr/>
            <p:nvPr/>
          </p:nvSpPr>
          <p:spPr>
            <a:xfrm>
              <a:off x="5627948" y="5662723"/>
              <a:ext cx="6275097" cy="1006638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ja-JP" altLang="en-US" sz="4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③</a:t>
              </a:r>
              <a:r>
                <a:rPr lang="ja-JP" altLang="en-US" sz="36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はっきり話す</a:t>
              </a:r>
            </a:p>
          </p:txBody>
        </p:sp>
      </p:grp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6D61EDB-38E9-43CF-AF5D-DDDEB0427B7C}"/>
              </a:ext>
            </a:extLst>
          </p:cNvPr>
          <p:cNvSpPr txBox="1"/>
          <p:nvPr/>
        </p:nvSpPr>
        <p:spPr>
          <a:xfrm>
            <a:off x="8542910" y="6257074"/>
            <a:ext cx="601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⑤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16814927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629562" y="2201482"/>
            <a:ext cx="7758862" cy="105253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68580" tIns="34290" rIns="68580" bIns="3429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ja-JP" altLang="en-US" sz="5400" dirty="0"/>
              <a:t>①　「自分</a:t>
            </a:r>
            <a:r>
              <a:rPr lang="en-US" altLang="ja-JP" sz="5400" dirty="0"/>
              <a:t>Webbing</a:t>
            </a:r>
            <a:r>
              <a:rPr lang="ja-JP" altLang="en-US" sz="5400" dirty="0"/>
              <a:t>」を書く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636294" y="3645024"/>
            <a:ext cx="8328194" cy="1023928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68580" tIns="34290" rIns="68580" bIns="3429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ja-JP" altLang="en-US" sz="4800" dirty="0"/>
              <a:t>②　友達の「強み」を考えて書く</a:t>
            </a: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640790" y="5059962"/>
            <a:ext cx="8323698" cy="102796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68580" tIns="34290" rIns="68580" bIns="3429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ja-JP" altLang="en-US" sz="4800" dirty="0"/>
              <a:t>③　自分の「強み」を考えて書く</a:t>
            </a:r>
          </a:p>
        </p:txBody>
      </p:sp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334701" y="548680"/>
            <a:ext cx="8269748" cy="1116124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ja-JP" altLang="en-US" sz="6000" dirty="0"/>
              <a:t>本時の流れ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429BEE5-D312-4367-9DB1-9DB13D8964F8}"/>
              </a:ext>
            </a:extLst>
          </p:cNvPr>
          <p:cNvSpPr txBox="1"/>
          <p:nvPr/>
        </p:nvSpPr>
        <p:spPr>
          <a:xfrm>
            <a:off x="8542910" y="6257074"/>
            <a:ext cx="601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⑥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814548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143508" y="1732603"/>
            <a:ext cx="8856984" cy="105253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68580" tIns="34290" rIns="68580" bIns="3429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ja-JP" altLang="en-US" sz="4000" dirty="0"/>
              <a:t>①　自分や友達の「強み」を見付ける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43508" y="2900926"/>
            <a:ext cx="8856984" cy="162018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68580" tIns="34290" rIns="68580" bIns="3429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ja-JP" altLang="en-US" sz="4000" dirty="0"/>
              <a:t>②　見付けた「強み」を生かして、友達の　</a:t>
            </a:r>
            <a:endParaRPr lang="en-US" altLang="ja-JP" sz="4000" dirty="0"/>
          </a:p>
          <a:p>
            <a:pPr algn="l">
              <a:lnSpc>
                <a:spcPct val="120000"/>
              </a:lnSpc>
            </a:pPr>
            <a:r>
              <a:rPr lang="ja-JP" altLang="en-US" sz="4000" dirty="0"/>
              <a:t>　 課題を解決するアイディアを考えて書く</a:t>
            </a: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143508" y="4636895"/>
            <a:ext cx="8856984" cy="162018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68580" tIns="34290" rIns="68580" bIns="3429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ja-JP" altLang="en-US" sz="4000" dirty="0"/>
              <a:t>③　見付けた「強み」を生かして、自分の　</a:t>
            </a:r>
            <a:endParaRPr lang="en-US" altLang="ja-JP" sz="4000" dirty="0"/>
          </a:p>
          <a:p>
            <a:pPr algn="l">
              <a:lnSpc>
                <a:spcPct val="120000"/>
              </a:lnSpc>
            </a:pPr>
            <a:r>
              <a:rPr lang="ja-JP" altLang="en-US" sz="4000" dirty="0"/>
              <a:t>　 課題の解決策を考えて書く</a:t>
            </a:r>
          </a:p>
        </p:txBody>
      </p:sp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1394025" y="260648"/>
            <a:ext cx="6202311" cy="1116124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ja-JP" altLang="en-US" sz="6000" dirty="0"/>
              <a:t>本時の流れ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A67B6B4-BB9D-4CF1-A8BB-4E4B8E289807}"/>
              </a:ext>
            </a:extLst>
          </p:cNvPr>
          <p:cNvSpPr txBox="1"/>
          <p:nvPr/>
        </p:nvSpPr>
        <p:spPr>
          <a:xfrm>
            <a:off x="8542910" y="6257074"/>
            <a:ext cx="601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⑦</a:t>
            </a:r>
          </a:p>
        </p:txBody>
      </p:sp>
    </p:spTree>
    <p:extLst>
      <p:ext uri="{BB962C8B-B14F-4D97-AF65-F5344CB8AC3E}">
        <p14:creationId xmlns:p14="http://schemas.microsoft.com/office/powerpoint/2010/main" val="2674495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305526" y="1952836"/>
            <a:ext cx="8694966" cy="136815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68580" tIns="34290" rIns="68580" bIns="3429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ja-JP" altLang="en-US" sz="4800" dirty="0">
                <a:latin typeface="+mj-ea"/>
                <a:ea typeface="+mj-ea"/>
              </a:rPr>
              <a:t>①　自分の「強み」を整理する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305526" y="3510889"/>
            <a:ext cx="8694966" cy="162018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68580" tIns="34290" rIns="68580" bIns="3429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ja-JP" altLang="en-US" sz="4800" dirty="0">
                <a:latin typeface="+mj-ea"/>
                <a:ea typeface="+mj-ea"/>
              </a:rPr>
              <a:t>②　友達の「強み」を見付けて</a:t>
            </a:r>
            <a:endParaRPr lang="en-US" altLang="ja-JP" sz="4800" dirty="0">
              <a:latin typeface="+mj-ea"/>
              <a:ea typeface="+mj-ea"/>
            </a:endParaRPr>
          </a:p>
          <a:p>
            <a:pPr algn="l">
              <a:lnSpc>
                <a:spcPct val="120000"/>
              </a:lnSpc>
            </a:pPr>
            <a:r>
              <a:rPr lang="ja-JP" altLang="en-US" sz="4800" dirty="0">
                <a:latin typeface="+mj-ea"/>
                <a:ea typeface="+mj-ea"/>
              </a:rPr>
              <a:t>　伝える</a:t>
            </a: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305526" y="5320970"/>
            <a:ext cx="8694966" cy="100811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68580" tIns="34290" rIns="68580" bIns="3429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ja-JP" altLang="en-US" sz="4800" dirty="0"/>
              <a:t>③　自分の「強み」を選ぶ</a:t>
            </a:r>
          </a:p>
        </p:txBody>
      </p:sp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1394025" y="548680"/>
            <a:ext cx="6202311" cy="1116124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ja-JP" altLang="en-US" sz="6000" dirty="0"/>
              <a:t>本時の流れ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BE03CDA-4EBC-4E60-9831-A18A1F983CD6}"/>
              </a:ext>
            </a:extLst>
          </p:cNvPr>
          <p:cNvSpPr txBox="1"/>
          <p:nvPr/>
        </p:nvSpPr>
        <p:spPr>
          <a:xfrm>
            <a:off x="8542910" y="6325493"/>
            <a:ext cx="601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⑧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273146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21474836470000000000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21474836470000000000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21474836470000000000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21474836470000000000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6246</TotalTime>
  <Words>257</Words>
  <Application>Microsoft Office PowerPoint</Application>
  <PresentationFormat>画面に合わせる (4:3)</PresentationFormat>
  <Paragraphs>87</Paragraphs>
  <Slides>9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9</vt:i4>
      </vt:variant>
    </vt:vector>
  </HeadingPairs>
  <TitlesOfParts>
    <vt:vector size="21" baseType="lpstr">
      <vt:lpstr>AR P丸ゴシック体E</vt:lpstr>
      <vt:lpstr>HG丸ｺﾞｼｯｸM-PRO</vt:lpstr>
      <vt:lpstr>ＭＳ Ｐゴシック</vt:lpstr>
      <vt:lpstr>ＭＳ ゴシック</vt:lpstr>
      <vt:lpstr>ＭＳ 明朝</vt:lpstr>
      <vt:lpstr>Arial</vt:lpstr>
      <vt:lpstr>Calibri</vt:lpstr>
      <vt:lpstr>Calibri Light</vt:lpstr>
      <vt:lpstr>Office ​​テーマ</vt:lpstr>
      <vt:lpstr>1_デザインの設定</vt:lpstr>
      <vt:lpstr>デザインの設定</vt:lpstr>
      <vt:lpstr>Office Theme</vt:lpstr>
      <vt:lpstr>  黒板掲示用資料について</vt:lpstr>
      <vt:lpstr>３時間のめあて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本時の流れ</vt:lpstr>
      <vt:lpstr>本時の流れ</vt:lpstr>
      <vt:lpstr>本時の流れ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佐賀県教育センター</dc:creator>
  <cp:lastModifiedBy>江頭 淑美</cp:lastModifiedBy>
  <cp:revision>490</cp:revision>
  <cp:lastPrinted>2019-01-23T06:07:33Z</cp:lastPrinted>
  <dcterms:created xsi:type="dcterms:W3CDTF">2014-08-11T04:12:28Z</dcterms:created>
  <dcterms:modified xsi:type="dcterms:W3CDTF">2019-02-04T05:40:43Z</dcterms:modified>
</cp:coreProperties>
</file>