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62" r:id="rId3"/>
  </p:sldMasterIdLst>
  <p:notesMasterIdLst>
    <p:notesMasterId r:id="rId24"/>
  </p:notesMasterIdLst>
  <p:handoutMasterIdLst>
    <p:handoutMasterId r:id="rId25"/>
  </p:handoutMasterIdLst>
  <p:sldIdLst>
    <p:sldId id="332" r:id="rId4"/>
    <p:sldId id="318" r:id="rId5"/>
    <p:sldId id="343" r:id="rId6"/>
    <p:sldId id="341" r:id="rId7"/>
    <p:sldId id="342" r:id="rId8"/>
    <p:sldId id="344" r:id="rId9"/>
    <p:sldId id="286" r:id="rId10"/>
    <p:sldId id="311" r:id="rId11"/>
    <p:sldId id="322" r:id="rId12"/>
    <p:sldId id="328" r:id="rId13"/>
    <p:sldId id="345" r:id="rId14"/>
    <p:sldId id="346" r:id="rId15"/>
    <p:sldId id="338" r:id="rId16"/>
    <p:sldId id="329" r:id="rId17"/>
    <p:sldId id="316" r:id="rId18"/>
    <p:sldId id="347" r:id="rId19"/>
    <p:sldId id="325" r:id="rId20"/>
    <p:sldId id="331" r:id="rId21"/>
    <p:sldId id="348" r:id="rId22"/>
    <p:sldId id="271" r:id="rId23"/>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8">
          <p15:clr>
            <a:srgbClr val="A4A3A4"/>
          </p15:clr>
        </p15:guide>
      </p15:sldGuideLst>
    </p:ext>
    <p:ext uri="{2D200454-40CA-4A62-9FC3-DE9A4176ACB9}">
      <p15:notesGuideLst xmlns:p15="http://schemas.microsoft.com/office/powerpoint/2012/main">
        <p15:guide id="1" orient="horz" pos="3116" userDrawn="1">
          <p15:clr>
            <a:srgbClr val="A4A3A4"/>
          </p15:clr>
        </p15:guide>
        <p15:guide id="2" pos="21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牟田 美弥子" initials="牟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00"/>
    <a:srgbClr val="4F81BD"/>
    <a:srgbClr val="FF3300"/>
    <a:srgbClr val="CCFF33"/>
    <a:srgbClr val="00FF00"/>
    <a:srgbClr val="99FF99"/>
    <a:srgbClr val="33CC33"/>
    <a:srgbClr val="99FF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38930" autoAdjust="0"/>
  </p:normalViewPr>
  <p:slideViewPr>
    <p:cSldViewPr>
      <p:cViewPr varScale="1">
        <p:scale>
          <a:sx n="28" d="100"/>
          <a:sy n="28" d="100"/>
        </p:scale>
        <p:origin x="2172" y="48"/>
      </p:cViewPr>
      <p:guideLst>
        <p:guide orient="horz" pos="2158"/>
        <p:guide pos="3838"/>
      </p:guideLst>
    </p:cSldViewPr>
  </p:slideViewPr>
  <p:outlineViewPr>
    <p:cViewPr>
      <p:scale>
        <a:sx n="33" d="100"/>
        <a:sy n="33" d="100"/>
      </p:scale>
      <p:origin x="0" y="-1524"/>
    </p:cViewPr>
  </p:outlineViewPr>
  <p:notesTextViewPr>
    <p:cViewPr>
      <p:scale>
        <a:sx n="100" d="100"/>
        <a:sy n="100" d="100"/>
      </p:scale>
      <p:origin x="0" y="-24"/>
    </p:cViewPr>
  </p:notesTextViewPr>
  <p:sorterViewPr>
    <p:cViewPr>
      <p:scale>
        <a:sx n="65" d="100"/>
        <a:sy n="65" d="100"/>
      </p:scale>
      <p:origin x="0" y="0"/>
    </p:cViewPr>
  </p:sorterViewPr>
  <p:notesViewPr>
    <p:cSldViewPr>
      <p:cViewPr varScale="1">
        <p:scale>
          <a:sx n="49" d="100"/>
          <a:sy n="49" d="100"/>
        </p:scale>
        <p:origin x="2952" y="66"/>
      </p:cViewPr>
      <p:guideLst>
        <p:guide orient="horz" pos="3116"/>
        <p:guide pos="213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8"/>
          <p:cNvSpPr/>
          <p:nvPr/>
        </p:nvSpPr>
        <p:spPr>
          <a:xfrm>
            <a:off x="268003" y="1113548"/>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33" tIns="45513" rIns="91033" bIns="45513" anchor="ctr"/>
          <a:lstStyle/>
          <a:p>
            <a:pPr algn="ctr">
              <a:defRPr lang="ja-JP" altLang="en-US"/>
            </a:pPr>
            <a:r>
              <a:rPr lang="en-US" altLang="ja-JP" sz="1200">
                <a:latin typeface="ＭＳ 明朝"/>
                <a:ea typeface="ＭＳ 明朝"/>
              </a:rPr>
              <a:t>【</a:t>
            </a:r>
            <a:r>
              <a:rPr lang="ja-JP" altLang="en-US" sz="1200">
                <a:latin typeface="+mj-ea"/>
                <a:ea typeface="+mj-ea"/>
              </a:rPr>
              <a:t>スライド１</a:t>
            </a:r>
            <a:r>
              <a:rPr lang="en-US" altLang="ja-JP" sz="1200">
                <a:latin typeface="ＭＳ 明朝"/>
                <a:ea typeface="ＭＳ 明朝"/>
              </a:rPr>
              <a:t>】</a:t>
            </a:r>
          </a:p>
        </p:txBody>
      </p:sp>
      <p:sp>
        <p:nvSpPr>
          <p:cNvPr id="3" name="正方形/長方形 8"/>
          <p:cNvSpPr/>
          <p:nvPr/>
        </p:nvSpPr>
        <p:spPr>
          <a:xfrm>
            <a:off x="3320621" y="1118451"/>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33" tIns="45513" rIns="91033" bIns="45513" anchor="ctr"/>
          <a:lstStyle/>
          <a:p>
            <a:pPr algn="ctr">
              <a:defRPr lang="ja-JP" altLang="en-US"/>
            </a:pPr>
            <a:r>
              <a:rPr lang="en-US" altLang="ja-JP" sz="1200">
                <a:latin typeface="ＭＳ 明朝"/>
                <a:ea typeface="ＭＳ 明朝"/>
              </a:rPr>
              <a:t>【</a:t>
            </a:r>
            <a:r>
              <a:rPr lang="ja-JP" altLang="en-US" sz="1200">
                <a:latin typeface="+mj-ea"/>
                <a:ea typeface="+mj-ea"/>
              </a:rPr>
              <a:t>スライド２</a:t>
            </a:r>
            <a:r>
              <a:rPr lang="en-US" altLang="ja-JP" sz="1200">
                <a:latin typeface="ＭＳ 明朝"/>
                <a:ea typeface="ＭＳ 明朝"/>
              </a:rPr>
              <a:t>】</a:t>
            </a:r>
          </a:p>
        </p:txBody>
      </p:sp>
      <p:sp>
        <p:nvSpPr>
          <p:cNvPr id="4" name="正方形/長方形 8"/>
          <p:cNvSpPr/>
          <p:nvPr/>
        </p:nvSpPr>
        <p:spPr>
          <a:xfrm>
            <a:off x="277807" y="4000419"/>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33" tIns="45513" rIns="91033" bIns="45513" anchor="ctr"/>
          <a:lstStyle/>
          <a:p>
            <a:pPr algn="ctr">
              <a:defRPr lang="ja-JP" altLang="en-US"/>
            </a:pPr>
            <a:r>
              <a:rPr lang="en-US" altLang="ja-JP" sz="1200">
                <a:latin typeface="ＭＳ 明朝"/>
                <a:ea typeface="ＭＳ 明朝"/>
              </a:rPr>
              <a:t>【</a:t>
            </a:r>
            <a:r>
              <a:rPr lang="ja-JP" altLang="en-US" sz="1200">
                <a:latin typeface="+mj-ea"/>
                <a:ea typeface="+mj-ea"/>
              </a:rPr>
              <a:t>スライド３</a:t>
            </a:r>
            <a:r>
              <a:rPr lang="en-US" altLang="ja-JP" sz="1200">
                <a:latin typeface="ＭＳ 明朝"/>
                <a:ea typeface="ＭＳ 明朝"/>
              </a:rPr>
              <a:t>】</a:t>
            </a:r>
          </a:p>
        </p:txBody>
      </p:sp>
      <p:sp>
        <p:nvSpPr>
          <p:cNvPr id="5" name="正方形/長方形 8"/>
          <p:cNvSpPr/>
          <p:nvPr/>
        </p:nvSpPr>
        <p:spPr>
          <a:xfrm>
            <a:off x="3320621" y="4000419"/>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33" tIns="45513" rIns="91033" bIns="45513" anchor="ctr"/>
          <a:lstStyle/>
          <a:p>
            <a:pPr algn="ctr">
              <a:defRPr lang="ja-JP" altLang="en-US"/>
            </a:pPr>
            <a:r>
              <a:rPr lang="en-US" altLang="ja-JP" sz="1200">
                <a:latin typeface="ＭＳ 明朝"/>
                <a:ea typeface="ＭＳ 明朝"/>
              </a:rPr>
              <a:t>【</a:t>
            </a:r>
            <a:r>
              <a:rPr lang="ja-JP" altLang="en-US" sz="1200">
                <a:latin typeface="+mj-ea"/>
                <a:ea typeface="+mj-ea"/>
              </a:rPr>
              <a:t>スライド４</a:t>
            </a:r>
            <a:r>
              <a:rPr lang="en-US" altLang="ja-JP" sz="1200">
                <a:latin typeface="ＭＳ 明朝"/>
                <a:ea typeface="ＭＳ 明朝"/>
              </a:rPr>
              <a:t>】</a:t>
            </a:r>
          </a:p>
        </p:txBody>
      </p:sp>
      <p:sp>
        <p:nvSpPr>
          <p:cNvPr id="6" name="正方形/長方形 8"/>
          <p:cNvSpPr/>
          <p:nvPr/>
        </p:nvSpPr>
        <p:spPr>
          <a:xfrm>
            <a:off x="3320621" y="6871784"/>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33" tIns="45513" rIns="91033" bIns="45513" anchor="ctr"/>
          <a:lstStyle/>
          <a:p>
            <a:pPr algn="ctr">
              <a:defRPr lang="ja-JP" altLang="en-US"/>
            </a:pPr>
            <a:r>
              <a:rPr lang="en-US" altLang="ja-JP" sz="1200">
                <a:latin typeface="ＭＳ 明朝"/>
                <a:ea typeface="ＭＳ 明朝"/>
              </a:rPr>
              <a:t>【</a:t>
            </a:r>
            <a:r>
              <a:rPr lang="ja-JP" altLang="en-US" sz="1200">
                <a:latin typeface="+mj-ea"/>
                <a:ea typeface="+mj-ea"/>
              </a:rPr>
              <a:t>スライド６</a:t>
            </a:r>
            <a:r>
              <a:rPr lang="en-US" altLang="ja-JP" sz="1200">
                <a:latin typeface="ＭＳ 明朝"/>
                <a:ea typeface="ＭＳ 明朝"/>
              </a:rPr>
              <a:t>】</a:t>
            </a:r>
          </a:p>
        </p:txBody>
      </p:sp>
      <p:sp>
        <p:nvSpPr>
          <p:cNvPr id="7" name="正方形/長方形 8"/>
          <p:cNvSpPr/>
          <p:nvPr/>
        </p:nvSpPr>
        <p:spPr>
          <a:xfrm>
            <a:off x="265997" y="6875416"/>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33" tIns="45513" rIns="91033" bIns="45513" anchor="ctr"/>
          <a:lstStyle/>
          <a:p>
            <a:pPr algn="ctr">
              <a:defRPr lang="ja-JP" altLang="en-US"/>
            </a:pPr>
            <a:r>
              <a:rPr lang="en-US" altLang="ja-JP" sz="1200">
                <a:latin typeface="ＭＳ 明朝"/>
                <a:ea typeface="ＭＳ 明朝"/>
              </a:rPr>
              <a:t>【</a:t>
            </a:r>
            <a:r>
              <a:rPr lang="ja-JP" altLang="en-US" sz="1200">
                <a:latin typeface="+mj-ea"/>
                <a:ea typeface="+mj-ea"/>
              </a:rPr>
              <a:t>スライド５</a:t>
            </a:r>
            <a:r>
              <a:rPr lang="en-US" altLang="ja-JP" sz="1200">
                <a:latin typeface="ＭＳ 明朝"/>
                <a:ea typeface="ＭＳ 明朝"/>
              </a:rPr>
              <a:t>】</a:t>
            </a:r>
          </a:p>
        </p:txBody>
      </p:sp>
      <p:sp>
        <p:nvSpPr>
          <p:cNvPr id="8" name="ヘッダー プレースホルダー 7"/>
          <p:cNvSpPr>
            <a:spLocks noGrp="1"/>
          </p:cNvSpPr>
          <p:nvPr>
            <p:ph type="hdr" sz="quarter"/>
          </p:nvPr>
        </p:nvSpPr>
        <p:spPr>
          <a:xfrm>
            <a:off x="9" y="174430"/>
            <a:ext cx="6784975" cy="318139"/>
          </a:xfrm>
          <a:prstGeom prst="rect">
            <a:avLst/>
          </a:prstGeom>
        </p:spPr>
        <p:txBody>
          <a:bodyPr vert="horz" lIns="91188" tIns="45590" rIns="91188" bIns="45590"/>
          <a:lstStyle>
            <a:lvl1pPr algn="l">
              <a:defRPr sz="1200"/>
            </a:lvl1pPr>
          </a:lstStyle>
          <a:p>
            <a:pPr algn="ctr">
              <a:defRPr lang="ja-JP" altLang="en-US"/>
            </a:pPr>
            <a:r>
              <a:rPr lang="ja-JP" altLang="en-US" sz="800">
                <a:latin typeface="ＭＳ 明朝"/>
                <a:ea typeface="ＭＳ 明朝"/>
              </a:rPr>
              <a:t>平成</a:t>
            </a:r>
            <a:r>
              <a:rPr lang="en-US" altLang="ja-JP" sz="800">
                <a:latin typeface="ＭＳ 明朝"/>
                <a:ea typeface="ＭＳ 明朝"/>
              </a:rPr>
              <a:t>26</a:t>
            </a:r>
            <a:r>
              <a:rPr lang="ja-JP" altLang="en-US" sz="800">
                <a:latin typeface="ＭＳ 明朝"/>
                <a:ea typeface="ＭＳ 明朝"/>
              </a:rPr>
              <a:t>・</a:t>
            </a:r>
            <a:r>
              <a:rPr lang="en-US" altLang="ja-JP" sz="800">
                <a:latin typeface="ＭＳ 明朝"/>
                <a:ea typeface="ＭＳ 明朝"/>
              </a:rPr>
              <a:t>27</a:t>
            </a:r>
            <a:r>
              <a:rPr lang="ja-JP" altLang="en-US" sz="800">
                <a:latin typeface="ＭＳ 明朝"/>
                <a:ea typeface="ＭＳ 明朝"/>
              </a:rPr>
              <a:t>年度　小・中・高等学校教育相談</a:t>
            </a:r>
            <a:endParaRPr lang="ja-JP" altLang="en-US" sz="800" dirty="0">
              <a:latin typeface="ＭＳ 明朝"/>
              <a:ea typeface="ＭＳ 明朝"/>
            </a:endParaRPr>
          </a:p>
        </p:txBody>
      </p:sp>
    </p:spTree>
    <p:extLst>
      <p:ext uri="{BB962C8B-B14F-4D97-AF65-F5344CB8AC3E}">
        <p14:creationId xmlns:p14="http://schemas.microsoft.com/office/powerpoint/2010/main" val="354708032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noTextEdit="1"/>
          </p:cNvSpPr>
          <p:nvPr>
            <p:ph type="sldImg" idx="2"/>
          </p:nvPr>
        </p:nvSpPr>
        <p:spPr>
          <a:xfrm>
            <a:off x="422275" y="1239838"/>
            <a:ext cx="5940425" cy="3341687"/>
          </a:xfrm>
          <a:prstGeom prst="rect">
            <a:avLst/>
          </a:prstGeom>
          <a:noFill/>
          <a:ln w="12700">
            <a:solidFill>
              <a:prstClr val="black"/>
            </a:solidFill>
          </a:ln>
        </p:spPr>
        <p:txBody>
          <a:bodyPr vert="horz" lIns="91188" tIns="45590" rIns="91188" bIns="45590" anchor="ctr"/>
          <a:lstStyle/>
          <a:p>
            <a:pPr lvl="0">
              <a:defRPr lang="ja-JP" altLang="en-US"/>
            </a:pPr>
            <a:endParaRPr lang="ja-JP" altLang="en-US"/>
          </a:p>
        </p:txBody>
      </p:sp>
      <p:sp>
        <p:nvSpPr>
          <p:cNvPr id="5" name="ノート プレースホルダー 4"/>
          <p:cNvSpPr>
            <a:spLocks noGrp="1"/>
          </p:cNvSpPr>
          <p:nvPr>
            <p:ph type="body" sz="quarter" idx="3"/>
          </p:nvPr>
        </p:nvSpPr>
        <p:spPr>
          <a:xfrm>
            <a:off x="678499" y="4767269"/>
            <a:ext cx="5427980" cy="3900487"/>
          </a:xfrm>
          <a:prstGeom prst="rect">
            <a:avLst/>
          </a:prstGeom>
        </p:spPr>
        <p:txBody>
          <a:bodyPr vert="horz" lIns="91188" tIns="45590" rIns="91188" bIns="45590"/>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5"/>
          </p:nvPr>
        </p:nvSpPr>
        <p:spPr>
          <a:xfrm>
            <a:off x="3843253" y="9408987"/>
            <a:ext cx="2940156" cy="497021"/>
          </a:xfrm>
          <a:prstGeom prst="rect">
            <a:avLst/>
          </a:prstGeom>
        </p:spPr>
        <p:txBody>
          <a:bodyPr vert="horz" lIns="91188" tIns="45590" rIns="91188" bIns="45590" anchor="b"/>
          <a:lstStyle>
            <a:lvl1pPr algn="r">
              <a:defRPr sz="1200"/>
            </a:lvl1pPr>
          </a:lstStyle>
          <a:p>
            <a:pPr lvl="0">
              <a:defRPr lang="ja-JP" altLang="en-US"/>
            </a:pPr>
            <a:fld id="{7F45566B-9532-418E-8D9F-017191449C9F}" type="slidenum">
              <a:rPr lang="ja-JP" altLang="en-US"/>
              <a:pPr lvl="0">
                <a:defRPr lang="ja-JP" altLang="en-US"/>
              </a:pPr>
              <a:t>‹#›</a:t>
            </a:fld>
            <a:endParaRPr lang="ja-JP" altLang="en-US"/>
          </a:p>
        </p:txBody>
      </p:sp>
      <p:sp>
        <p:nvSpPr>
          <p:cNvPr id="3" name="テキスト ボックス 2"/>
          <p:cNvSpPr txBox="1"/>
          <p:nvPr/>
        </p:nvSpPr>
        <p:spPr>
          <a:xfrm>
            <a:off x="1764419" y="348445"/>
            <a:ext cx="4342062" cy="211903"/>
          </a:xfrm>
          <a:prstGeom prst="rect">
            <a:avLst/>
          </a:prstGeom>
          <a:noFill/>
        </p:spPr>
        <p:txBody>
          <a:bodyPr wrap="square" lIns="88003" tIns="44000" rIns="88003" bIns="44000"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195421676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7863" y="1627188"/>
            <a:ext cx="5322887" cy="2995612"/>
          </a:xfrm>
        </p:spPr>
        <p:txBody>
          <a:bodyPr/>
          <a:lstStyle/>
          <a:p>
            <a:pPr>
              <a:defRPr lang="ja-JP" altLang="en-US"/>
            </a:pPr>
            <a:endParaRPr lang="ja-JP" altLang="en-US" dirty="0"/>
          </a:p>
        </p:txBody>
      </p:sp>
      <p:sp>
        <p:nvSpPr>
          <p:cNvPr id="4" name="ノート プレースホルダー 4"/>
          <p:cNvSpPr>
            <a:spLocks noGrp="1"/>
          </p:cNvSpPr>
          <p:nvPr>
            <p:ph type="body" sz="quarter" idx="3"/>
          </p:nvPr>
        </p:nvSpPr>
        <p:spPr>
          <a:xfrm>
            <a:off x="660347" y="4664968"/>
            <a:ext cx="5339881" cy="4855367"/>
          </a:xfrm>
        </p:spPr>
        <p:txBody>
          <a:bodyPr/>
          <a:lstStyle/>
          <a:p>
            <a:pPr eaLnBrk="1" hangingPunct="1">
              <a:spcBef>
                <a:spcPct val="0"/>
              </a:spcBef>
            </a:pPr>
            <a:endParaRPr lang="en-US" altLang="ja-JP" sz="1400" dirty="0">
              <a:latin typeface="+mj-ea"/>
            </a:endParaRPr>
          </a:p>
          <a:p>
            <a:pPr eaLnBrk="1" hangingPunct="1">
              <a:spcBef>
                <a:spcPct val="0"/>
              </a:spcBef>
            </a:pPr>
            <a:r>
              <a:rPr lang="ja-JP" altLang="en-US" sz="1400" dirty="0">
                <a:latin typeface="+mj-ea"/>
              </a:rPr>
              <a:t>（授業前オープニングスライド）</a:t>
            </a:r>
            <a:endParaRPr lang="en-US" altLang="ja-JP" sz="1400" dirty="0">
              <a:latin typeface="+mj-ea"/>
            </a:endParaRPr>
          </a:p>
          <a:p>
            <a:pPr eaLnBrk="1" hangingPunct="1">
              <a:spcBef>
                <a:spcPct val="0"/>
              </a:spcBef>
            </a:pPr>
            <a:endParaRPr lang="en-US" altLang="ja-JP" sz="1400" dirty="0">
              <a:latin typeface="+mj-ea"/>
            </a:endParaRPr>
          </a:p>
          <a:p>
            <a:pPr defTabSz="912242">
              <a:defRPr/>
            </a:pPr>
            <a:r>
              <a:rPr lang="ja-JP" altLang="en-US" sz="1400" b="1" dirty="0">
                <a:solidFill>
                  <a:prstClr val="black"/>
                </a:solidFill>
                <a:latin typeface="+mj-ea"/>
              </a:rPr>
              <a:t>●印はアニメーションを動かすタイミング</a:t>
            </a:r>
          </a:p>
          <a:p>
            <a:pPr defTabSz="912242">
              <a:defRPr/>
            </a:pPr>
            <a:r>
              <a:rPr lang="ja-JP" altLang="en-US" sz="1400" b="1" dirty="0">
                <a:solidFill>
                  <a:prstClr val="black"/>
                </a:solidFill>
                <a:latin typeface="+mj-ea"/>
              </a:rPr>
              <a:t>・は予想される生徒の反応</a:t>
            </a:r>
            <a:endParaRPr lang="en-US" altLang="ja-JP" sz="1400" b="1" dirty="0">
              <a:solidFill>
                <a:prstClr val="black"/>
              </a:solidFill>
              <a:latin typeface="+mj-ea"/>
            </a:endParaRPr>
          </a:p>
          <a:p>
            <a:pPr defTabSz="912242">
              <a:defRPr/>
            </a:pPr>
            <a:r>
              <a:rPr lang="en-US" altLang="ja-JP" sz="1400" b="1" dirty="0">
                <a:solidFill>
                  <a:prstClr val="black"/>
                </a:solidFill>
                <a:latin typeface="+mj-ea"/>
              </a:rPr>
              <a:t>【】</a:t>
            </a:r>
            <a:r>
              <a:rPr lang="ja-JP" altLang="en-US" sz="1400" b="1" dirty="0">
                <a:solidFill>
                  <a:prstClr val="black"/>
                </a:solidFill>
                <a:latin typeface="+mj-ea"/>
              </a:rPr>
              <a:t>内は教師の動き</a:t>
            </a:r>
            <a:endParaRPr lang="en-US" altLang="ja-JP" sz="1400" b="1" dirty="0">
              <a:solidFill>
                <a:prstClr val="black"/>
              </a:solidFill>
              <a:latin typeface="+mj-ea"/>
            </a:endParaRPr>
          </a:p>
          <a:p>
            <a:pPr eaLnBrk="1" hangingPunct="1">
              <a:spcBef>
                <a:spcPct val="0"/>
              </a:spcBef>
            </a:pPr>
            <a:endParaRPr lang="en-US" altLang="ja-JP" sz="1400" dirty="0">
              <a:latin typeface="+mj-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a:t>
            </a:r>
          </a:p>
        </p:txBody>
      </p:sp>
      <p:sp>
        <p:nvSpPr>
          <p:cNvPr id="5" name="ヘッダー プレースホルダー 3">
            <a:extLst>
              <a:ext uri="{FF2B5EF4-FFF2-40B4-BE49-F238E27FC236}">
                <a16:creationId xmlns:a16="http://schemas.microsoft.com/office/drawing/2014/main" id="{3780DFFF-A34A-4CB5-80EF-BF3BE826B8CA}"/>
              </a:ext>
            </a:extLst>
          </p:cNvPr>
          <p:cNvSpPr txBox="1"/>
          <p:nvPr/>
        </p:nvSpPr>
        <p:spPr>
          <a:xfrm>
            <a:off x="678200" y="792619"/>
            <a:ext cx="5322029" cy="174241"/>
          </a:xfrm>
          <a:prstGeom prst="rect">
            <a:avLst/>
          </a:prstGeom>
          <a:solidFill>
            <a:srgbClr val="CCFFCC"/>
          </a:solidFill>
          <a:ln>
            <a:noFill/>
          </a:ln>
        </p:spPr>
        <p:txBody>
          <a:bodyPr vert="horz" lIns="91153" tIns="45575" rIns="91153" bIns="45575"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300" dirty="0"/>
              <a:t>本時で使用するスライドと、スライドを提示する際の教師用シナリオです。</a:t>
            </a:r>
          </a:p>
        </p:txBody>
      </p:sp>
    </p:spTree>
    <p:extLst>
      <p:ext uri="{BB962C8B-B14F-4D97-AF65-F5344CB8AC3E}">
        <p14:creationId xmlns:p14="http://schemas.microsoft.com/office/powerpoint/2010/main" val="241785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39888"/>
            <a:ext cx="5248275" cy="2952750"/>
          </a:xfrm>
        </p:spPr>
      </p:sp>
      <p:sp>
        <p:nvSpPr>
          <p:cNvPr id="3" name="ノート プレースホルダー 2"/>
          <p:cNvSpPr>
            <a:spLocks noGrp="1"/>
          </p:cNvSpPr>
          <p:nvPr>
            <p:ph type="body" idx="1"/>
          </p:nvPr>
        </p:nvSpPr>
        <p:spPr>
          <a:xfrm>
            <a:off x="735055" y="4628965"/>
            <a:ext cx="5321729" cy="4830249"/>
          </a:xfrm>
        </p:spPr>
        <p:txBody>
          <a:bodyPr/>
          <a:lstStyle/>
          <a:p>
            <a:pPr defTabSz="880035">
              <a:defRPr lang="ja-JP" altLang="en-US"/>
            </a:pPr>
            <a:endParaRPr lang="en-US" altLang="ja-JP" sz="1400" dirty="0">
              <a:latin typeface="+mn-ea"/>
            </a:endParaRPr>
          </a:p>
          <a:p>
            <a:pPr lvl="0">
              <a:defRPr lang="ja-JP" altLang="en-US"/>
            </a:pPr>
            <a:r>
              <a:rPr lang="en-US" altLang="ja-JP" sz="1400" b="1" dirty="0">
                <a:latin typeface="+mn-ea"/>
              </a:rPr>
              <a:t>※</a:t>
            </a:r>
            <a:r>
              <a:rPr lang="ja-JP" altLang="en-US" sz="1400" b="1" dirty="0">
                <a:latin typeface="+mn-ea"/>
              </a:rPr>
              <a:t>　このスライドは、授業者自身のものに替えることもできます。</a:t>
            </a:r>
            <a:endParaRPr lang="en-US" altLang="ja-JP" sz="1400" b="1" dirty="0">
              <a:latin typeface="+mn-ea"/>
            </a:endParaRPr>
          </a:p>
          <a:p>
            <a:pPr lvl="0">
              <a:defRPr lang="ja-JP" altLang="en-US"/>
            </a:pPr>
            <a:endParaRPr lang="en-US" altLang="ja-JP" sz="1400" b="1" dirty="0">
              <a:latin typeface="+mn-ea"/>
            </a:endParaRPr>
          </a:p>
          <a:p>
            <a:pPr defTabSz="880035">
              <a:defRPr lang="ja-JP" altLang="en-US"/>
            </a:pPr>
            <a:r>
              <a:rPr lang="ja-JP" altLang="en-US" sz="1400" dirty="0">
                <a:latin typeface="+mn-ea"/>
              </a:rPr>
              <a:t>先生も「自分</a:t>
            </a:r>
            <a:r>
              <a:rPr lang="en-US" altLang="ja-JP" sz="1400" dirty="0">
                <a:latin typeface="+mn-ea"/>
              </a:rPr>
              <a:t>Webbing</a:t>
            </a:r>
            <a:r>
              <a:rPr lang="ja-JP" altLang="en-US" sz="1400" dirty="0">
                <a:latin typeface="+mn-ea"/>
              </a:rPr>
              <a:t>」をしてみました。</a:t>
            </a:r>
            <a:endParaRPr lang="en-US" altLang="ja-JP" sz="1400" dirty="0">
              <a:latin typeface="+mn-ea"/>
            </a:endParaRPr>
          </a:p>
          <a:p>
            <a:pPr lvl="0">
              <a:defRPr lang="ja-JP" altLang="en-US"/>
            </a:pPr>
            <a:r>
              <a:rPr lang="ja-JP" altLang="en-US" sz="1400" dirty="0">
                <a:latin typeface="+mn-ea"/>
              </a:rPr>
              <a:t>先生は、・・・</a:t>
            </a:r>
            <a:r>
              <a:rPr lang="en-US" altLang="ja-JP" sz="1400" dirty="0">
                <a:latin typeface="+mn-ea"/>
              </a:rPr>
              <a:t>【</a:t>
            </a:r>
            <a:r>
              <a:rPr lang="ja-JP" altLang="en-US" sz="1400" dirty="0">
                <a:latin typeface="+mn-ea"/>
              </a:rPr>
              <a:t>スライドに沿って読み上げる</a:t>
            </a:r>
            <a:r>
              <a:rPr lang="en-US" altLang="ja-JP" sz="1400" dirty="0">
                <a:latin typeface="+mn-ea"/>
              </a:rPr>
              <a:t>】</a:t>
            </a:r>
          </a:p>
          <a:p>
            <a:pPr lvl="0">
              <a:defRPr lang="ja-JP" altLang="en-US"/>
            </a:pPr>
            <a:endParaRPr lang="ja-JP" altLang="en-US" sz="1400" dirty="0">
              <a:latin typeface="+mn-ea"/>
            </a:endParaRPr>
          </a:p>
          <a:p>
            <a:pPr lvl="0">
              <a:defRPr lang="ja-JP" altLang="en-US"/>
            </a:pPr>
            <a:r>
              <a:rPr lang="ja-JP" altLang="en-US" sz="1400" dirty="0">
                <a:latin typeface="+mn-ea"/>
              </a:rPr>
              <a:t>それでは、自分自身のウェビングを書きましょう。</a:t>
            </a:r>
            <a:endParaRPr lang="en-US" altLang="ja-JP" sz="1400" dirty="0">
              <a:latin typeface="+mn-ea"/>
            </a:endParaRPr>
          </a:p>
          <a:p>
            <a:pPr lvl="0">
              <a:defRPr lang="ja-JP" altLang="en-US"/>
            </a:pPr>
            <a:r>
              <a:rPr lang="ja-JP" altLang="en-US" sz="1400" dirty="0">
                <a:latin typeface="+mn-ea"/>
              </a:rPr>
              <a:t>やり方で質問はありませんか。</a:t>
            </a:r>
            <a:endParaRPr lang="en-US" altLang="ja-JP" sz="1400" dirty="0">
              <a:latin typeface="+mn-ea"/>
            </a:endParaRPr>
          </a:p>
          <a:p>
            <a:pPr lvl="0">
              <a:defRPr lang="ja-JP" altLang="en-US"/>
            </a:pPr>
            <a:r>
              <a:rPr lang="ja-JP" altLang="en-US" sz="1400" dirty="0">
                <a:latin typeface="+mn-ea"/>
              </a:rPr>
              <a:t>時間を８分取ります。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en-US" altLang="ja-JP" sz="1400" dirty="0">
                <a:latin typeface="+mn-ea"/>
              </a:rPr>
              <a:t>15</a:t>
            </a:r>
            <a:r>
              <a:rPr lang="ja-JP" altLang="en-US" sz="1400" dirty="0">
                <a:latin typeface="+mn-ea"/>
              </a:rPr>
              <a:t>秒前です。今、書いているもので最後にしてください。</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時間です。</a:t>
            </a:r>
            <a:endParaRPr lang="en-US"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10】</a:t>
            </a:r>
            <a:r>
              <a:rPr lang="ja-JP" altLang="en-US" sz="2000" dirty="0">
                <a:latin typeface="+mj-ea"/>
                <a:ea typeface="+mj-ea"/>
              </a:rPr>
              <a:t>（９分）</a:t>
            </a:r>
            <a:endParaRPr lang="en-US" altLang="ja-JP" sz="2000" dirty="0">
              <a:latin typeface="+mj-ea"/>
              <a:ea typeface="+mj-ea"/>
            </a:endParaRPr>
          </a:p>
        </p:txBody>
      </p:sp>
    </p:spTree>
    <p:extLst>
      <p:ext uri="{BB962C8B-B14F-4D97-AF65-F5344CB8AC3E}">
        <p14:creationId xmlns:p14="http://schemas.microsoft.com/office/powerpoint/2010/main" val="316769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57350"/>
            <a:ext cx="5254625" cy="2955925"/>
          </a:xfrm>
        </p:spPr>
      </p:sp>
      <p:sp>
        <p:nvSpPr>
          <p:cNvPr id="3" name="ノート プレースホルダー 2"/>
          <p:cNvSpPr>
            <a:spLocks noGrp="1"/>
          </p:cNvSpPr>
          <p:nvPr>
            <p:ph type="body" idx="1"/>
          </p:nvPr>
        </p:nvSpPr>
        <p:spPr>
          <a:xfrm>
            <a:off x="734755" y="4628965"/>
            <a:ext cx="5322029" cy="4830249"/>
          </a:xfr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●さて、ここの「英語が苦手」は「強み」でしょうか。</a:t>
            </a:r>
            <a:endParaRPr lang="en-US" altLang="ja-JP" sz="1400" dirty="0">
              <a:latin typeface="+mn-ea"/>
            </a:endParaRPr>
          </a:p>
          <a:p>
            <a:pPr lvl="0">
              <a:defRPr lang="ja-JP" altLang="en-US"/>
            </a:pPr>
            <a:r>
              <a:rPr lang="ja-JP" altLang="en-US" sz="1400" dirty="0">
                <a:latin typeface="+mn-ea"/>
              </a:rPr>
              <a:t>・「強み」ではない</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そうですね。「苦手」なので一見「強み」には感じませんが、</a:t>
            </a:r>
            <a:endParaRPr lang="en-US" altLang="ja-JP" sz="1400" dirty="0">
              <a:latin typeface="+mn-ea"/>
            </a:endParaRPr>
          </a:p>
          <a:p>
            <a:pPr lvl="0">
              <a:defRPr lang="ja-JP" altLang="en-US"/>
            </a:pPr>
            <a:r>
              <a:rPr lang="ja-JP" altLang="en-US" sz="1400" dirty="0">
                <a:latin typeface="+mn-ea"/>
              </a:rPr>
              <a:t>●「海外旅行に行きたい」という願いを叶えるために、</a:t>
            </a:r>
            <a:endParaRPr lang="en-US" altLang="ja-JP" sz="1400" dirty="0">
              <a:latin typeface="+mn-ea"/>
            </a:endParaRPr>
          </a:p>
          <a:p>
            <a:pPr lvl="0">
              <a:defRPr lang="ja-JP" altLang="en-US"/>
            </a:pPr>
            <a:r>
              <a:rPr lang="ja-JP" altLang="en-US" sz="1400" dirty="0">
                <a:latin typeface="+mn-ea"/>
              </a:rPr>
              <a:t>「英会話なら頑張れる」という意欲につながっていますね。</a:t>
            </a:r>
            <a:endParaRPr lang="en-US" altLang="ja-JP" sz="1400" dirty="0">
              <a:latin typeface="+mn-ea"/>
            </a:endParaRPr>
          </a:p>
          <a:p>
            <a:pPr lvl="0">
              <a:defRPr lang="ja-JP" altLang="en-US"/>
            </a:pPr>
            <a:r>
              <a:rPr lang="ja-JP" altLang="en-US" sz="1400" dirty="0">
                <a:latin typeface="+mn-ea"/>
              </a:rPr>
              <a:t>●他の●「球技が苦手」「人見知りする」「人付き合いが</a:t>
            </a:r>
            <a:endParaRPr lang="en-US" altLang="ja-JP" sz="1400" dirty="0">
              <a:latin typeface="+mn-ea"/>
            </a:endParaRPr>
          </a:p>
          <a:p>
            <a:pPr lvl="0">
              <a:defRPr lang="ja-JP" altLang="en-US"/>
            </a:pPr>
            <a:r>
              <a:rPr lang="ja-JP" altLang="en-US" sz="1400" dirty="0">
                <a:latin typeface="+mn-ea"/>
              </a:rPr>
              <a:t>めんどうくさい」も一見ネガティブに見えますが、</a:t>
            </a:r>
            <a:endParaRPr lang="en-US" altLang="ja-JP" sz="1400" dirty="0">
              <a:latin typeface="+mn-ea"/>
            </a:endParaRPr>
          </a:p>
          <a:p>
            <a:pPr lvl="0">
              <a:defRPr lang="ja-JP" altLang="en-US"/>
            </a:pPr>
            <a:r>
              <a:rPr lang="ja-JP" altLang="en-US" sz="1400" dirty="0">
                <a:latin typeface="+mn-ea"/>
              </a:rPr>
              <a:t>考え方や生かし方次第で「強み」になると考えます。</a:t>
            </a:r>
            <a:endParaRPr lang="en-US"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11】</a:t>
            </a:r>
            <a:r>
              <a:rPr lang="ja-JP" altLang="en-US" sz="2000" dirty="0">
                <a:latin typeface="+mj-ea"/>
                <a:ea typeface="+mj-ea"/>
              </a:rPr>
              <a:t>（１分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43591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715963" y="1620838"/>
            <a:ext cx="5283200" cy="2973387"/>
          </a:xfrm>
        </p:spPr>
      </p:sp>
      <p:sp>
        <p:nvSpPr>
          <p:cNvPr id="3" name="ノート プレースホルダー 2"/>
          <p:cNvSpPr>
            <a:spLocks noGrp="1"/>
          </p:cNvSpPr>
          <p:nvPr>
            <p:ph type="body" idx="1"/>
          </p:nvPr>
        </p:nvSpPr>
        <p:spPr>
          <a:xfrm>
            <a:off x="668648" y="4628965"/>
            <a:ext cx="5509795" cy="4995133"/>
          </a:xfr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このように、ポジティブでプラスなことばかりでなく、</a:t>
            </a:r>
            <a:endParaRPr lang="en-US" altLang="ja-JP" sz="1400" dirty="0">
              <a:latin typeface="+mn-ea"/>
            </a:endParaRPr>
          </a:p>
          <a:p>
            <a:pPr lvl="0">
              <a:defRPr lang="ja-JP" altLang="en-US"/>
            </a:pPr>
            <a:r>
              <a:rPr lang="ja-JP" altLang="en-US" sz="1400" dirty="0">
                <a:latin typeface="+mn-ea"/>
              </a:rPr>
              <a:t>一見、ネガティブやマイナスに見えたり思えたりしてしまうことも含めて</a:t>
            </a:r>
            <a:endParaRPr lang="en-US" altLang="ja-JP" sz="1400" dirty="0">
              <a:latin typeface="+mn-ea"/>
            </a:endParaRPr>
          </a:p>
          <a:p>
            <a:pPr lvl="0">
              <a:defRPr lang="ja-JP" altLang="en-US"/>
            </a:pPr>
            <a:r>
              <a:rPr lang="ja-JP" altLang="en-US" sz="1400" dirty="0">
                <a:latin typeface="+mn-ea"/>
              </a:rPr>
              <a:t>「強み」として考えるというところが、「強み」を理解するポイントです。</a:t>
            </a:r>
            <a:endParaRPr lang="en-US" altLang="ja-JP" sz="1400" dirty="0">
              <a:latin typeface="+mn-ea"/>
            </a:endParaRPr>
          </a:p>
          <a:p>
            <a:pPr lvl="0">
              <a:defRPr lang="ja-JP" altLang="en-US"/>
            </a:pPr>
            <a:endParaRPr lang="en-US" altLang="ja-JP" sz="1400" dirty="0">
              <a:latin typeface="+mn-ea"/>
            </a:endParaRPr>
          </a:p>
          <a:p>
            <a:pPr>
              <a:defRPr lang="ja-JP" altLang="en-US"/>
            </a:pPr>
            <a:r>
              <a:rPr lang="en-US" altLang="ja-JP" sz="1400" dirty="0">
                <a:latin typeface="+mn-ea"/>
              </a:rPr>
              <a:t>【</a:t>
            </a:r>
            <a:r>
              <a:rPr lang="ja-JP" altLang="en-US" sz="1400" dirty="0">
                <a:latin typeface="+mn-ea"/>
              </a:rPr>
              <a:t>「</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を理解するポイント」を掲示する</a:t>
            </a:r>
            <a:r>
              <a:rPr lang="en-US" altLang="ja-JP" sz="1400" dirty="0">
                <a:latin typeface="+mn-ea"/>
              </a:rPr>
              <a:t>】</a:t>
            </a:r>
          </a:p>
          <a:p>
            <a:pPr lvl="0">
              <a:defRPr lang="ja-JP" altLang="en-US"/>
            </a:pP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12】</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39291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9450" y="1627188"/>
            <a:ext cx="5319713" cy="2994025"/>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678500" y="4664969"/>
            <a:ext cx="5321729" cy="4866256"/>
          </a:xfrm>
        </p:spPr>
        <p:txBody>
          <a:bodyPr/>
          <a:lstStyle/>
          <a:p>
            <a:pPr>
              <a:defRPr lang="ja-JP" altLang="en-US"/>
            </a:pPr>
            <a:endParaRPr lang="en-US" altLang="ja-JP" sz="1400" dirty="0">
              <a:latin typeface="+mn-ea"/>
            </a:endParaRPr>
          </a:p>
          <a:p>
            <a:pPr>
              <a:defRPr lang="ja-JP" altLang="en-US"/>
            </a:pPr>
            <a:r>
              <a:rPr lang="ja-JP" altLang="en-US" sz="1400" dirty="0">
                <a:latin typeface="+mn-ea"/>
              </a:rPr>
              <a:t>次に、活動②です。</a:t>
            </a:r>
            <a:endParaRPr lang="en-US" altLang="ja-JP" sz="1400" dirty="0">
              <a:latin typeface="+mn-ea"/>
            </a:endParaRPr>
          </a:p>
          <a:p>
            <a:pPr>
              <a:defRPr lang="ja-JP" altLang="en-US"/>
            </a:pPr>
            <a:r>
              <a:rPr lang="ja-JP" altLang="en-US" sz="1400" dirty="0">
                <a:latin typeface="+mn-ea"/>
              </a:rPr>
              <a:t>ここからは４人グループで活動します。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友達の「自分</a:t>
            </a:r>
            <a:r>
              <a:rPr lang="en-US" altLang="ja-JP" sz="1400" dirty="0">
                <a:latin typeface="+mn-ea"/>
              </a:rPr>
              <a:t>Webbing</a:t>
            </a:r>
            <a:r>
              <a:rPr lang="ja-JP" altLang="en-US" sz="1400" dirty="0">
                <a:latin typeface="+mn-ea"/>
              </a:rPr>
              <a:t>」を見て、</a:t>
            </a:r>
            <a:endParaRPr lang="en-US" altLang="ja-JP" sz="1400" dirty="0">
              <a:latin typeface="+mn-ea"/>
            </a:endParaRPr>
          </a:p>
          <a:p>
            <a:pPr>
              <a:defRPr lang="ja-JP" altLang="en-US"/>
            </a:pPr>
            <a:r>
              <a:rPr lang="ja-JP" altLang="en-US" sz="1400" dirty="0">
                <a:latin typeface="+mn-ea"/>
              </a:rPr>
              <a:t>先ほどの「強み」を理解するポイントを踏まえて、</a:t>
            </a:r>
            <a:endParaRPr lang="en-US" altLang="ja-JP" sz="1400" dirty="0">
              <a:latin typeface="+mn-ea"/>
            </a:endParaRPr>
          </a:p>
          <a:p>
            <a:pPr>
              <a:defRPr lang="ja-JP" altLang="en-US"/>
            </a:pPr>
            <a:r>
              <a:rPr lang="ja-JP" altLang="en-US" sz="1400" dirty="0">
                <a:latin typeface="+mn-ea"/>
              </a:rPr>
              <a:t>その人の「強み」だと思うことをワークシートに書きます。</a:t>
            </a:r>
            <a:endParaRPr lang="en-US" altLang="ja-JP" sz="1400" dirty="0">
              <a:latin typeface="+mn-ea"/>
            </a:endParaRPr>
          </a:p>
          <a:p>
            <a:pPr>
              <a:defRPr lang="ja-JP" altLang="en-US"/>
            </a:pPr>
            <a:r>
              <a:rPr lang="ja-JP" altLang="en-US" sz="1400" dirty="0">
                <a:latin typeface="+mn-ea"/>
              </a:rPr>
              <a:t>●例えば、１人目の田中さんは、</a:t>
            </a:r>
            <a:endParaRPr lang="en-US" altLang="ja-JP" sz="1400" dirty="0">
              <a:latin typeface="+mn-ea"/>
            </a:endParaRPr>
          </a:p>
          <a:p>
            <a:pPr>
              <a:defRPr lang="ja-JP" altLang="en-US"/>
            </a:pPr>
            <a:r>
              <a:rPr lang="ja-JP" altLang="en-US" sz="1400" dirty="0">
                <a:latin typeface="+mn-ea"/>
              </a:rPr>
              <a:t>●こういうところに着目して</a:t>
            </a:r>
            <a:endParaRPr lang="en-US" altLang="ja-JP" sz="1400" dirty="0">
              <a:latin typeface="+mn-ea"/>
            </a:endParaRPr>
          </a:p>
          <a:p>
            <a:pPr>
              <a:defRPr lang="ja-JP" altLang="en-US"/>
            </a:pPr>
            <a:r>
              <a:rPr lang="ja-JP" altLang="en-US" sz="1400" dirty="0">
                <a:latin typeface="+mn-ea"/>
              </a:rPr>
              <a:t>●「１人を楽しむ力があること」と書きました。</a:t>
            </a:r>
            <a:endParaRPr lang="en-US" altLang="ja-JP" sz="1400" dirty="0">
              <a:latin typeface="+mn-ea"/>
            </a:endParaRPr>
          </a:p>
          <a:p>
            <a:pPr>
              <a:defRPr lang="ja-JP" altLang="en-US"/>
            </a:pPr>
            <a:r>
              <a:rPr lang="ja-JP" altLang="en-US" sz="1400" dirty="0">
                <a:latin typeface="+mn-ea"/>
              </a:rPr>
              <a:t>●２人目の・・・</a:t>
            </a:r>
            <a:r>
              <a:rPr lang="en-US" altLang="ja-JP" sz="1400" dirty="0">
                <a:latin typeface="+mn-ea"/>
              </a:rPr>
              <a:t>【</a:t>
            </a:r>
            <a:r>
              <a:rPr lang="ja-JP" altLang="en-US" sz="1400" dirty="0">
                <a:latin typeface="+mn-ea"/>
              </a:rPr>
              <a:t>以下、アニメーションに沿って読み上げる</a:t>
            </a:r>
            <a:r>
              <a:rPr lang="en-US" altLang="ja-JP" sz="1400" dirty="0">
                <a:latin typeface="+mn-ea"/>
              </a:rPr>
              <a:t>】</a:t>
            </a:r>
          </a:p>
          <a:p>
            <a:pPr>
              <a:defRPr lang="ja-JP" altLang="en-US"/>
            </a:pPr>
            <a:r>
              <a:rPr lang="ja-JP" altLang="en-US" sz="1400" dirty="0">
                <a:latin typeface="+mn-ea"/>
              </a:rPr>
              <a:t>　</a:t>
            </a:r>
            <a:endParaRPr lang="en-US" altLang="ja-JP" sz="1400" dirty="0">
              <a:latin typeface="+mn-ea"/>
            </a:endParaRPr>
          </a:p>
          <a:p>
            <a:pPr>
              <a:defRPr lang="ja-JP" altLang="en-US"/>
            </a:pPr>
            <a:r>
              <a:rPr lang="ja-JP" altLang="en-US" sz="1400" dirty="0">
                <a:latin typeface="+mn-ea"/>
              </a:rPr>
              <a:t>このように、友達の「自分</a:t>
            </a:r>
            <a:r>
              <a:rPr lang="en-US" altLang="ja-JP" sz="1400" dirty="0">
                <a:latin typeface="+mn-ea"/>
              </a:rPr>
              <a:t>Webbing</a:t>
            </a:r>
            <a:r>
              <a:rPr lang="ja-JP" altLang="en-US" sz="1400" dirty="0">
                <a:latin typeface="+mn-ea"/>
              </a:rPr>
              <a:t>」を見て、</a:t>
            </a:r>
            <a:endParaRPr lang="en-US" altLang="ja-JP" sz="1400" dirty="0">
              <a:latin typeface="+mn-ea"/>
            </a:endParaRPr>
          </a:p>
          <a:p>
            <a:pPr>
              <a:defRPr lang="ja-JP" altLang="en-US"/>
            </a:pPr>
            <a:r>
              <a:rPr lang="ja-JP" altLang="en-US" sz="1400" dirty="0">
                <a:latin typeface="+mn-ea"/>
              </a:rPr>
              <a:t>複数の内容から考えられる「強み」を考えて書きます。</a:t>
            </a:r>
            <a:endParaRPr lang="en-US" altLang="ja-JP" sz="1400" dirty="0">
              <a:latin typeface="+mn-ea"/>
            </a:endParaRPr>
          </a:p>
          <a:p>
            <a:pPr>
              <a:defRPr lang="ja-JP" altLang="en-US"/>
            </a:pPr>
            <a:r>
              <a:rPr lang="ja-JP" altLang="en-US" sz="1400" dirty="0">
                <a:latin typeface="+mn-ea"/>
              </a:rPr>
              <a:t>（　）の中には、自分の名前を書きましょう。</a:t>
            </a: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13】</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213339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9450" y="1627188"/>
            <a:ext cx="5319713" cy="2994025"/>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678500" y="4664969"/>
            <a:ext cx="5321729" cy="4536504"/>
          </a:xfrm>
        </p:spPr>
        <p:txBody>
          <a:bodyPr/>
          <a:lstStyle/>
          <a:p>
            <a:pPr>
              <a:defRPr lang="ja-JP" altLang="en-US"/>
            </a:pPr>
            <a:endParaRPr lang="en-US" altLang="ja-JP" sz="1400" dirty="0">
              <a:latin typeface="+mn-ea"/>
            </a:endParaRPr>
          </a:p>
          <a:p>
            <a:pPr lvl="0">
              <a:defRPr lang="ja-JP" altLang="en-US"/>
            </a:pPr>
            <a:r>
              <a:rPr lang="en-US" altLang="ja-JP" sz="1400" b="1" dirty="0">
                <a:latin typeface="+mn-ea"/>
              </a:rPr>
              <a:t>※</a:t>
            </a:r>
            <a:r>
              <a:rPr lang="ja-JP" altLang="en-US" sz="1400" b="1" dirty="0">
                <a:latin typeface="+mn-ea"/>
              </a:rPr>
              <a:t>　このスライドは、授業者自身のものに替えることもできます。</a:t>
            </a:r>
            <a:endParaRPr lang="en-US" altLang="ja-JP" sz="1400" b="1" dirty="0">
              <a:latin typeface="+mn-ea"/>
            </a:endParaRPr>
          </a:p>
          <a:p>
            <a:pPr lvl="0">
              <a:defRPr lang="ja-JP" altLang="en-US"/>
            </a:pPr>
            <a:endParaRPr lang="en-US" altLang="ja-JP" sz="1400" b="1" dirty="0">
              <a:latin typeface="+mn-ea"/>
            </a:endParaRPr>
          </a:p>
          <a:p>
            <a:pPr>
              <a:defRPr lang="ja-JP" altLang="en-US"/>
            </a:pPr>
            <a:r>
              <a:rPr lang="ja-JP" altLang="en-US" sz="1400" dirty="0">
                <a:latin typeface="+mn-ea"/>
              </a:rPr>
              <a:t>●このやり方で、先生も「強み」を書いてもらいました</a:t>
            </a:r>
            <a:endParaRPr lang="en-US" altLang="ja-JP" sz="1400" dirty="0">
              <a:latin typeface="+mn-ea"/>
            </a:endParaRPr>
          </a:p>
          <a:p>
            <a:pPr>
              <a:defRPr lang="ja-JP" altLang="en-US"/>
            </a:pPr>
            <a:r>
              <a:rPr lang="en-US" altLang="ja-JP" sz="1400" dirty="0">
                <a:latin typeface="+mn-ea"/>
              </a:rPr>
              <a:t>【</a:t>
            </a:r>
            <a:r>
              <a:rPr lang="ja-JP" altLang="en-US" sz="1400" dirty="0">
                <a:latin typeface="+mn-ea"/>
              </a:rPr>
              <a:t>アニメーションに沿って読み上げる</a:t>
            </a:r>
            <a:r>
              <a:rPr lang="en-US" altLang="ja-JP" sz="1400" dirty="0">
                <a:latin typeface="+mn-ea"/>
              </a:rPr>
              <a:t>】</a:t>
            </a:r>
          </a:p>
          <a:p>
            <a:pPr>
              <a:defRPr lang="ja-JP" altLang="en-US"/>
            </a:pPr>
            <a:r>
              <a:rPr lang="ja-JP" altLang="en-US" sz="1400" dirty="0">
                <a:latin typeface="+mn-ea"/>
              </a:rPr>
              <a:t>やり方で質問はありませんか。</a:t>
            </a: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14】</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328728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28663" y="1624013"/>
            <a:ext cx="5270500" cy="2965450"/>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86211" y="4628965"/>
            <a:ext cx="5214017" cy="4500501"/>
          </a:xfrm>
        </p:spPr>
        <p:txBody>
          <a:bodyPr/>
          <a:lstStyle/>
          <a:p>
            <a:pPr defTabSz="914276">
              <a:defRPr lang="ja-JP" altLang="en-US"/>
            </a:pPr>
            <a:endParaRPr lang="en-US" altLang="ja-JP" sz="1400" dirty="0">
              <a:latin typeface="+mn-ea"/>
            </a:endParaRPr>
          </a:p>
          <a:p>
            <a:pPr defTabSz="914276">
              <a:defRPr lang="ja-JP" altLang="en-US"/>
            </a:pPr>
            <a:r>
              <a:rPr lang="ja-JP" altLang="en-US" sz="1400" dirty="0">
                <a:latin typeface="+mn-ea"/>
              </a:rPr>
              <a:t>ワークシートは、時計回りに渡してください。</a:t>
            </a:r>
            <a:endParaRPr lang="en-US" altLang="ja-JP" sz="1400" dirty="0">
              <a:latin typeface="+mn-ea"/>
            </a:endParaRPr>
          </a:p>
          <a:p>
            <a:pPr>
              <a:defRPr lang="ja-JP" altLang="en-US"/>
            </a:pPr>
            <a:r>
              <a:rPr lang="ja-JP" altLang="en-US" sz="1400" dirty="0">
                <a:latin typeface="+mn-ea"/>
              </a:rPr>
              <a:t>最後は、ワークシートを裏返しのまま、本人に戻します。</a:t>
            </a:r>
            <a:endParaRPr lang="en-US" altLang="ja-JP" sz="1400" dirty="0">
              <a:latin typeface="+mn-ea"/>
            </a:endParaRPr>
          </a:p>
          <a:p>
            <a:pPr>
              <a:defRPr lang="ja-JP" altLang="en-US"/>
            </a:pPr>
            <a:endParaRPr lang="en-US" altLang="ja-JP" sz="1400" dirty="0">
              <a:latin typeface="+mn-ea"/>
            </a:endParaRPr>
          </a:p>
          <a:p>
            <a:pPr>
              <a:defRPr lang="ja-JP" altLang="en-US"/>
            </a:pPr>
            <a:r>
              <a:rPr lang="en-US" altLang="ja-JP" sz="1400" dirty="0">
                <a:latin typeface="+mn-ea"/>
              </a:rPr>
              <a:t>【</a:t>
            </a:r>
            <a:r>
              <a:rPr lang="ja-JP" altLang="en-US" sz="1400" dirty="0">
                <a:latin typeface="+mn-ea"/>
              </a:rPr>
              <a:t>「ワークシートの回し方」を掲示する</a:t>
            </a:r>
            <a:r>
              <a:rPr lang="en-US" altLang="ja-JP" sz="1400" dirty="0">
                <a:latin typeface="+mn-ea"/>
              </a:rPr>
              <a:t>】</a:t>
            </a:r>
          </a:p>
          <a:p>
            <a:pPr>
              <a:defRPr lang="ja-JP" altLang="en-US"/>
            </a:pPr>
            <a:endParaRPr lang="en-US" altLang="ja-JP" sz="1400" dirty="0">
              <a:latin typeface="+mn-ea"/>
            </a:endParaRPr>
          </a:p>
          <a:p>
            <a:pPr defTabSz="914276">
              <a:defRPr lang="ja-JP" altLang="en-US"/>
            </a:pPr>
            <a:r>
              <a:rPr lang="ja-JP" altLang="en-US" sz="1400" dirty="0">
                <a:latin typeface="+mn-ea"/>
              </a:rPr>
              <a:t>時間は１人当たり２分です。</a:t>
            </a:r>
            <a:endParaRPr lang="en-US" altLang="ja-JP" sz="1400" dirty="0">
              <a:latin typeface="+mn-ea"/>
            </a:endParaRPr>
          </a:p>
          <a:p>
            <a:pPr>
              <a:defRPr lang="ja-JP" altLang="en-US"/>
            </a:pPr>
            <a:r>
              <a:rPr lang="ja-JP" altLang="en-US" sz="1400" dirty="0">
                <a:latin typeface="+mn-ea"/>
              </a:rPr>
              <a:t>私の合図に合わせて、全体で進めます。</a:t>
            </a:r>
            <a:endParaRPr lang="en-US" altLang="ja-JP" sz="1400" dirty="0">
              <a:latin typeface="+mn-ea"/>
            </a:endParaRPr>
          </a:p>
          <a:p>
            <a:pPr>
              <a:defRPr lang="ja-JP" altLang="en-US"/>
            </a:pPr>
            <a:r>
              <a:rPr lang="ja-JP" altLang="en-US" sz="1400" dirty="0">
                <a:latin typeface="+mn-ea"/>
              </a:rPr>
              <a:t>始めてください。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en-US" altLang="ja-JP" sz="1400" dirty="0">
                <a:latin typeface="+mn-ea"/>
              </a:rPr>
              <a:t>15</a:t>
            </a:r>
            <a:r>
              <a:rPr lang="ja-JP" altLang="en-US" sz="1400" dirty="0">
                <a:latin typeface="+mn-ea"/>
              </a:rPr>
              <a:t>秒前です。時間です。次の友達に渡しましょう。</a:t>
            </a:r>
            <a:endParaRPr lang="en-US" altLang="ja-JP" sz="1400" dirty="0">
              <a:latin typeface="+mn-ea"/>
            </a:endParaRPr>
          </a:p>
          <a:p>
            <a:pPr lvl="0">
              <a:defRPr lang="ja-JP" altLang="en-US"/>
            </a:pPr>
            <a:r>
              <a:rPr lang="en-US" altLang="ja-JP" sz="1400" dirty="0">
                <a:latin typeface="+mn-ea"/>
              </a:rPr>
              <a:t>15</a:t>
            </a:r>
            <a:r>
              <a:rPr lang="ja-JP" altLang="en-US" sz="1400" dirty="0">
                <a:latin typeface="+mn-ea"/>
              </a:rPr>
              <a:t>秒前です。時間です。次の友達に渡しましょう。</a:t>
            </a:r>
            <a:endParaRPr lang="en-US" altLang="ja-JP" sz="1400" dirty="0">
              <a:latin typeface="+mn-ea"/>
            </a:endParaRPr>
          </a:p>
          <a:p>
            <a:pPr>
              <a:defRPr lang="ja-JP" altLang="en-US"/>
            </a:pPr>
            <a:r>
              <a:rPr lang="en-US" altLang="ja-JP" sz="1400" dirty="0">
                <a:latin typeface="+mn-ea"/>
              </a:rPr>
              <a:t>15</a:t>
            </a:r>
            <a:r>
              <a:rPr lang="ja-JP" altLang="en-US" sz="1400" dirty="0">
                <a:latin typeface="+mn-ea"/>
              </a:rPr>
              <a:t>秒前です。時間です。ワークシートを裏返して待ちましょう。</a:t>
            </a:r>
            <a:endParaRPr lang="en-US" altLang="ja-JP" sz="1400" dirty="0">
              <a:latin typeface="+mn-ea"/>
            </a:endParaRPr>
          </a:p>
          <a:p>
            <a:pPr>
              <a:defRPr lang="ja-JP" altLang="en-US"/>
            </a:pPr>
            <a:r>
              <a:rPr lang="ja-JP" altLang="en-US" sz="1400" dirty="0">
                <a:latin typeface="+mn-ea"/>
              </a:rPr>
              <a:t>裏返しのまま本人に戻します。</a:t>
            </a:r>
            <a:endParaRPr lang="en-US" altLang="ja-JP" sz="1400" dirty="0">
              <a:latin typeface="+mn-ea"/>
            </a:endParaRPr>
          </a:p>
          <a:p>
            <a:pPr>
              <a:defRPr lang="ja-JP" altLang="en-US"/>
            </a:pPr>
            <a:r>
              <a:rPr lang="ja-JP" altLang="en-US" sz="1400" dirty="0">
                <a:latin typeface="+mn-ea"/>
              </a:rPr>
              <a:t>戻ったら、友達が書いてくれた「強み」にじっくりと目を通しましょう。</a:t>
            </a:r>
            <a:endParaRPr lang="en-US" altLang="ja-JP" sz="1400" dirty="0">
              <a:latin typeface="+mn-ea"/>
            </a:endParaRPr>
          </a:p>
          <a:p>
            <a:pPr>
              <a:defRPr lang="ja-JP" altLang="en-US"/>
            </a:pP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15】</a:t>
            </a:r>
            <a:r>
              <a:rPr lang="ja-JP" altLang="en-US" sz="2000" dirty="0">
                <a:latin typeface="+mj-ea"/>
                <a:ea typeface="+mj-ea"/>
              </a:rPr>
              <a:t>（８分）</a:t>
            </a:r>
            <a:endParaRPr lang="en-US" altLang="ja-JP" sz="2000" dirty="0">
              <a:latin typeface="+mj-ea"/>
              <a:ea typeface="+mj-ea"/>
            </a:endParaRPr>
          </a:p>
        </p:txBody>
      </p:sp>
    </p:spTree>
    <p:extLst>
      <p:ext uri="{BB962C8B-B14F-4D97-AF65-F5344CB8AC3E}">
        <p14:creationId xmlns:p14="http://schemas.microsoft.com/office/powerpoint/2010/main" val="192682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30250" y="1627188"/>
            <a:ext cx="5270500" cy="2965450"/>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28192" y="4628964"/>
            <a:ext cx="5415857" cy="5133804"/>
          </a:xfrm>
        </p:spPr>
        <p:txBody>
          <a:bodyPr/>
          <a:lstStyle/>
          <a:p>
            <a:pPr>
              <a:defRPr lang="ja-JP" altLang="en-US"/>
            </a:pPr>
            <a:endParaRPr lang="en-US" altLang="ja-JP" sz="1300" dirty="0">
              <a:latin typeface="+mn-ea"/>
            </a:endParaRPr>
          </a:p>
          <a:p>
            <a:pPr>
              <a:defRPr lang="ja-JP" altLang="en-US"/>
            </a:pPr>
            <a:r>
              <a:rPr lang="en-US" altLang="ja-JP" sz="1300" b="1" dirty="0">
                <a:latin typeface="+mn-ea"/>
              </a:rPr>
              <a:t>※</a:t>
            </a:r>
            <a:r>
              <a:rPr lang="ja-JP" altLang="en-US" sz="1300" b="1" dirty="0">
                <a:latin typeface="+mn-ea"/>
              </a:rPr>
              <a:t>　このスライドの太字の部分は、授業者自身の言葉に替えることも</a:t>
            </a:r>
            <a:endParaRPr lang="en-US" altLang="ja-JP" sz="1300" b="1" dirty="0">
              <a:latin typeface="+mn-ea"/>
            </a:endParaRPr>
          </a:p>
          <a:p>
            <a:pPr>
              <a:defRPr lang="ja-JP" altLang="en-US"/>
            </a:pPr>
            <a:r>
              <a:rPr lang="ja-JP" altLang="en-US" sz="1300" b="1" dirty="0">
                <a:latin typeface="+mn-ea"/>
              </a:rPr>
              <a:t>　できます。</a:t>
            </a:r>
            <a:endParaRPr lang="en-US" altLang="ja-JP" sz="1300" b="1" dirty="0">
              <a:latin typeface="+mn-ea"/>
            </a:endParaRPr>
          </a:p>
          <a:p>
            <a:pPr>
              <a:defRPr lang="ja-JP" altLang="en-US"/>
            </a:pPr>
            <a:endParaRPr lang="en-US" altLang="ja-JP" sz="1300" dirty="0">
              <a:latin typeface="+mn-ea"/>
            </a:endParaRPr>
          </a:p>
          <a:p>
            <a:pPr>
              <a:defRPr lang="ja-JP" altLang="en-US"/>
            </a:pPr>
            <a:r>
              <a:rPr lang="ja-JP" altLang="en-US" sz="1300" dirty="0">
                <a:latin typeface="+mn-ea"/>
              </a:rPr>
              <a:t>どうでしたか。</a:t>
            </a:r>
            <a:endParaRPr lang="en-US" altLang="ja-JP" sz="1300" dirty="0">
              <a:latin typeface="+mn-ea"/>
            </a:endParaRPr>
          </a:p>
          <a:p>
            <a:pPr>
              <a:defRPr lang="ja-JP" altLang="en-US"/>
            </a:pPr>
            <a:r>
              <a:rPr lang="ja-JP" altLang="en-US" sz="1300" dirty="0">
                <a:latin typeface="+mn-ea"/>
              </a:rPr>
              <a:t>今から、友達の「強み」を書いたり、友達に「強み」を書いてもらったりした気付きや感想をグループで伝え合います。</a:t>
            </a:r>
            <a:endParaRPr lang="en-US" altLang="ja-JP" sz="1300" dirty="0">
              <a:latin typeface="+mn-ea"/>
            </a:endParaRPr>
          </a:p>
          <a:p>
            <a:pPr>
              <a:defRPr lang="ja-JP" altLang="en-US"/>
            </a:pPr>
            <a:endParaRPr lang="en-US" altLang="ja-JP" sz="1300" dirty="0">
              <a:latin typeface="+mn-ea"/>
            </a:endParaRPr>
          </a:p>
          <a:p>
            <a:pPr eaLnBrk="1" hangingPunct="1">
              <a:spcBef>
                <a:spcPct val="0"/>
              </a:spcBef>
            </a:pPr>
            <a:r>
              <a:rPr lang="ja-JP" altLang="en-US" sz="1300" dirty="0">
                <a:latin typeface="+mn-ea"/>
              </a:rPr>
              <a:t>伝え合いをするときのポイントを紹介します。</a:t>
            </a:r>
            <a:endParaRPr lang="en-US" altLang="ja-JP" sz="1300" dirty="0">
              <a:latin typeface="+mn-ea"/>
            </a:endParaRPr>
          </a:p>
          <a:p>
            <a:pPr eaLnBrk="1" hangingPunct="1">
              <a:spcBef>
                <a:spcPct val="0"/>
              </a:spcBef>
            </a:pPr>
            <a:r>
              <a:rPr lang="ja-JP" altLang="en-US" sz="1300" dirty="0">
                <a:latin typeface="+mn-ea"/>
              </a:rPr>
              <a:t>まず、話す方は、相手を見て、聞こえる声で、はっきりと話します。</a:t>
            </a:r>
            <a:endParaRPr lang="en-US" altLang="ja-JP" sz="1300" dirty="0">
              <a:latin typeface="+mn-ea"/>
            </a:endParaRPr>
          </a:p>
          <a:p>
            <a:pPr eaLnBrk="1" hangingPunct="1">
              <a:spcBef>
                <a:spcPct val="0"/>
              </a:spcBef>
            </a:pPr>
            <a:r>
              <a:rPr lang="ja-JP" altLang="en-US" sz="1300" dirty="0">
                <a:latin typeface="+mn-ea"/>
              </a:rPr>
              <a:t>次に、聞く方も、相手を見て、うなずきながら、</a:t>
            </a:r>
            <a:endParaRPr lang="en-US" altLang="ja-JP" sz="1300" dirty="0">
              <a:latin typeface="+mn-ea"/>
            </a:endParaRPr>
          </a:p>
          <a:p>
            <a:pPr eaLnBrk="1" hangingPunct="1">
              <a:spcBef>
                <a:spcPct val="0"/>
              </a:spcBef>
            </a:pPr>
            <a:r>
              <a:rPr lang="ja-JP" altLang="en-US" sz="1300" dirty="0">
                <a:latin typeface="+mn-ea"/>
              </a:rPr>
              <a:t>最後まで話を聴きます。</a:t>
            </a:r>
            <a:endParaRPr lang="en-US" altLang="ja-JP" sz="1300" dirty="0">
              <a:latin typeface="+mn-ea"/>
            </a:endParaRPr>
          </a:p>
          <a:p>
            <a:pPr>
              <a:defRPr lang="ja-JP" altLang="en-US"/>
            </a:pPr>
            <a:endParaRPr lang="en-US" altLang="ja-JP" sz="1300" dirty="0">
              <a:latin typeface="+mn-ea"/>
            </a:endParaRPr>
          </a:p>
          <a:p>
            <a:pPr>
              <a:defRPr lang="ja-JP" altLang="en-US"/>
            </a:pPr>
            <a:r>
              <a:rPr lang="en-US" altLang="ja-JP" sz="1300" dirty="0">
                <a:latin typeface="+mn-ea"/>
              </a:rPr>
              <a:t>【</a:t>
            </a:r>
            <a:r>
              <a:rPr lang="ja-JP" altLang="en-US" sz="1300" dirty="0">
                <a:latin typeface="+mn-ea"/>
              </a:rPr>
              <a:t>「話し方と聴き方のポイント」を掲示する</a:t>
            </a:r>
            <a:r>
              <a:rPr lang="en-US" altLang="ja-JP" sz="1300" dirty="0">
                <a:latin typeface="+mn-ea"/>
              </a:rPr>
              <a:t>】</a:t>
            </a:r>
          </a:p>
          <a:p>
            <a:pPr>
              <a:defRPr lang="ja-JP" altLang="en-US"/>
            </a:pPr>
            <a:endParaRPr lang="en-US" altLang="ja-JP" sz="1300" dirty="0">
              <a:latin typeface="+mn-ea"/>
            </a:endParaRPr>
          </a:p>
          <a:p>
            <a:pPr>
              <a:defRPr lang="ja-JP" altLang="en-US"/>
            </a:pPr>
            <a:r>
              <a:rPr lang="ja-JP" altLang="en-US" sz="1300" dirty="0">
                <a:latin typeface="+mn-ea"/>
              </a:rPr>
              <a:t>グループの右前に座っている人から時計回りに発表します。</a:t>
            </a:r>
            <a:endParaRPr lang="en-US" altLang="ja-JP" sz="1300" dirty="0">
              <a:latin typeface="+mn-ea"/>
            </a:endParaRPr>
          </a:p>
          <a:p>
            <a:pPr>
              <a:defRPr lang="ja-JP" altLang="en-US"/>
            </a:pPr>
            <a:r>
              <a:rPr lang="ja-JP" altLang="en-US" sz="1300" dirty="0">
                <a:latin typeface="+mn-ea"/>
              </a:rPr>
              <a:t>グループ全体で、　時間を２分取ります。</a:t>
            </a:r>
            <a:endParaRPr lang="en-US" altLang="ja-JP" sz="1300" dirty="0">
              <a:latin typeface="+mn-ea"/>
            </a:endParaRPr>
          </a:p>
          <a:p>
            <a:pPr>
              <a:defRPr lang="ja-JP" altLang="en-US"/>
            </a:pPr>
            <a:r>
              <a:rPr lang="ja-JP" altLang="en-US" sz="1300" dirty="0">
                <a:latin typeface="+mn-ea"/>
              </a:rPr>
              <a:t>早く終わったところは、時間がくるまで、友達の発表を聴いて感じたことや気付いたことについて交流してください。</a:t>
            </a:r>
            <a:endParaRPr lang="en-US" altLang="ja-JP" sz="1300" dirty="0">
              <a:latin typeface="+mn-ea"/>
            </a:endParaRPr>
          </a:p>
          <a:p>
            <a:pPr>
              <a:defRPr lang="ja-JP" altLang="en-US"/>
            </a:pPr>
            <a:endParaRPr lang="en-US" altLang="ja-JP" sz="1300" dirty="0">
              <a:latin typeface="+mn-ea"/>
            </a:endParaRPr>
          </a:p>
          <a:p>
            <a:pPr>
              <a:defRPr lang="ja-JP" altLang="en-US"/>
            </a:pPr>
            <a:r>
              <a:rPr lang="ja-JP" altLang="en-US" sz="1300" dirty="0">
                <a:latin typeface="+mn-ea"/>
              </a:rPr>
              <a:t>時間です。</a:t>
            </a:r>
            <a:endParaRPr lang="en-US" altLang="ja-JP" sz="1300" dirty="0">
              <a:latin typeface="+mn-ea"/>
            </a:endParaRPr>
          </a:p>
          <a:p>
            <a:pPr>
              <a:defRPr lang="ja-JP" altLang="en-US"/>
            </a:pPr>
            <a:r>
              <a:rPr lang="ja-JP" altLang="en-US" sz="1300" b="1" dirty="0">
                <a:latin typeface="+mn-ea"/>
              </a:rPr>
              <a:t>嬉しそうに笑顔になったり、</a:t>
            </a:r>
            <a:endParaRPr lang="en-US" altLang="ja-JP" sz="1300" b="1" dirty="0">
              <a:latin typeface="+mn-ea"/>
            </a:endParaRPr>
          </a:p>
          <a:p>
            <a:pPr>
              <a:defRPr lang="ja-JP" altLang="en-US"/>
            </a:pPr>
            <a:r>
              <a:rPr lang="ja-JP" altLang="en-US" sz="1300" b="1" dirty="0">
                <a:latin typeface="+mn-ea"/>
              </a:rPr>
              <a:t>自然と拍手が起こったりしているグループもありました。</a:t>
            </a:r>
            <a:endParaRPr lang="en-US" altLang="ja-JP" sz="1300" b="1"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16】</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2585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3588" y="1639888"/>
            <a:ext cx="5237162" cy="2946400"/>
          </a:xfrm>
        </p:spPr>
      </p:sp>
      <p:sp>
        <p:nvSpPr>
          <p:cNvPr id="3" name="ノート プレースホルダー 2"/>
          <p:cNvSpPr>
            <a:spLocks noGrp="1"/>
          </p:cNvSpPr>
          <p:nvPr>
            <p:ph type="body" idx="1"/>
          </p:nvPr>
        </p:nvSpPr>
        <p:spPr>
          <a:xfrm>
            <a:off x="764195" y="4628965"/>
            <a:ext cx="5270276" cy="3900487"/>
          </a:xfrm>
        </p:spPr>
        <p:txBody>
          <a:bodyPr/>
          <a:lstStyle/>
          <a:p>
            <a:pPr defTabSz="914276">
              <a:defRPr lang="ja-JP" altLang="en-US"/>
            </a:pPr>
            <a:endParaRPr lang="en-US" altLang="ja-JP" sz="1400" dirty="0">
              <a:latin typeface="+mn-ea"/>
            </a:endParaRPr>
          </a:p>
          <a:p>
            <a:pPr defTabSz="914276">
              <a:defRPr lang="ja-JP" altLang="en-US"/>
            </a:pPr>
            <a:r>
              <a:rPr lang="ja-JP" altLang="en-US" sz="1400" dirty="0">
                <a:latin typeface="+mn-ea"/>
              </a:rPr>
              <a:t>最後に、活動③です。</a:t>
            </a:r>
            <a:endParaRPr lang="en-US" altLang="ja-JP" sz="1400" dirty="0">
              <a:latin typeface="+mn-ea"/>
            </a:endParaRPr>
          </a:p>
          <a:p>
            <a:pPr>
              <a:defRPr lang="ja-JP" altLang="en-US"/>
            </a:pPr>
            <a:r>
              <a:rPr lang="ja-JP" altLang="en-US" sz="1400" dirty="0">
                <a:latin typeface="+mn-ea"/>
              </a:rPr>
              <a:t>グループの友達が書いてくれた「強み」も参考にしながら、</a:t>
            </a:r>
            <a:endParaRPr lang="en-US" altLang="ja-JP" sz="1400" dirty="0">
              <a:latin typeface="+mn-ea"/>
            </a:endParaRPr>
          </a:p>
          <a:p>
            <a:pPr>
              <a:defRPr lang="ja-JP" altLang="en-US"/>
            </a:pPr>
            <a:r>
              <a:rPr lang="ja-JP" altLang="en-US" sz="1400" dirty="0">
                <a:latin typeface="+mn-ea"/>
              </a:rPr>
              <a:t>このように、●改めて自分の「強み」だと思うことを書きます。</a:t>
            </a:r>
            <a:endParaRPr lang="en-US"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17】</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17109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47825"/>
            <a:ext cx="5254625" cy="2955925"/>
          </a:xfrm>
        </p:spPr>
      </p:sp>
      <p:sp>
        <p:nvSpPr>
          <p:cNvPr id="3" name="ノート プレースホルダー 2"/>
          <p:cNvSpPr>
            <a:spLocks noGrp="1"/>
          </p:cNvSpPr>
          <p:nvPr>
            <p:ph type="body" idx="1"/>
          </p:nvPr>
        </p:nvSpPr>
        <p:spPr>
          <a:xfrm>
            <a:off x="734755" y="4628965"/>
            <a:ext cx="5322029" cy="3642115"/>
          </a:xfrm>
        </p:spPr>
        <p:txBody>
          <a:bodyPr/>
          <a:lstStyle/>
          <a:p>
            <a:pPr defTabSz="914276">
              <a:defRPr lang="ja-JP" altLang="en-US"/>
            </a:pPr>
            <a:endParaRPr lang="en-US" altLang="ja-JP" sz="1400" dirty="0">
              <a:latin typeface="+mn-ea"/>
            </a:endParaRPr>
          </a:p>
          <a:p>
            <a:pPr lvl="0">
              <a:defRPr lang="ja-JP" altLang="en-US"/>
            </a:pPr>
            <a:r>
              <a:rPr lang="en-US" altLang="ja-JP" sz="1400" b="1" dirty="0">
                <a:latin typeface="+mn-ea"/>
              </a:rPr>
              <a:t>※</a:t>
            </a:r>
            <a:r>
              <a:rPr lang="ja-JP" altLang="en-US" sz="1400" b="1" dirty="0">
                <a:latin typeface="+mn-ea"/>
              </a:rPr>
              <a:t>　このスライドは、授業者自身のものに替えることもできます。</a:t>
            </a:r>
            <a:endParaRPr lang="en-US" altLang="ja-JP" sz="1400" b="1" dirty="0">
              <a:latin typeface="+mn-ea"/>
            </a:endParaRPr>
          </a:p>
          <a:p>
            <a:pPr defTabSz="914276">
              <a:defRPr lang="ja-JP" altLang="en-US"/>
            </a:pPr>
            <a:endParaRPr lang="en-US" altLang="ja-JP" sz="1400" dirty="0">
              <a:latin typeface="+mn-ea"/>
            </a:endParaRPr>
          </a:p>
          <a:p>
            <a:pPr defTabSz="914276">
              <a:defRPr lang="ja-JP" altLang="en-US"/>
            </a:pPr>
            <a:r>
              <a:rPr lang="ja-JP" altLang="en-US" sz="1400" dirty="0">
                <a:latin typeface="+mn-ea"/>
              </a:rPr>
              <a:t>●先生が考えた自分の「強み」は、</a:t>
            </a:r>
            <a:endParaRPr lang="en-US" altLang="ja-JP" sz="1400" dirty="0">
              <a:latin typeface="+mn-ea"/>
            </a:endParaRPr>
          </a:p>
          <a:p>
            <a:pPr>
              <a:defRPr lang="ja-JP" altLang="en-US"/>
            </a:pPr>
            <a:r>
              <a:rPr lang="ja-JP" altLang="en-US" sz="1400" dirty="0">
                <a:latin typeface="+mn-ea"/>
              </a:rPr>
              <a:t>・・・</a:t>
            </a:r>
            <a:r>
              <a:rPr lang="en-US" altLang="ja-JP" sz="1400" dirty="0">
                <a:latin typeface="+mn-ea"/>
              </a:rPr>
              <a:t>【</a:t>
            </a:r>
            <a:r>
              <a:rPr lang="ja-JP" altLang="en-US" sz="1400" dirty="0">
                <a:latin typeface="+mn-ea"/>
              </a:rPr>
              <a:t>アニメーションに沿って読み上げる</a:t>
            </a:r>
            <a:r>
              <a:rPr lang="en-US" altLang="ja-JP" sz="1400" dirty="0">
                <a:latin typeface="+mn-ea"/>
              </a:rPr>
              <a:t>】</a:t>
            </a:r>
          </a:p>
          <a:p>
            <a:pPr>
              <a:defRPr lang="ja-JP" altLang="en-US"/>
            </a:pPr>
            <a:r>
              <a:rPr lang="ja-JP" altLang="en-US" sz="1400" dirty="0">
                <a:latin typeface="+mn-ea"/>
              </a:rPr>
              <a:t>やり方で質問はありませんか。</a:t>
            </a:r>
            <a:endParaRPr lang="en-US" altLang="ja-JP" sz="1400" dirty="0">
              <a:latin typeface="+mn-ea"/>
            </a:endParaRPr>
          </a:p>
          <a:p>
            <a:pPr>
              <a:defRPr lang="ja-JP" altLang="en-US"/>
            </a:pPr>
            <a:r>
              <a:rPr lang="ja-JP" altLang="en-US" sz="1400" dirty="0">
                <a:latin typeface="+mn-ea"/>
              </a:rPr>
              <a:t>時間を２分取ります。</a:t>
            </a:r>
            <a:endParaRPr lang="en-US" altLang="ja-JP" sz="1400" dirty="0">
              <a:latin typeface="+mn-ea"/>
            </a:endParaRPr>
          </a:p>
          <a:p>
            <a:pPr>
              <a:defRPr lang="ja-JP" altLang="en-US"/>
            </a:pPr>
            <a:r>
              <a:rPr lang="ja-JP" altLang="en-US" sz="1400" dirty="0">
                <a:latin typeface="+mn-ea"/>
              </a:rPr>
              <a:t>早く終わった人は、私が合図するまで、そのまま待っていてください。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時間です。</a:t>
            </a:r>
            <a:endParaRPr lang="en-US" altLang="ja-JP" sz="1400" dirty="0">
              <a:latin typeface="+mn-ea"/>
            </a:endParaRP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18】</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33534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730250" y="1627188"/>
            <a:ext cx="5270500" cy="2965450"/>
          </a:xfr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28192" y="4628964"/>
            <a:ext cx="5415857" cy="4866256"/>
          </a:xfrm>
        </p:spPr>
        <p:txBody>
          <a:bodyPr/>
          <a:lstStyle/>
          <a:p>
            <a:pPr>
              <a:defRPr lang="ja-JP" altLang="en-US"/>
            </a:pPr>
            <a:endParaRPr lang="en-US" altLang="ja-JP" sz="1400" dirty="0">
              <a:latin typeface="+mn-ea"/>
            </a:endParaRPr>
          </a:p>
          <a:p>
            <a:pPr>
              <a:defRPr lang="ja-JP" altLang="en-US"/>
            </a:pPr>
            <a:r>
              <a:rPr lang="en-US" altLang="ja-JP" sz="1400" b="1" dirty="0">
                <a:latin typeface="+mn-ea"/>
              </a:rPr>
              <a:t>※</a:t>
            </a:r>
            <a:r>
              <a:rPr lang="ja-JP" altLang="en-US" sz="1400" b="1" dirty="0">
                <a:latin typeface="+mn-ea"/>
              </a:rPr>
              <a:t>　このスライドの太字の部分は、授業者自身の言葉に替えることも</a:t>
            </a:r>
            <a:endParaRPr lang="en-US" altLang="ja-JP" sz="1400" b="1" dirty="0">
              <a:latin typeface="+mn-ea"/>
            </a:endParaRPr>
          </a:p>
          <a:p>
            <a:pPr>
              <a:defRPr lang="ja-JP" altLang="en-US"/>
            </a:pPr>
            <a:r>
              <a:rPr lang="ja-JP" altLang="en-US" sz="1400" b="1" dirty="0">
                <a:latin typeface="+mn-ea"/>
              </a:rPr>
              <a:t>　できます。</a:t>
            </a:r>
            <a:endParaRPr lang="en-US" altLang="ja-JP" sz="1400" b="1" dirty="0">
              <a:latin typeface="+mn-ea"/>
            </a:endParaRPr>
          </a:p>
          <a:p>
            <a:pPr>
              <a:defRPr lang="ja-JP" altLang="en-US"/>
            </a:pPr>
            <a:endParaRPr lang="en-US" altLang="ja-JP" sz="1400" dirty="0">
              <a:latin typeface="+mn-ea"/>
            </a:endParaRPr>
          </a:p>
          <a:p>
            <a:pPr>
              <a:defRPr lang="ja-JP" altLang="en-US"/>
            </a:pPr>
            <a:r>
              <a:rPr lang="ja-JP" altLang="en-US" sz="1400" dirty="0">
                <a:latin typeface="+mn-ea"/>
              </a:rPr>
              <a:t>今、自分が書いた「強み」をグループで伝え合います。</a:t>
            </a:r>
            <a:endParaRPr lang="en-US" altLang="ja-JP" sz="1400" dirty="0">
              <a:latin typeface="+mn-ea"/>
            </a:endParaRPr>
          </a:p>
          <a:p>
            <a:pPr eaLnBrk="1" hangingPunct="1">
              <a:spcBef>
                <a:spcPct val="0"/>
              </a:spcBef>
            </a:pPr>
            <a:r>
              <a:rPr lang="ja-JP" altLang="en-US" sz="1400" dirty="0">
                <a:latin typeface="+mn-ea"/>
              </a:rPr>
              <a:t>伝え合いをするときのポイントは、先ほどと同じです。</a:t>
            </a:r>
            <a:endParaRPr lang="en-US" altLang="ja-JP" sz="1400" dirty="0">
              <a:latin typeface="+mn-ea"/>
            </a:endParaRPr>
          </a:p>
          <a:p>
            <a:pPr defTabSz="914367">
              <a:defRPr lang="ja-JP" altLang="en-US"/>
            </a:pPr>
            <a:r>
              <a:rPr lang="ja-JP" altLang="ja-JP" sz="1400" dirty="0">
                <a:latin typeface="+mn-ea"/>
              </a:rPr>
              <a:t>伝え</a:t>
            </a:r>
            <a:r>
              <a:rPr lang="ja-JP" altLang="en-US" sz="1400" dirty="0">
                <a:latin typeface="+mn-ea"/>
              </a:rPr>
              <a:t>方は</a:t>
            </a:r>
            <a:r>
              <a:rPr lang="ja-JP" altLang="ja-JP" sz="1400" dirty="0">
                <a:latin typeface="+mn-ea"/>
              </a:rPr>
              <a:t>、「私の『強み』</a:t>
            </a:r>
            <a:r>
              <a:rPr lang="ja-JP" altLang="en-US" sz="1400" dirty="0">
                <a:latin typeface="+mn-ea"/>
              </a:rPr>
              <a:t>は</a:t>
            </a:r>
            <a:r>
              <a:rPr lang="ja-JP" altLang="ja-JP" sz="1400" dirty="0">
                <a:latin typeface="+mn-ea"/>
              </a:rPr>
              <a:t>・・・</a:t>
            </a:r>
            <a:r>
              <a:rPr lang="ja-JP" altLang="en-US" sz="1400" dirty="0">
                <a:latin typeface="+mn-ea"/>
              </a:rPr>
              <a:t>だと思いま</a:t>
            </a:r>
            <a:r>
              <a:rPr lang="ja-JP" altLang="ja-JP" sz="1400" dirty="0">
                <a:latin typeface="+mn-ea"/>
              </a:rPr>
              <a:t>す」と分かりやすく</a:t>
            </a:r>
            <a:endParaRPr lang="en-US" altLang="ja-JP" sz="1400" dirty="0">
              <a:latin typeface="+mn-ea"/>
            </a:endParaRPr>
          </a:p>
          <a:p>
            <a:pPr defTabSz="914367">
              <a:defRPr lang="ja-JP" altLang="en-US"/>
            </a:pPr>
            <a:r>
              <a:rPr lang="ja-JP" altLang="ja-JP" sz="1400" dirty="0">
                <a:latin typeface="+mn-ea"/>
              </a:rPr>
              <a:t>話しましょう。</a:t>
            </a:r>
          </a:p>
          <a:p>
            <a:pPr eaLnBrk="1" hangingPunct="1">
              <a:spcBef>
                <a:spcPct val="0"/>
              </a:spcBef>
            </a:pPr>
            <a:endParaRPr lang="en-US" altLang="ja-JP" sz="1400" dirty="0">
              <a:latin typeface="+mn-ea"/>
            </a:endParaRPr>
          </a:p>
          <a:p>
            <a:pPr>
              <a:defRPr lang="ja-JP" altLang="en-US"/>
            </a:pPr>
            <a:r>
              <a:rPr lang="ja-JP" altLang="en-US" sz="1400" dirty="0">
                <a:latin typeface="+mn-ea"/>
              </a:rPr>
              <a:t>グループの右前に座っている人から時計回りに発表します。</a:t>
            </a:r>
            <a:endParaRPr lang="en-US" altLang="ja-JP" sz="1400" dirty="0">
              <a:latin typeface="+mn-ea"/>
            </a:endParaRPr>
          </a:p>
          <a:p>
            <a:pPr>
              <a:defRPr lang="ja-JP" altLang="en-US"/>
            </a:pPr>
            <a:r>
              <a:rPr lang="ja-JP" altLang="en-US" sz="1400" dirty="0">
                <a:latin typeface="+mn-ea"/>
              </a:rPr>
              <a:t>グループ全体で、　時間を２分取ります。</a:t>
            </a:r>
            <a:endParaRPr lang="en-US" altLang="ja-JP" sz="1400" dirty="0">
              <a:latin typeface="+mn-ea"/>
            </a:endParaRPr>
          </a:p>
          <a:p>
            <a:pPr>
              <a:defRPr lang="ja-JP" altLang="en-US"/>
            </a:pPr>
            <a:r>
              <a:rPr lang="ja-JP" altLang="en-US" sz="1400" dirty="0">
                <a:latin typeface="+mn-ea"/>
              </a:rPr>
              <a:t>早く終わったところは、時間がくるまで、友達の発表を聴いて感じた</a:t>
            </a:r>
            <a:endParaRPr lang="en-US" altLang="ja-JP" sz="1400" dirty="0">
              <a:latin typeface="+mn-ea"/>
            </a:endParaRPr>
          </a:p>
          <a:p>
            <a:pPr>
              <a:defRPr lang="ja-JP" altLang="en-US"/>
            </a:pPr>
            <a:r>
              <a:rPr lang="ja-JP" altLang="en-US" sz="1400" dirty="0">
                <a:latin typeface="+mn-ea"/>
              </a:rPr>
              <a:t>ことや気付いたことについて交流してください。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時間です。</a:t>
            </a:r>
            <a:endParaRPr lang="en-US" altLang="ja-JP" sz="1400" dirty="0">
              <a:latin typeface="+mn-ea"/>
            </a:endParaRPr>
          </a:p>
          <a:p>
            <a:pPr>
              <a:defRPr lang="ja-JP" altLang="en-US"/>
            </a:pPr>
            <a:r>
              <a:rPr lang="ja-JP" altLang="en-US" sz="1400" b="1" dirty="0">
                <a:latin typeface="+mn-ea"/>
              </a:rPr>
              <a:t>友達の発表に大きくうなずいたり、</a:t>
            </a:r>
            <a:endParaRPr lang="en-US" altLang="ja-JP" sz="1400" b="1" dirty="0">
              <a:latin typeface="+mn-ea"/>
            </a:endParaRPr>
          </a:p>
          <a:p>
            <a:pPr>
              <a:defRPr lang="ja-JP" altLang="en-US"/>
            </a:pPr>
            <a:r>
              <a:rPr lang="ja-JP" altLang="en-US" sz="1400" b="1" dirty="0">
                <a:latin typeface="+mn-ea"/>
              </a:rPr>
              <a:t>自然と拍手が起こったりしているグループもありました。</a:t>
            </a:r>
            <a:endParaRPr lang="en-US" altLang="ja-JP" sz="1400" b="1"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19】</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2585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Rot="1" noChangeAspect="1" noChangeArrowheads="1" noTextEdit="1"/>
          </p:cNvSpPr>
          <p:nvPr>
            <p:ph type="sldImg"/>
          </p:nvPr>
        </p:nvSpPr>
        <p:spPr>
          <a:xfrm>
            <a:off x="744538" y="1633538"/>
            <a:ext cx="5257800" cy="2959100"/>
          </a:xfrm>
          <a:noFill/>
          <a:ln>
            <a:solidFill>
              <a:srgbClr val="000000"/>
            </a:solidFill>
            <a:miter/>
          </a:ln>
        </p:spPr>
      </p:sp>
      <p:sp>
        <p:nvSpPr>
          <p:cNvPr id="7172" name="Rectangle 3"/>
          <p:cNvSpPr>
            <a:spLocks noGrp="1" noChangeArrowheads="1"/>
          </p:cNvSpPr>
          <p:nvPr>
            <p:ph type="body" idx="1"/>
          </p:nvPr>
        </p:nvSpPr>
        <p:spPr>
          <a:xfrm>
            <a:off x="678199" y="4628964"/>
            <a:ext cx="5322030" cy="5133804"/>
          </a:xfrm>
          <a:noFill/>
        </p:spPr>
        <p:txBody>
          <a:bodyPr wrap="square" anchor="t" anchorCtr="0"/>
          <a:lstStyle/>
          <a:p>
            <a:pPr lvl="0">
              <a:defRPr lang="ja-JP" altLang="en-US"/>
            </a:pPr>
            <a:endParaRPr lang="en-US" altLang="ja-JP" sz="1300" dirty="0">
              <a:latin typeface="+mn-ea"/>
            </a:endParaRPr>
          </a:p>
          <a:p>
            <a:pPr lvl="0">
              <a:defRPr lang="ja-JP" altLang="en-US"/>
            </a:pPr>
            <a:r>
              <a:rPr lang="en-US" altLang="ja-JP" sz="1300" b="1" dirty="0">
                <a:latin typeface="+mn-ea"/>
              </a:rPr>
              <a:t>※</a:t>
            </a:r>
            <a:r>
              <a:rPr lang="ja-JP" altLang="en-US" sz="1300" b="1" dirty="0">
                <a:latin typeface="+mn-ea"/>
              </a:rPr>
              <a:t>　このスライドの太字の部分は、授業者自身の言葉に替えることも</a:t>
            </a:r>
            <a:endParaRPr lang="en-US" altLang="ja-JP" sz="1300" b="1" dirty="0">
              <a:latin typeface="+mn-ea"/>
            </a:endParaRPr>
          </a:p>
          <a:p>
            <a:pPr lvl="0">
              <a:defRPr lang="ja-JP" altLang="en-US"/>
            </a:pPr>
            <a:r>
              <a:rPr lang="ja-JP" altLang="en-US" sz="1300" b="1" dirty="0">
                <a:latin typeface="+mn-ea"/>
              </a:rPr>
              <a:t>　できます。</a:t>
            </a:r>
            <a:endParaRPr lang="en-US" altLang="ja-JP" sz="1300" b="1" dirty="0">
              <a:latin typeface="+mn-ea"/>
            </a:endParaRPr>
          </a:p>
          <a:p>
            <a:pPr lvl="0">
              <a:defRPr lang="ja-JP" altLang="en-US"/>
            </a:pPr>
            <a:endParaRPr lang="en-US" altLang="ja-JP" sz="1300" dirty="0">
              <a:latin typeface="+mn-ea"/>
            </a:endParaRPr>
          </a:p>
          <a:p>
            <a:pPr lvl="0">
              <a:defRPr lang="ja-JP" altLang="en-US"/>
            </a:pPr>
            <a:r>
              <a:rPr lang="ja-JP" altLang="en-US" sz="1300" dirty="0">
                <a:latin typeface="+mn-ea"/>
              </a:rPr>
              <a:t>皆さんは、これまで、自分や友達の「強み」について考えたことが</a:t>
            </a:r>
            <a:endParaRPr lang="en-US" altLang="ja-JP" sz="1300" dirty="0">
              <a:latin typeface="+mn-ea"/>
            </a:endParaRPr>
          </a:p>
          <a:p>
            <a:pPr lvl="0">
              <a:defRPr lang="ja-JP" altLang="en-US"/>
            </a:pPr>
            <a:r>
              <a:rPr lang="ja-JP" altLang="en-US" sz="1300" dirty="0">
                <a:latin typeface="+mn-ea"/>
              </a:rPr>
              <a:t>ありますか。</a:t>
            </a:r>
            <a:endParaRPr lang="en-US" altLang="ja-JP" sz="1300" dirty="0">
              <a:latin typeface="+mn-ea"/>
            </a:endParaRPr>
          </a:p>
          <a:p>
            <a:pPr lvl="0">
              <a:defRPr lang="ja-JP" altLang="en-US"/>
            </a:pPr>
            <a:r>
              <a:rPr lang="ja-JP" altLang="en-US" sz="1300" dirty="0">
                <a:latin typeface="+mn-ea"/>
              </a:rPr>
              <a:t>・ない（反応的にはこちらが多いことが予想される）</a:t>
            </a:r>
            <a:endParaRPr lang="en-US" altLang="ja-JP" sz="1300" dirty="0">
              <a:latin typeface="+mn-ea"/>
            </a:endParaRPr>
          </a:p>
          <a:p>
            <a:pPr lvl="0">
              <a:defRPr lang="ja-JP" altLang="en-US"/>
            </a:pPr>
            <a:r>
              <a:rPr lang="ja-JP" altLang="en-US" sz="1300" dirty="0">
                <a:latin typeface="+mn-ea"/>
              </a:rPr>
              <a:t>・ある</a:t>
            </a:r>
            <a:endParaRPr lang="en-US" altLang="ja-JP" sz="1300" dirty="0">
              <a:latin typeface="+mn-ea"/>
            </a:endParaRPr>
          </a:p>
          <a:p>
            <a:pPr lvl="0">
              <a:defRPr lang="ja-JP" altLang="en-US"/>
            </a:pPr>
            <a:endParaRPr lang="en-US" altLang="ja-JP" sz="1300" dirty="0">
              <a:latin typeface="+mn-ea"/>
            </a:endParaRPr>
          </a:p>
          <a:p>
            <a:pPr lvl="0">
              <a:defRPr lang="ja-JP" altLang="en-US"/>
            </a:pPr>
            <a:r>
              <a:rPr lang="ja-JP" altLang="en-US" sz="1300" dirty="0">
                <a:latin typeface="+mn-ea"/>
              </a:rPr>
              <a:t>あるとしたら、どのようなタイミングで、どのように考えましたか。</a:t>
            </a:r>
            <a:endParaRPr lang="en-US" altLang="ja-JP" sz="1300" dirty="0">
              <a:latin typeface="+mn-ea"/>
            </a:endParaRPr>
          </a:p>
          <a:p>
            <a:pPr lvl="0">
              <a:defRPr lang="ja-JP" altLang="en-US"/>
            </a:pPr>
            <a:r>
              <a:rPr lang="en-US" altLang="ja-JP" sz="1300" dirty="0">
                <a:latin typeface="+mn-ea"/>
              </a:rPr>
              <a:t>【</a:t>
            </a:r>
            <a:r>
              <a:rPr lang="ja-JP" altLang="en-US" sz="1300" dirty="0">
                <a:latin typeface="+mn-ea"/>
              </a:rPr>
              <a:t>「なるほど。そういうときに、そんなふうに考えたことがあるんだね」と</a:t>
            </a:r>
            <a:endParaRPr lang="en-US" altLang="ja-JP" sz="1300" dirty="0">
              <a:latin typeface="+mn-ea"/>
            </a:endParaRPr>
          </a:p>
          <a:p>
            <a:pPr lvl="0">
              <a:defRPr lang="ja-JP" altLang="en-US"/>
            </a:pPr>
            <a:r>
              <a:rPr lang="ja-JP" altLang="en-US" sz="1300" dirty="0">
                <a:latin typeface="+mn-ea"/>
              </a:rPr>
              <a:t>そのまま返す</a:t>
            </a:r>
            <a:r>
              <a:rPr lang="en-US" altLang="ja-JP" sz="1300" dirty="0">
                <a:latin typeface="+mn-ea"/>
              </a:rPr>
              <a:t>】</a:t>
            </a:r>
          </a:p>
          <a:p>
            <a:pPr lvl="0">
              <a:defRPr lang="ja-JP" altLang="en-US"/>
            </a:pPr>
            <a:endParaRPr lang="en-US" altLang="ja-JP" sz="1300" dirty="0">
              <a:latin typeface="+mn-ea"/>
            </a:endParaRPr>
          </a:p>
          <a:p>
            <a:pPr lvl="0">
              <a:defRPr lang="ja-JP" altLang="en-US"/>
            </a:pPr>
            <a:r>
              <a:rPr lang="ja-JP" altLang="en-US" sz="1300" b="1" dirty="0">
                <a:latin typeface="+mn-ea"/>
              </a:rPr>
              <a:t>もし、あまり考えたことがない人でも、例えば、高校入試のときの面接で、</a:t>
            </a:r>
            <a:endParaRPr lang="en-US" altLang="ja-JP" sz="1300" b="1" dirty="0">
              <a:latin typeface="+mn-ea"/>
            </a:endParaRPr>
          </a:p>
          <a:p>
            <a:pPr lvl="0">
              <a:defRPr lang="ja-JP" altLang="en-US"/>
            </a:pPr>
            <a:r>
              <a:rPr lang="ja-JP" altLang="en-US" sz="1300" b="1" dirty="0">
                <a:latin typeface="+mn-ea"/>
              </a:rPr>
              <a:t>自分の長所や頑張ってきたことを伝えたり、</a:t>
            </a:r>
            <a:endParaRPr lang="en-US" altLang="ja-JP" sz="1300" b="1" dirty="0">
              <a:latin typeface="+mn-ea"/>
            </a:endParaRPr>
          </a:p>
          <a:p>
            <a:pPr lvl="0">
              <a:defRPr lang="ja-JP" altLang="en-US"/>
            </a:pPr>
            <a:r>
              <a:rPr lang="ja-JP" altLang="en-US" sz="1300" b="1" dirty="0">
                <a:latin typeface="+mn-ea"/>
              </a:rPr>
              <a:t>学校生活の中で、友達のすごいところや尊敬できるところを</a:t>
            </a:r>
            <a:endParaRPr lang="en-US" altLang="ja-JP" sz="1300" b="1" dirty="0">
              <a:latin typeface="+mn-ea"/>
            </a:endParaRPr>
          </a:p>
          <a:p>
            <a:pPr lvl="0">
              <a:defRPr lang="ja-JP" altLang="en-US"/>
            </a:pPr>
            <a:r>
              <a:rPr lang="ja-JP" altLang="en-US" sz="1300" b="1" dirty="0">
                <a:latin typeface="+mn-ea"/>
              </a:rPr>
              <a:t>見付けたりしたことがあるかもしれません。</a:t>
            </a:r>
            <a:endParaRPr lang="en-US" altLang="ja-JP" sz="1300" b="1" dirty="0">
              <a:latin typeface="+mn-ea"/>
            </a:endParaRPr>
          </a:p>
          <a:p>
            <a:pPr lvl="0">
              <a:defRPr lang="ja-JP" altLang="en-US"/>
            </a:pPr>
            <a:endParaRPr lang="en-US" altLang="ja-JP" sz="1300" dirty="0">
              <a:latin typeface="+mn-ea"/>
            </a:endParaRPr>
          </a:p>
          <a:p>
            <a:pPr lvl="0">
              <a:defRPr lang="ja-JP" altLang="en-US"/>
            </a:pPr>
            <a:r>
              <a:rPr lang="ja-JP" altLang="en-US" sz="1300" b="1" dirty="0">
                <a:latin typeface="+mn-ea"/>
              </a:rPr>
              <a:t>「強み」は誰にでもあるものです。</a:t>
            </a:r>
            <a:endParaRPr lang="en-US" altLang="ja-JP" sz="1300" b="1" dirty="0">
              <a:latin typeface="+mn-ea"/>
            </a:endParaRPr>
          </a:p>
          <a:p>
            <a:pPr lvl="0">
              <a:defRPr lang="ja-JP" altLang="en-US"/>
            </a:pPr>
            <a:r>
              <a:rPr lang="ja-JP" altLang="en-US" sz="1300" b="1" dirty="0">
                <a:latin typeface="+mn-ea"/>
              </a:rPr>
              <a:t>しかし、友達の「強み」には気付くことができても</a:t>
            </a:r>
            <a:endParaRPr lang="en-US" altLang="ja-JP" sz="1300" b="1" dirty="0">
              <a:latin typeface="+mn-ea"/>
            </a:endParaRPr>
          </a:p>
          <a:p>
            <a:pPr lvl="0">
              <a:defRPr lang="ja-JP" altLang="en-US"/>
            </a:pPr>
            <a:r>
              <a:rPr lang="ja-JP" altLang="en-US" sz="1300" b="1" dirty="0">
                <a:latin typeface="+mn-ea"/>
              </a:rPr>
              <a:t>自分の「強み」にはなかなか気付くことができないことがあるかも</a:t>
            </a:r>
            <a:endParaRPr lang="en-US" altLang="ja-JP" sz="1300" b="1" dirty="0">
              <a:latin typeface="+mn-ea"/>
            </a:endParaRPr>
          </a:p>
          <a:p>
            <a:pPr lvl="0">
              <a:defRPr lang="ja-JP" altLang="en-US"/>
            </a:pPr>
            <a:r>
              <a:rPr lang="ja-JP" altLang="en-US" sz="1300" b="1" dirty="0">
                <a:latin typeface="+mn-ea"/>
              </a:rPr>
              <a:t>しれません。</a:t>
            </a:r>
            <a:endParaRPr lang="en-US" altLang="ja-JP" sz="1300" b="1" dirty="0">
              <a:latin typeface="+mn-ea"/>
            </a:endParaRPr>
          </a:p>
          <a:p>
            <a:pPr lvl="0">
              <a:defRPr lang="ja-JP" altLang="en-US"/>
            </a:pPr>
            <a:r>
              <a:rPr lang="ja-JP" altLang="en-US" sz="1300" b="1" dirty="0">
                <a:latin typeface="+mn-ea"/>
              </a:rPr>
              <a:t>また、せっかく気付いた友達の「強み」をその友達に伝えることが</a:t>
            </a:r>
            <a:endParaRPr lang="en-US" altLang="ja-JP" sz="1300" b="1" dirty="0">
              <a:latin typeface="+mn-ea"/>
            </a:endParaRPr>
          </a:p>
          <a:p>
            <a:pPr lvl="0">
              <a:defRPr lang="ja-JP" altLang="en-US"/>
            </a:pPr>
            <a:r>
              <a:rPr lang="ja-JP" altLang="en-US" sz="1300" b="1" dirty="0">
                <a:latin typeface="+mn-ea"/>
              </a:rPr>
              <a:t>できていないこともあるかもしれません。</a:t>
            </a:r>
            <a:endParaRPr lang="en-US" altLang="ja-JP" sz="1300" b="1" dirty="0">
              <a:latin typeface="+mn-ea"/>
            </a:endParaRPr>
          </a:p>
        </p:txBody>
      </p:sp>
      <p:sp>
        <p:nvSpPr>
          <p:cNvPr id="9"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スライド２</a:t>
            </a:r>
            <a:r>
              <a:rPr lang="en-US" altLang="ja-JP" sz="2000" dirty="0">
                <a:latin typeface="+mj-ea"/>
                <a:ea typeface="+mj-ea"/>
              </a:rPr>
              <a:t>】</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79050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6275" y="1631950"/>
            <a:ext cx="5326063" cy="2997200"/>
          </a:xfrm>
        </p:spPr>
        <p:txBody>
          <a:bodyPr/>
          <a:lstStyle/>
          <a:p>
            <a:pPr>
              <a:defRPr lang="ja-JP" altLang="en-US"/>
            </a:pPr>
            <a:endParaRPr lang="ja-JP" altLang="en-US" dirty="0"/>
          </a:p>
        </p:txBody>
      </p:sp>
      <p:sp>
        <p:nvSpPr>
          <p:cNvPr id="4" name="ノート プレースホルダー 4"/>
          <p:cNvSpPr>
            <a:spLocks noGrp="1"/>
          </p:cNvSpPr>
          <p:nvPr>
            <p:ph type="body" sz="quarter" idx="3"/>
          </p:nvPr>
        </p:nvSpPr>
        <p:spPr>
          <a:xfrm>
            <a:off x="660347" y="4628964"/>
            <a:ext cx="5504448" cy="5241032"/>
          </a:xfrm>
        </p:spPr>
        <p:txBody>
          <a:bodyPr/>
          <a:lstStyle/>
          <a:p>
            <a:pPr>
              <a:defRPr lang="ja-JP" altLang="en-US"/>
            </a:pPr>
            <a:endParaRPr lang="en-US" altLang="ja-JP" sz="1000" dirty="0">
              <a:latin typeface="+mn-ea"/>
            </a:endParaRPr>
          </a:p>
          <a:p>
            <a:pPr>
              <a:defRPr lang="ja-JP" altLang="en-US"/>
            </a:pPr>
            <a:r>
              <a:rPr lang="en-US" altLang="ja-JP" sz="1000" b="1" dirty="0">
                <a:latin typeface="+mn-ea"/>
              </a:rPr>
              <a:t>※</a:t>
            </a:r>
            <a:r>
              <a:rPr lang="ja-JP" altLang="en-US" sz="1000" b="1" dirty="0">
                <a:latin typeface="+mn-ea"/>
              </a:rPr>
              <a:t>　このスライドの太字の部分は、授業者自身の言葉に替えることもできます。</a:t>
            </a:r>
            <a:endParaRPr lang="en-US" altLang="ja-JP" sz="1000" b="1" dirty="0">
              <a:latin typeface="+mn-ea"/>
            </a:endParaRPr>
          </a:p>
          <a:p>
            <a:pPr>
              <a:defRPr lang="ja-JP" altLang="en-US"/>
            </a:pPr>
            <a:endParaRPr lang="en-US" altLang="ja-JP" sz="1000" dirty="0">
              <a:latin typeface="+mn-ea"/>
            </a:endParaRPr>
          </a:p>
          <a:p>
            <a:pPr>
              <a:defRPr lang="ja-JP" altLang="en-US"/>
            </a:pPr>
            <a:r>
              <a:rPr lang="ja-JP" altLang="en-US" sz="1000" dirty="0">
                <a:latin typeface="+mn-ea"/>
              </a:rPr>
              <a:t>今日の学習を振り返ります。振り返りシートを配付します。</a:t>
            </a:r>
            <a:r>
              <a:rPr lang="en-US" altLang="ja-JP" sz="1000" dirty="0">
                <a:latin typeface="+mn-ea"/>
              </a:rPr>
              <a:t>【</a:t>
            </a:r>
            <a:r>
              <a:rPr lang="ja-JP" altLang="en-US" sz="1000" dirty="0">
                <a:latin typeface="+mn-ea"/>
              </a:rPr>
              <a:t>振り返りシートを配付する</a:t>
            </a:r>
            <a:r>
              <a:rPr lang="en-US" altLang="ja-JP" sz="1000" dirty="0">
                <a:latin typeface="+mn-ea"/>
              </a:rPr>
              <a:t>】</a:t>
            </a:r>
          </a:p>
          <a:p>
            <a:pPr>
              <a:defRPr lang="ja-JP" altLang="en-US"/>
            </a:pPr>
            <a:endParaRPr lang="en-US" altLang="ja-JP" sz="1000" dirty="0">
              <a:latin typeface="+mn-ea"/>
            </a:endParaRPr>
          </a:p>
          <a:p>
            <a:pPr>
              <a:defRPr lang="ja-JP" altLang="en-US"/>
            </a:pPr>
            <a:r>
              <a:rPr lang="ja-JP" altLang="en-US" sz="1000" dirty="0">
                <a:latin typeface="+mn-ea"/>
              </a:rPr>
              <a:t>今日は「自分や友達の「強み」を知ろう」という</a:t>
            </a:r>
            <a:r>
              <a:rPr lang="ja-JP" altLang="en-US" sz="1000" dirty="0" err="1">
                <a:latin typeface="+mn-ea"/>
              </a:rPr>
              <a:t>めあてで</a:t>
            </a:r>
            <a:r>
              <a:rPr lang="ja-JP" altLang="en-US" sz="1000" dirty="0">
                <a:latin typeface="+mn-ea"/>
              </a:rPr>
              <a:t>このような活動をしました。</a:t>
            </a:r>
            <a:endParaRPr lang="en-US" altLang="ja-JP" sz="1000" dirty="0">
              <a:latin typeface="+mn-ea"/>
            </a:endParaRPr>
          </a:p>
          <a:p>
            <a:pPr>
              <a:defRPr lang="ja-JP" altLang="en-US"/>
            </a:pPr>
            <a:r>
              <a:rPr lang="ja-JP" altLang="en-US" sz="1000" dirty="0">
                <a:latin typeface="+mn-ea"/>
              </a:rPr>
              <a:t>今日の学習全体を通して、気付いたことや感じたことを振り返りシートに記入しましょう。</a:t>
            </a:r>
            <a:endParaRPr lang="en-US" altLang="ja-JP" sz="1000" dirty="0">
              <a:latin typeface="+mn-ea"/>
            </a:endParaRPr>
          </a:p>
          <a:p>
            <a:pPr>
              <a:defRPr lang="ja-JP" altLang="en-US"/>
            </a:pPr>
            <a:r>
              <a:rPr lang="ja-JP" altLang="en-US" sz="1000" dirty="0">
                <a:latin typeface="+mn-ea"/>
              </a:rPr>
              <a:t>時間を４分取ります。</a:t>
            </a:r>
            <a:endParaRPr lang="en-US" altLang="ja-JP" sz="1000" dirty="0">
              <a:latin typeface="+mn-ea"/>
            </a:endParaRPr>
          </a:p>
          <a:p>
            <a:pPr>
              <a:defRPr lang="ja-JP" altLang="en-US"/>
            </a:pPr>
            <a:endParaRPr lang="en-US" altLang="ja-JP" sz="1000" dirty="0">
              <a:latin typeface="+mn-ea"/>
            </a:endParaRPr>
          </a:p>
          <a:p>
            <a:pPr defTabSz="913680">
              <a:defRPr/>
            </a:pPr>
            <a:r>
              <a:rPr lang="ja-JP" altLang="en-US" sz="1000" dirty="0">
                <a:latin typeface="+mn-ea"/>
              </a:rPr>
              <a:t>今日の学習の気付きや感想をグループで交流しましょう。一番下のコメント欄に書いたことを</a:t>
            </a:r>
            <a:endParaRPr lang="en-US" altLang="ja-JP" sz="1000" dirty="0">
              <a:latin typeface="+mn-ea"/>
            </a:endParaRPr>
          </a:p>
          <a:p>
            <a:pPr defTabSz="913680">
              <a:defRPr/>
            </a:pPr>
            <a:r>
              <a:rPr lang="ja-JP" altLang="en-US" sz="1000" dirty="0">
                <a:latin typeface="+mn-ea"/>
              </a:rPr>
              <a:t>発表してください。進め方は先ほどと同じです。時間はグループ全体で２分取ります。</a:t>
            </a:r>
            <a:endParaRPr lang="en-US" altLang="ja-JP" sz="1000" dirty="0">
              <a:latin typeface="+mn-ea"/>
            </a:endParaRPr>
          </a:p>
          <a:p>
            <a:pPr>
              <a:defRPr lang="ja-JP" altLang="en-US"/>
            </a:pPr>
            <a:r>
              <a:rPr lang="ja-JP" altLang="en-US" sz="1000" dirty="0">
                <a:latin typeface="+mn-ea"/>
              </a:rPr>
              <a:t>早く終わったところは、時間がくるまで、友達の発表を聴いて感じたことや気付いたことに</a:t>
            </a:r>
            <a:endParaRPr lang="en-US" altLang="ja-JP" sz="1000" dirty="0">
              <a:latin typeface="+mn-ea"/>
            </a:endParaRPr>
          </a:p>
          <a:p>
            <a:pPr>
              <a:defRPr lang="ja-JP" altLang="en-US"/>
            </a:pPr>
            <a:r>
              <a:rPr lang="ja-JP" altLang="en-US" sz="1000" dirty="0">
                <a:latin typeface="+mn-ea"/>
              </a:rPr>
              <a:t>ついて交流してください。始めてください。</a:t>
            </a:r>
            <a:endParaRPr lang="en-US" altLang="ja-JP" sz="1000" dirty="0">
              <a:latin typeface="+mn-ea"/>
            </a:endParaRPr>
          </a:p>
          <a:p>
            <a:pPr>
              <a:defRPr lang="ja-JP" altLang="en-US"/>
            </a:pPr>
            <a:endParaRPr lang="en-US" altLang="ja-JP" sz="1000" dirty="0">
              <a:latin typeface="+mn-ea"/>
            </a:endParaRPr>
          </a:p>
          <a:p>
            <a:pPr>
              <a:defRPr lang="ja-JP" altLang="en-US"/>
            </a:pPr>
            <a:r>
              <a:rPr lang="ja-JP" altLang="en-US" sz="1000" dirty="0">
                <a:latin typeface="+mn-ea"/>
              </a:rPr>
              <a:t>時間です。　</a:t>
            </a:r>
            <a:endParaRPr lang="en-US" altLang="ja-JP" sz="1000" dirty="0">
              <a:latin typeface="+mn-ea"/>
            </a:endParaRPr>
          </a:p>
          <a:p>
            <a:pPr>
              <a:defRPr lang="ja-JP" altLang="en-US"/>
            </a:pPr>
            <a:r>
              <a:rPr lang="ja-JP" altLang="en-US" sz="1000" dirty="0">
                <a:latin typeface="+mn-ea"/>
              </a:rPr>
              <a:t>（時間がなければ、ここで終了して本時のまとめを行い、振り返りシートの内容は、後日、</a:t>
            </a:r>
            <a:endParaRPr lang="en-US" altLang="ja-JP" sz="1000" dirty="0">
              <a:latin typeface="+mn-ea"/>
            </a:endParaRPr>
          </a:p>
          <a:p>
            <a:pPr>
              <a:defRPr lang="ja-JP" altLang="en-US"/>
            </a:pPr>
            <a:r>
              <a:rPr lang="ja-JP" altLang="en-US" sz="1000" dirty="0">
                <a:latin typeface="+mn-ea"/>
              </a:rPr>
              <a:t>　学級通信で紹介する）</a:t>
            </a:r>
            <a:endParaRPr lang="en-US" altLang="ja-JP" sz="1000" dirty="0">
              <a:latin typeface="+mn-ea"/>
            </a:endParaRPr>
          </a:p>
          <a:p>
            <a:pPr defTabSz="913680">
              <a:defRPr/>
            </a:pPr>
            <a:endParaRPr lang="en-US" altLang="ja-JP" sz="1000" dirty="0">
              <a:latin typeface="+mn-ea"/>
            </a:endParaRPr>
          </a:p>
          <a:p>
            <a:pPr defTabSz="913680">
              <a:defRPr/>
            </a:pPr>
            <a:r>
              <a:rPr lang="ja-JP" altLang="en-US" sz="1000" dirty="0">
                <a:latin typeface="+mn-ea"/>
              </a:rPr>
              <a:t>最後に、クラス全体で交流をしたいと思います。グループで出た気付きや感想を発表して</a:t>
            </a:r>
            <a:endParaRPr lang="en-US" altLang="ja-JP" sz="1000" dirty="0">
              <a:latin typeface="+mn-ea"/>
            </a:endParaRPr>
          </a:p>
          <a:p>
            <a:pPr defTabSz="913680">
              <a:defRPr/>
            </a:pPr>
            <a:r>
              <a:rPr lang="ja-JP" altLang="en-US" sz="1000" dirty="0">
                <a:latin typeface="+mn-ea"/>
              </a:rPr>
              <a:t>ください。</a:t>
            </a:r>
            <a:r>
              <a:rPr lang="en-US" altLang="ja-JP" sz="1000" dirty="0">
                <a:latin typeface="+mn-ea"/>
              </a:rPr>
              <a:t>【</a:t>
            </a:r>
            <a:r>
              <a:rPr lang="ja-JP" altLang="en-US" sz="1000" dirty="0">
                <a:latin typeface="+mn-ea"/>
              </a:rPr>
              <a:t>発表内容を板書する</a:t>
            </a:r>
            <a:r>
              <a:rPr lang="en-US" altLang="ja-JP" sz="1000" dirty="0">
                <a:latin typeface="+mn-ea"/>
              </a:rPr>
              <a:t>】</a:t>
            </a:r>
          </a:p>
          <a:p>
            <a:pPr defTabSz="913680">
              <a:defRPr/>
            </a:pPr>
            <a:r>
              <a:rPr lang="ja-JP" altLang="en-US" sz="1000" dirty="0">
                <a:latin typeface="+mn-ea"/>
              </a:rPr>
              <a:t>・今まで気付かなかった自分の「強み」を友達に教えてもらえて少し自信がもてた</a:t>
            </a:r>
            <a:endParaRPr lang="en-US" altLang="ja-JP" sz="1000" dirty="0">
              <a:latin typeface="+mn-ea"/>
            </a:endParaRPr>
          </a:p>
          <a:p>
            <a:pPr defTabSz="913680">
              <a:defRPr/>
            </a:pPr>
            <a:r>
              <a:rPr lang="ja-JP" altLang="en-US" sz="1000" dirty="0">
                <a:latin typeface="+mn-ea"/>
              </a:rPr>
              <a:t>・今まであまり話したことがなかった人の意外な一面を知ることができた</a:t>
            </a:r>
            <a:endParaRPr lang="en-US" altLang="ja-JP" sz="1000" dirty="0">
              <a:latin typeface="+mn-ea"/>
            </a:endParaRPr>
          </a:p>
          <a:p>
            <a:pPr defTabSz="913680">
              <a:defRPr/>
            </a:pPr>
            <a:r>
              <a:rPr lang="ja-JP" altLang="en-US" sz="1000" dirty="0">
                <a:latin typeface="+mn-ea"/>
              </a:rPr>
              <a:t>・グループで話し合いながら楽しく活動ができた</a:t>
            </a:r>
            <a:endParaRPr lang="en-US" altLang="ja-JP" sz="1000" dirty="0">
              <a:latin typeface="+mn-ea"/>
            </a:endParaRPr>
          </a:p>
          <a:p>
            <a:pPr defTabSz="913680">
              <a:defRPr/>
            </a:pPr>
            <a:endParaRPr lang="en-US" altLang="ja-JP" sz="1000" dirty="0">
              <a:latin typeface="+mn-ea"/>
            </a:endParaRPr>
          </a:p>
          <a:p>
            <a:pPr defTabSz="913680">
              <a:defRPr/>
            </a:pPr>
            <a:r>
              <a:rPr lang="ja-JP" altLang="en-US" sz="1000" dirty="0">
                <a:latin typeface="+mn-ea"/>
              </a:rPr>
              <a:t>皆さんが振り返りシートに書いてくれた感想は、後日、先生がプリントにして配りたいと思います。</a:t>
            </a:r>
            <a:endParaRPr lang="en-US" altLang="ja-JP" sz="1000" dirty="0">
              <a:latin typeface="+mn-ea"/>
            </a:endParaRPr>
          </a:p>
          <a:p>
            <a:pPr defTabSz="913680">
              <a:defRPr/>
            </a:pPr>
            <a:endParaRPr lang="en-US" altLang="ja-JP" sz="1000" dirty="0">
              <a:latin typeface="+mn-ea"/>
            </a:endParaRPr>
          </a:p>
          <a:p>
            <a:pPr defTabSz="913680">
              <a:defRPr/>
            </a:pPr>
            <a:r>
              <a:rPr lang="ja-JP" altLang="en-US" sz="1000" dirty="0">
                <a:latin typeface="+mn-ea"/>
              </a:rPr>
              <a:t>今日は、「自分や友達の</a:t>
            </a:r>
            <a:r>
              <a:rPr lang="en-US" altLang="ja-JP" sz="1000" dirty="0">
                <a:latin typeface="+mn-ea"/>
              </a:rPr>
              <a:t>『</a:t>
            </a:r>
            <a:r>
              <a:rPr lang="ja-JP" altLang="en-US" sz="1000" dirty="0">
                <a:latin typeface="+mn-ea"/>
              </a:rPr>
              <a:t>強み</a:t>
            </a:r>
            <a:r>
              <a:rPr lang="en-US" altLang="ja-JP" sz="1000" dirty="0">
                <a:latin typeface="+mn-ea"/>
              </a:rPr>
              <a:t>』</a:t>
            </a:r>
            <a:r>
              <a:rPr lang="ja-JP" altLang="en-US" sz="1000" dirty="0">
                <a:latin typeface="+mn-ea"/>
              </a:rPr>
              <a:t>を知ろう」という</a:t>
            </a:r>
            <a:r>
              <a:rPr lang="ja-JP" altLang="en-US" sz="1000" dirty="0" err="1">
                <a:latin typeface="+mn-ea"/>
              </a:rPr>
              <a:t>めあてで</a:t>
            </a:r>
            <a:r>
              <a:rPr lang="ja-JP" altLang="en-US" sz="1000" dirty="0">
                <a:latin typeface="+mn-ea"/>
              </a:rPr>
              <a:t>学習しました。どうでしたか。</a:t>
            </a:r>
            <a:endParaRPr lang="en-US" altLang="ja-JP" sz="1000" dirty="0">
              <a:latin typeface="+mn-ea"/>
            </a:endParaRPr>
          </a:p>
          <a:p>
            <a:pPr defTabSz="913680">
              <a:defRPr/>
            </a:pPr>
            <a:r>
              <a:rPr lang="ja-JP" altLang="en-US" sz="1000" b="1" dirty="0">
                <a:latin typeface="+mn-ea"/>
              </a:rPr>
              <a:t>一見ネガティブに思えることも、考え方や生かし方次第で「強み」になるということが</a:t>
            </a:r>
            <a:endParaRPr lang="en-US" altLang="ja-JP" sz="1000" b="1" dirty="0">
              <a:latin typeface="+mn-ea"/>
            </a:endParaRPr>
          </a:p>
          <a:p>
            <a:pPr defTabSz="913680">
              <a:defRPr/>
            </a:pPr>
            <a:r>
              <a:rPr lang="ja-JP" altLang="en-US" sz="1000" b="1" dirty="0">
                <a:latin typeface="+mn-ea"/>
              </a:rPr>
              <a:t>分かったと思います。</a:t>
            </a:r>
            <a:endParaRPr lang="en-US" altLang="ja-JP" sz="1000" b="1" dirty="0">
              <a:latin typeface="+mn-ea"/>
            </a:endParaRPr>
          </a:p>
          <a:p>
            <a:pPr defTabSz="913680">
              <a:defRPr/>
            </a:pPr>
            <a:endParaRPr lang="en-US" altLang="ja-JP" sz="1000" dirty="0">
              <a:latin typeface="+mn-ea"/>
            </a:endParaRPr>
          </a:p>
          <a:p>
            <a:pPr defTabSz="913680">
              <a:defRPr/>
            </a:pPr>
            <a:r>
              <a:rPr lang="ja-JP" altLang="en-US" sz="1000" dirty="0">
                <a:latin typeface="+mn-ea"/>
              </a:rPr>
              <a:t>それでは、今日の学習を終わります。</a:t>
            </a:r>
            <a:endParaRPr lang="en-US" altLang="ja-JP" sz="1000" dirty="0">
              <a:latin typeface="+mn-ea"/>
            </a:endParaRPr>
          </a:p>
          <a:p>
            <a:pPr defTabSz="913680">
              <a:defRPr/>
            </a:pPr>
            <a:endParaRPr lang="en-US" altLang="ja-JP" sz="1000" dirty="0">
              <a:latin typeface="+mn-ea"/>
            </a:endParaRPr>
          </a:p>
          <a:p>
            <a:pPr defTabSz="913680">
              <a:defRPr/>
            </a:pPr>
            <a:r>
              <a:rPr lang="ja-JP" altLang="en-US" sz="1000" dirty="0">
                <a:latin typeface="+mn-ea"/>
              </a:rPr>
              <a:t>次回は、「自分や友達の</a:t>
            </a:r>
            <a:r>
              <a:rPr lang="en-US" altLang="ja-JP" sz="1000" dirty="0">
                <a:latin typeface="+mn-ea"/>
              </a:rPr>
              <a:t>『</a:t>
            </a:r>
            <a:r>
              <a:rPr lang="ja-JP" altLang="en-US" sz="1000" dirty="0">
                <a:latin typeface="+mn-ea"/>
              </a:rPr>
              <a:t>強み</a:t>
            </a:r>
            <a:r>
              <a:rPr lang="en-US" altLang="ja-JP" sz="1000" dirty="0">
                <a:latin typeface="+mn-ea"/>
              </a:rPr>
              <a:t>』</a:t>
            </a:r>
            <a:r>
              <a:rPr lang="ja-JP" altLang="en-US" sz="1000" dirty="0">
                <a:latin typeface="+mn-ea"/>
              </a:rPr>
              <a:t>を生かそう」という</a:t>
            </a:r>
            <a:r>
              <a:rPr lang="ja-JP" altLang="en-US" sz="1000" dirty="0" err="1">
                <a:latin typeface="+mn-ea"/>
              </a:rPr>
              <a:t>めあてで</a:t>
            </a:r>
            <a:r>
              <a:rPr lang="ja-JP" altLang="en-US" sz="1000" dirty="0">
                <a:latin typeface="+mn-ea"/>
              </a:rPr>
              <a:t>学習します。</a:t>
            </a:r>
            <a:endParaRPr lang="en-US" altLang="ja-JP" sz="1000" dirty="0">
              <a:latin typeface="+mn-ea"/>
            </a:endParaRPr>
          </a:p>
        </p:txBody>
      </p:sp>
      <p:sp>
        <p:nvSpPr>
          <p:cNvPr id="9"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20】</a:t>
            </a:r>
            <a:r>
              <a:rPr lang="ja-JP" altLang="en-US" sz="2000" dirty="0">
                <a:latin typeface="+mj-ea"/>
                <a:ea typeface="+mj-ea"/>
              </a:rPr>
              <a:t>（</a:t>
            </a:r>
            <a:r>
              <a:rPr lang="en-US" altLang="ja-JP" sz="2000" dirty="0">
                <a:latin typeface="+mj-ea"/>
                <a:ea typeface="+mj-ea"/>
              </a:rPr>
              <a:t>10</a:t>
            </a:r>
            <a:r>
              <a:rPr lang="ja-JP" altLang="en-US" sz="2000" dirty="0">
                <a:latin typeface="+mj-ea"/>
                <a:ea typeface="+mj-ea"/>
              </a:rPr>
              <a:t>分）</a:t>
            </a:r>
            <a:endParaRPr lang="en-US" altLang="ja-JP" sz="2000" dirty="0">
              <a:latin typeface="+mj-ea"/>
              <a:ea typeface="+mj-ea"/>
            </a:endParaRPr>
          </a:p>
        </p:txBody>
      </p:sp>
    </p:spTree>
    <p:extLst>
      <p:ext uri="{BB962C8B-B14F-4D97-AF65-F5344CB8AC3E}">
        <p14:creationId xmlns:p14="http://schemas.microsoft.com/office/powerpoint/2010/main" val="309256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1690688"/>
            <a:ext cx="5291137" cy="2976562"/>
          </a:xfrm>
        </p:spPr>
      </p:sp>
      <p:sp>
        <p:nvSpPr>
          <p:cNvPr id="3" name="ノート プレースホルダー 2"/>
          <p:cNvSpPr>
            <a:spLocks noGrp="1"/>
          </p:cNvSpPr>
          <p:nvPr>
            <p:ph type="body" idx="1"/>
          </p:nvPr>
        </p:nvSpPr>
        <p:spPr>
          <a:xfrm>
            <a:off x="709932" y="4700973"/>
            <a:ext cx="5290296" cy="4029879"/>
          </a:xfrm>
        </p:spPr>
        <p:txBody>
          <a:bodyPr/>
          <a:lstStyle/>
          <a:p>
            <a:endParaRPr lang="en-US" altLang="ja-JP" sz="1400" dirty="0">
              <a:latin typeface="+mn-ea"/>
            </a:endParaRPr>
          </a:p>
          <a:p>
            <a:r>
              <a:rPr lang="ja-JP" altLang="en-US" sz="1400" dirty="0">
                <a:latin typeface="+mn-ea"/>
              </a:rPr>
              <a:t>そこで、これから、自分や友達の「強み」を伝え合う学習を</a:t>
            </a:r>
            <a:endParaRPr lang="en-US" altLang="ja-JP" sz="1400" dirty="0">
              <a:latin typeface="+mn-ea"/>
            </a:endParaRPr>
          </a:p>
          <a:p>
            <a:r>
              <a:rPr lang="ja-JP" altLang="en-US" sz="1400" dirty="0">
                <a:latin typeface="+mn-ea"/>
              </a:rPr>
              <a:t>３時間します。</a:t>
            </a:r>
            <a:endParaRPr lang="en-US" altLang="ja-JP" sz="1400" dirty="0">
              <a:latin typeface="+mn-ea"/>
            </a:endParaRPr>
          </a:p>
          <a:p>
            <a:pPr defTabSz="914276">
              <a:defRPr/>
            </a:pPr>
            <a:r>
              <a:rPr lang="ja-JP" altLang="en-US" sz="1400" dirty="0">
                <a:latin typeface="+mn-ea"/>
              </a:rPr>
              <a:t>１時目は「①　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を知ろう」</a:t>
            </a:r>
            <a:endParaRPr lang="en-US" altLang="ja-JP" sz="1400" dirty="0">
              <a:latin typeface="+mn-ea"/>
            </a:endParaRPr>
          </a:p>
          <a:p>
            <a:r>
              <a:rPr lang="ja-JP" altLang="en-US" sz="1400" dirty="0">
                <a:latin typeface="+mn-ea"/>
              </a:rPr>
              <a:t>２時目は「②　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を生かそう」</a:t>
            </a:r>
            <a:endParaRPr lang="en-US" altLang="ja-JP" sz="1400" dirty="0">
              <a:latin typeface="+mn-ea"/>
            </a:endParaRPr>
          </a:p>
          <a:p>
            <a:r>
              <a:rPr lang="ja-JP" altLang="en-US" sz="1400" dirty="0">
                <a:latin typeface="+mn-ea"/>
              </a:rPr>
              <a:t>３時目は「③　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を生かしていこう」です。</a:t>
            </a:r>
            <a:endParaRPr lang="en-US" altLang="ja-JP" sz="1400" dirty="0">
              <a:latin typeface="+mn-ea"/>
            </a:endParaRPr>
          </a:p>
          <a:p>
            <a:pPr defTabSz="914276">
              <a:defRPr/>
            </a:pPr>
            <a:r>
              <a:rPr lang="ja-JP" altLang="en-US" sz="1400" dirty="0">
                <a:latin typeface="+mn-ea"/>
              </a:rPr>
              <a:t>３時間の学習では、自分の「強み」や友達の「強み」に気付いたり、</a:t>
            </a:r>
            <a:endParaRPr lang="en-US" altLang="ja-JP" sz="1400" dirty="0">
              <a:latin typeface="+mn-ea"/>
            </a:endParaRPr>
          </a:p>
          <a:p>
            <a:pPr defTabSz="914276">
              <a:defRPr/>
            </a:pPr>
            <a:r>
              <a:rPr lang="ja-JP" altLang="en-US" sz="1400" dirty="0">
                <a:latin typeface="+mn-ea"/>
              </a:rPr>
              <a:t>それを伝え合ったりします。</a:t>
            </a:r>
            <a:endParaRPr lang="en-US" altLang="ja-JP" sz="1400" dirty="0">
              <a:latin typeface="+mn-ea"/>
            </a:endParaRPr>
          </a:p>
          <a:p>
            <a:pPr defTabSz="914276">
              <a:defRPr/>
            </a:pPr>
            <a:endParaRPr lang="en-US" altLang="ja-JP" sz="1400" dirty="0">
              <a:latin typeface="+mn-ea"/>
            </a:endParaRPr>
          </a:p>
          <a:p>
            <a:pPr defTabSz="914276">
              <a:defRPr/>
            </a:pPr>
            <a:r>
              <a:rPr lang="ja-JP" altLang="en-US" sz="1400" dirty="0">
                <a:latin typeface="+mn-ea"/>
              </a:rPr>
              <a:t>これらの学習を通して、このクラスを今よりもっと素敵なクラスに、</a:t>
            </a:r>
            <a:endParaRPr lang="en-US" altLang="ja-JP" sz="1400" dirty="0">
              <a:latin typeface="+mn-ea"/>
            </a:endParaRPr>
          </a:p>
          <a:p>
            <a:pPr defTabSz="914276">
              <a:defRPr/>
            </a:pPr>
            <a:r>
              <a:rPr lang="ja-JP" altLang="en-US" sz="1400" dirty="0">
                <a:latin typeface="+mn-ea"/>
              </a:rPr>
              <a:t>そして、皆さんにとって居心地の良いクラスにしていってほしいと</a:t>
            </a:r>
            <a:endParaRPr lang="en-US" altLang="ja-JP" sz="1400" dirty="0">
              <a:latin typeface="+mn-ea"/>
            </a:endParaRPr>
          </a:p>
          <a:p>
            <a:pPr defTabSz="914276">
              <a:defRPr/>
            </a:pPr>
            <a:r>
              <a:rPr lang="ja-JP" altLang="en-US" sz="1400" dirty="0">
                <a:latin typeface="+mn-ea"/>
              </a:rPr>
              <a:t>思います。</a:t>
            </a:r>
            <a:endParaRPr lang="en-US" altLang="ja-JP" sz="1400" dirty="0">
              <a:latin typeface="+mn-ea"/>
            </a:endParaRPr>
          </a:p>
          <a:p>
            <a:pPr defTabSz="914276">
              <a:defRPr/>
            </a:pPr>
            <a:endParaRPr lang="en-US" altLang="ja-JP" sz="1400" dirty="0">
              <a:latin typeface="+mn-ea"/>
            </a:endParaRPr>
          </a:p>
          <a:p>
            <a:r>
              <a:rPr lang="en-US" altLang="ja-JP" sz="1400" dirty="0">
                <a:latin typeface="+mn-ea"/>
              </a:rPr>
              <a:t>【</a:t>
            </a:r>
            <a:r>
              <a:rPr lang="ja-JP" altLang="en-US" sz="1400" dirty="0">
                <a:latin typeface="+mn-ea"/>
              </a:rPr>
              <a:t>「３時間のめあて」を掲示する</a:t>
            </a:r>
            <a:r>
              <a:rPr lang="en-US" altLang="ja-JP" sz="1400" dirty="0">
                <a:latin typeface="+mn-ea"/>
              </a:rPr>
              <a:t>】</a:t>
            </a:r>
          </a:p>
        </p:txBody>
      </p:sp>
      <p:sp>
        <p:nvSpPr>
          <p:cNvPr id="8"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スライド３</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96133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bwMode="auto">
          <a:xfrm>
            <a:off x="679450" y="1611313"/>
            <a:ext cx="5319713" cy="2994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Rot="1" noChangeArrowheads="1"/>
          </p:cNvSpPr>
          <p:nvPr>
            <p:ph type="body" idx="1"/>
          </p:nvPr>
        </p:nvSpPr>
        <p:spPr bwMode="auto">
          <a:xfrm>
            <a:off x="678292" y="4605339"/>
            <a:ext cx="5322029" cy="48926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400" dirty="0">
              <a:latin typeface="+mj-ea"/>
            </a:endParaRPr>
          </a:p>
          <a:p>
            <a:pPr eaLnBrk="1" hangingPunct="1">
              <a:spcBef>
                <a:spcPct val="0"/>
              </a:spcBef>
            </a:pPr>
            <a:r>
              <a:rPr lang="ja-JP" altLang="en-US" sz="1400" dirty="0">
                <a:latin typeface="+mj-ea"/>
              </a:rPr>
              <a:t>今日は、「自分や友達の</a:t>
            </a:r>
            <a:r>
              <a:rPr lang="en-US" altLang="ja-JP" sz="1400" dirty="0">
                <a:latin typeface="+mj-ea"/>
              </a:rPr>
              <a:t>『</a:t>
            </a:r>
            <a:r>
              <a:rPr lang="ja-JP" altLang="en-US" sz="1400" dirty="0">
                <a:latin typeface="+mj-ea"/>
              </a:rPr>
              <a:t>強み</a:t>
            </a:r>
            <a:r>
              <a:rPr lang="en-US" altLang="ja-JP" sz="1400" dirty="0">
                <a:latin typeface="+mj-ea"/>
              </a:rPr>
              <a:t>』</a:t>
            </a:r>
            <a:r>
              <a:rPr lang="ja-JP" altLang="en-US" sz="1400" dirty="0">
                <a:latin typeface="+mj-ea"/>
              </a:rPr>
              <a:t>を知ろう」という</a:t>
            </a:r>
            <a:r>
              <a:rPr lang="ja-JP" altLang="en-US" sz="1400" dirty="0" err="1">
                <a:latin typeface="+mj-ea"/>
              </a:rPr>
              <a:t>めあてで</a:t>
            </a:r>
            <a:r>
              <a:rPr lang="ja-JP" altLang="en-US" sz="1400" dirty="0">
                <a:latin typeface="+mj-ea"/>
              </a:rPr>
              <a:t>学習します。</a:t>
            </a:r>
            <a:endParaRPr lang="en-US" altLang="ja-JP" sz="1400" dirty="0">
              <a:latin typeface="+mj-ea"/>
            </a:endParaRPr>
          </a:p>
        </p:txBody>
      </p:sp>
      <p:sp>
        <p:nvSpPr>
          <p:cNvPr id="8"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スライド４</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23567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701800"/>
            <a:ext cx="5319713" cy="2994025"/>
          </a:xfrm>
        </p:spPr>
      </p:sp>
      <p:sp>
        <p:nvSpPr>
          <p:cNvPr id="10" name="ノート プレースホルダー 2"/>
          <p:cNvSpPr>
            <a:spLocks noGrp="1"/>
          </p:cNvSpPr>
          <p:nvPr>
            <p:ph type="body" idx="3"/>
          </p:nvPr>
        </p:nvSpPr>
        <p:spPr>
          <a:xfrm>
            <a:off x="693905" y="4736977"/>
            <a:ext cx="5290614" cy="2935240"/>
          </a:xfrm>
        </p:spPr>
        <p:txBody>
          <a:bodyPr/>
          <a:lstStyle/>
          <a:p>
            <a:endParaRPr lang="en-US" altLang="ja-JP" sz="1400" dirty="0">
              <a:latin typeface="+mj-ea"/>
            </a:endParaRPr>
          </a:p>
          <a:p>
            <a:r>
              <a:rPr lang="ja-JP" altLang="en-US" sz="1400" dirty="0">
                <a:latin typeface="+mn-ea"/>
              </a:rPr>
              <a:t>今日の授業の流れは、まず、「</a:t>
            </a:r>
            <a:r>
              <a:rPr lang="ja-JP" altLang="en-US" sz="1400" dirty="0"/>
              <a:t>自分</a:t>
            </a:r>
            <a:r>
              <a:rPr lang="en-US" altLang="ja-JP" sz="1400" dirty="0">
                <a:latin typeface="+mj-ea"/>
                <a:ea typeface="+mj-ea"/>
              </a:rPr>
              <a:t>Webbing</a:t>
            </a:r>
            <a:r>
              <a:rPr lang="ja-JP" altLang="en-US" sz="1400" dirty="0"/>
              <a:t>」を書いて、</a:t>
            </a:r>
            <a:endParaRPr lang="en-US" altLang="ja-JP" sz="1400" dirty="0"/>
          </a:p>
          <a:p>
            <a:r>
              <a:rPr lang="ja-JP" altLang="en-US" sz="1400" dirty="0"/>
              <a:t>次に、友達の「強み」を考えて書き、</a:t>
            </a:r>
            <a:endParaRPr lang="en-US" altLang="ja-JP" sz="1400" dirty="0"/>
          </a:p>
          <a:p>
            <a:r>
              <a:rPr lang="ja-JP" altLang="en-US" sz="1400" dirty="0"/>
              <a:t>最後に、自分の「強み」を考えて書きます。</a:t>
            </a:r>
            <a:endParaRPr lang="en-US" altLang="ja-JP" sz="1400" dirty="0"/>
          </a:p>
          <a:p>
            <a:endParaRPr lang="en-US" altLang="ja-JP" sz="1400" dirty="0"/>
          </a:p>
          <a:p>
            <a:r>
              <a:rPr lang="en-US" altLang="ja-JP" sz="1400" dirty="0">
                <a:latin typeface="+mn-ea"/>
              </a:rPr>
              <a:t>【</a:t>
            </a:r>
            <a:r>
              <a:rPr lang="ja-JP" altLang="en-US" sz="1400" dirty="0">
                <a:latin typeface="+mn-ea"/>
              </a:rPr>
              <a:t>「本時の流れ」を掲示する</a:t>
            </a:r>
            <a:r>
              <a:rPr lang="en-US" altLang="ja-JP" sz="1400" dirty="0">
                <a:latin typeface="+mn-ea"/>
              </a:rPr>
              <a:t>】</a:t>
            </a:r>
          </a:p>
          <a:p>
            <a:endParaRPr lang="en-US" altLang="ja-JP" sz="1400" dirty="0">
              <a:latin typeface="+mj-ea"/>
            </a:endParaRPr>
          </a:p>
        </p:txBody>
      </p:sp>
      <p:sp>
        <p:nvSpPr>
          <p:cNvPr id="9"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スライド５</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5112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61988" y="1604963"/>
            <a:ext cx="5337175" cy="3003550"/>
          </a:xfrm>
        </p:spPr>
      </p:sp>
      <p:sp>
        <p:nvSpPr>
          <p:cNvPr id="3" name="ノート プレースホルダー 2"/>
          <p:cNvSpPr>
            <a:spLocks noGrp="1"/>
          </p:cNvSpPr>
          <p:nvPr>
            <p:ph type="body" idx="1"/>
          </p:nvPr>
        </p:nvSpPr>
        <p:spPr>
          <a:xfrm>
            <a:off x="678499" y="4628964"/>
            <a:ext cx="5321728" cy="5001096"/>
          </a:xfrm>
        </p:spPr>
        <p:txBody>
          <a:bodyPr/>
          <a:lstStyle/>
          <a:p>
            <a:pPr lvl="0">
              <a:defRPr lang="ja-JP" altLang="en-US"/>
            </a:pPr>
            <a:endParaRPr lang="en-US" altLang="ja-JP" sz="1400" dirty="0"/>
          </a:p>
          <a:p>
            <a:pPr lvl="0">
              <a:defRPr lang="ja-JP" altLang="en-US"/>
            </a:pPr>
            <a:r>
              <a:rPr lang="ja-JP" altLang="en-US" sz="1400" dirty="0"/>
              <a:t>今日の交流活動</a:t>
            </a:r>
            <a:r>
              <a:rPr lang="ja-JP" altLang="en-US" sz="1400" dirty="0">
                <a:latin typeface="+mj-ea"/>
                <a:ea typeface="+mj-ea"/>
              </a:rPr>
              <a:t>は「自分</a:t>
            </a:r>
            <a:r>
              <a:rPr lang="en-US" altLang="ja-JP" sz="1400" dirty="0">
                <a:latin typeface="+mj-ea"/>
                <a:ea typeface="+mj-ea"/>
              </a:rPr>
              <a:t>Webbing</a:t>
            </a:r>
            <a:r>
              <a:rPr lang="ja-JP" altLang="en-US" sz="1400" dirty="0"/>
              <a:t>」です。</a:t>
            </a:r>
            <a:endParaRPr lang="en-US" altLang="ja-JP" sz="1400" dirty="0"/>
          </a:p>
          <a:p>
            <a:pPr defTabSz="914367">
              <a:defRPr/>
            </a:pPr>
            <a:r>
              <a:rPr lang="ja-JP" altLang="en-US" sz="1400" dirty="0">
                <a:latin typeface="+mn-ea"/>
              </a:rPr>
              <a:t>ウェビングは、網の目とかクモの巣という意味です。</a:t>
            </a:r>
            <a:endParaRPr lang="en-US" altLang="ja-JP" sz="1400" dirty="0">
              <a:latin typeface="+mn-ea"/>
            </a:endParaRPr>
          </a:p>
          <a:p>
            <a:endParaRPr lang="en-US" altLang="ja-JP" sz="1400" dirty="0">
              <a:latin typeface="+mj-ea"/>
            </a:endParaRPr>
          </a:p>
          <a:p>
            <a:r>
              <a:rPr lang="ja-JP" altLang="en-US" sz="1400" dirty="0">
                <a:latin typeface="+mj-ea"/>
              </a:rPr>
              <a:t>基本的に、グループでの活動が中心になるので、</a:t>
            </a:r>
            <a:endParaRPr lang="en-US" altLang="ja-JP" sz="1400" dirty="0">
              <a:latin typeface="+mj-ea"/>
            </a:endParaRPr>
          </a:p>
          <a:p>
            <a:r>
              <a:rPr lang="ja-JP" altLang="en-US" sz="1400" dirty="0">
                <a:latin typeface="+mj-ea"/>
              </a:rPr>
              <a:t>リラックスして、楽しみながら活動してください。</a:t>
            </a:r>
            <a:endParaRPr lang="en-US" altLang="ja-JP" sz="1400" dirty="0">
              <a:latin typeface="+mj-ea"/>
            </a:endParaRPr>
          </a:p>
          <a:p>
            <a:pPr lvl="0">
              <a:defRPr lang="ja-JP" altLang="en-US"/>
            </a:pPr>
            <a:endParaRPr lang="en-US" altLang="ja-JP" sz="1400" dirty="0">
              <a:latin typeface="+mn-ea"/>
            </a:endParaRPr>
          </a:p>
          <a:p>
            <a:pPr lvl="0">
              <a:defRPr lang="ja-JP" altLang="en-US"/>
            </a:pPr>
            <a:r>
              <a:rPr lang="ja-JP" altLang="en-US" sz="1400" dirty="0">
                <a:latin typeface="+mn-ea"/>
              </a:rPr>
              <a:t>ワークシートを配付します。</a:t>
            </a:r>
            <a:endParaRPr lang="en-US" altLang="ja-JP" sz="1400" dirty="0">
              <a:latin typeface="+mn-ea"/>
            </a:endParaRPr>
          </a:p>
          <a:p>
            <a:pPr lvl="0">
              <a:defRPr lang="ja-JP" altLang="en-US"/>
            </a:pPr>
            <a:endParaRPr lang="en-US" altLang="ja-JP" sz="1400" dirty="0">
              <a:latin typeface="+mn-ea"/>
            </a:endParaRPr>
          </a:p>
          <a:p>
            <a:pPr defTabSz="914367">
              <a:defRPr lang="ja-JP" altLang="en-US"/>
            </a:pPr>
            <a:r>
              <a:rPr lang="en-US" altLang="ja-JP" sz="1400" dirty="0">
                <a:latin typeface="+mn-ea"/>
              </a:rPr>
              <a:t>【</a:t>
            </a:r>
            <a:r>
              <a:rPr lang="ja-JP" altLang="en-US" sz="1400" dirty="0">
                <a:latin typeface="+mn-ea"/>
              </a:rPr>
              <a:t>ワークシートを配付する</a:t>
            </a:r>
            <a:r>
              <a:rPr lang="en-US" altLang="ja-JP" sz="1400" dirty="0">
                <a:latin typeface="+mn-ea"/>
              </a:rPr>
              <a:t>】</a:t>
            </a:r>
          </a:p>
          <a:p>
            <a:pPr lvl="0">
              <a:defRPr lang="ja-JP" altLang="en-US"/>
            </a:pPr>
            <a:endParaRPr lang="en-US" altLang="ja-JP" sz="1400" dirty="0">
              <a:latin typeface="+mn-ea"/>
            </a:endParaRPr>
          </a:p>
        </p:txBody>
      </p:sp>
      <p:sp>
        <p:nvSpPr>
          <p:cNvPr id="10" name="ヘッダー プレースホルダー 5"/>
          <p:cNvSpPr txBox="1"/>
          <p:nvPr/>
        </p:nvSpPr>
        <p:spPr>
          <a:xfrm>
            <a:off x="660346" y="1203609"/>
            <a:ext cx="3076365" cy="513510"/>
          </a:xfrm>
          <a:prstGeom prst="rect">
            <a:avLst/>
          </a:prstGeom>
        </p:spPr>
        <p:txBody>
          <a:bodyPr lIns="87968" tIns="43985" rIns="87968" bIns="43985"/>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スライド６</a:t>
            </a:r>
            <a:r>
              <a:rPr lang="en-US" altLang="ja-JP" sz="2000" dirty="0">
                <a:latin typeface="+mj-ea"/>
                <a:ea typeface="+mj-ea"/>
              </a:rPr>
              <a:t>】</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394806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93738" y="1636713"/>
            <a:ext cx="5305425" cy="2984500"/>
          </a:xfrm>
        </p:spPr>
      </p:sp>
      <p:sp>
        <p:nvSpPr>
          <p:cNvPr id="3" name="ノート プレースホルダー 2"/>
          <p:cNvSpPr>
            <a:spLocks noGrp="1"/>
          </p:cNvSpPr>
          <p:nvPr>
            <p:ph type="body" idx="1"/>
          </p:nvPr>
        </p:nvSpPr>
        <p:spPr>
          <a:xfrm>
            <a:off x="678499" y="4664969"/>
            <a:ext cx="5427980" cy="4917038"/>
          </a:xfrm>
        </p:spPr>
        <p:txBody>
          <a:bodyPr/>
          <a:lstStyle/>
          <a:p>
            <a:pPr lvl="0">
              <a:defRPr lang="ja-JP" altLang="en-US"/>
            </a:pPr>
            <a:endParaRPr lang="ja-JP" altLang="en-US" sz="1400" dirty="0">
              <a:latin typeface="+mn-ea"/>
            </a:endParaRPr>
          </a:p>
          <a:p>
            <a:pPr lvl="0">
              <a:defRPr lang="ja-JP" altLang="en-US"/>
            </a:pPr>
            <a:r>
              <a:rPr lang="ja-JP" altLang="en-US" sz="1400" dirty="0">
                <a:latin typeface="+mn-ea"/>
              </a:rPr>
              <a:t>単純に、「</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err="1">
                <a:latin typeface="+mn-ea"/>
              </a:rPr>
              <a:t>って</a:t>
            </a:r>
            <a:r>
              <a:rPr lang="ja-JP" altLang="en-US" sz="1400" dirty="0">
                <a:latin typeface="+mn-ea"/>
              </a:rPr>
              <a:t>何だろう」と考えたときに、</a:t>
            </a:r>
            <a:endParaRPr lang="en-US" altLang="ja-JP" sz="1400" dirty="0">
              <a:latin typeface="+mn-ea"/>
            </a:endParaRPr>
          </a:p>
          <a:p>
            <a:pPr lvl="0">
              <a:defRPr lang="ja-JP" altLang="en-US"/>
            </a:pPr>
            <a:r>
              <a:rPr lang="ja-JP" altLang="en-US" sz="1400" dirty="0">
                <a:latin typeface="+mn-ea"/>
              </a:rPr>
              <a:t>●例えば、「運動神経がいい」とか、「楽器の演奏が上手い」とか、</a:t>
            </a:r>
            <a:endParaRPr lang="en-US" altLang="ja-JP" sz="1400" dirty="0">
              <a:latin typeface="+mn-ea"/>
            </a:endParaRPr>
          </a:p>
          <a:p>
            <a:pPr lvl="0">
              <a:defRPr lang="ja-JP" altLang="en-US"/>
            </a:pPr>
            <a:r>
              <a:rPr lang="ja-JP" altLang="en-US" sz="1400" dirty="0">
                <a:latin typeface="+mn-ea"/>
              </a:rPr>
              <a:t>「学力が高い」とか、他にも、「協調性がある」とか、「真面目」とか、</a:t>
            </a:r>
            <a:endParaRPr lang="en-US" altLang="ja-JP" sz="1400" dirty="0">
              <a:latin typeface="+mn-ea"/>
            </a:endParaRPr>
          </a:p>
          <a:p>
            <a:pPr lvl="0">
              <a:defRPr lang="ja-JP" altLang="en-US"/>
            </a:pPr>
            <a:r>
              <a:rPr lang="ja-JP" altLang="en-US" sz="1400" dirty="0">
                <a:latin typeface="+mn-ea"/>
              </a:rPr>
              <a:t>そういうものを思い付くと思います。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今日は、自分でも気付いていない「強み」に気付くために、</a:t>
            </a:r>
            <a:endParaRPr lang="en-US" altLang="ja-JP" sz="1400" dirty="0">
              <a:latin typeface="+mn-ea"/>
            </a:endParaRPr>
          </a:p>
          <a:p>
            <a:pPr lvl="0">
              <a:defRPr lang="ja-JP" altLang="en-US"/>
            </a:pPr>
            <a:r>
              <a:rPr lang="ja-JP" altLang="en-US" sz="1400" dirty="0">
                <a:latin typeface="+mn-ea"/>
              </a:rPr>
              <a:t>「自分</a:t>
            </a:r>
            <a:r>
              <a:rPr lang="en-US" altLang="ja-JP" sz="1400" dirty="0">
                <a:latin typeface="+mn-ea"/>
              </a:rPr>
              <a:t>Webbing</a:t>
            </a:r>
            <a:r>
              <a:rPr lang="ja-JP" altLang="en-US" sz="1400" dirty="0">
                <a:latin typeface="+mn-ea"/>
              </a:rPr>
              <a:t>」をします。</a:t>
            </a:r>
            <a:endParaRPr lang="en-US" altLang="ja-JP" sz="1400" dirty="0">
              <a:latin typeface="+mn-ea"/>
            </a:endParaRPr>
          </a:p>
          <a:p>
            <a:pPr lvl="0">
              <a:defRPr lang="ja-JP" altLang="en-US"/>
            </a:pPr>
            <a:endParaRPr lang="en-US"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スライド７</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4816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728663" y="1620838"/>
            <a:ext cx="5270500" cy="2965450"/>
          </a:xfrm>
        </p:spPr>
      </p:sp>
      <p:sp>
        <p:nvSpPr>
          <p:cNvPr id="3" name="ノート プレースホルダー 2"/>
          <p:cNvSpPr>
            <a:spLocks noGrp="1"/>
          </p:cNvSpPr>
          <p:nvPr>
            <p:ph type="body" idx="1"/>
          </p:nvPr>
        </p:nvSpPr>
        <p:spPr>
          <a:xfrm>
            <a:off x="678200" y="4628964"/>
            <a:ext cx="5534638" cy="4757520"/>
          </a:xfrm>
        </p:spPr>
        <p:txBody>
          <a:bodyPr/>
          <a:lstStyle/>
          <a:p>
            <a:pPr lvl="0">
              <a:defRPr lang="ja-JP" altLang="en-US"/>
            </a:pPr>
            <a:endParaRPr lang="en-US" altLang="ja-JP" sz="1400" dirty="0">
              <a:latin typeface="+mn-ea"/>
            </a:endParaRPr>
          </a:p>
          <a:p>
            <a:pPr lvl="0">
              <a:defRPr lang="ja-JP" altLang="en-US"/>
            </a:pPr>
            <a:r>
              <a:rPr lang="ja-JP" altLang="ja-JP" sz="1400" dirty="0">
                <a:latin typeface="+mn-ea"/>
              </a:rPr>
              <a:t>「強み」の一般的な定義は、人の思考や感情、行動やからだのことで、</a:t>
            </a:r>
            <a:endParaRPr lang="en-US" altLang="ja-JP" sz="1400" dirty="0">
              <a:latin typeface="+mn-ea"/>
            </a:endParaRPr>
          </a:p>
          <a:p>
            <a:pPr defTabSz="914367">
              <a:defRPr lang="ja-JP" altLang="en-US"/>
            </a:pPr>
            <a:r>
              <a:rPr lang="ja-JP" altLang="ja-JP" sz="1400" dirty="0">
                <a:latin typeface="+mn-ea"/>
              </a:rPr>
              <a:t>人に備わっているもの、あるもの、持っているもののことです。</a:t>
            </a:r>
            <a:endParaRPr lang="en-US" altLang="ja-JP" sz="1400" dirty="0">
              <a:latin typeface="+mn-ea"/>
            </a:endParaRPr>
          </a:p>
          <a:p>
            <a:pPr defTabSz="914367">
              <a:defRPr lang="ja-JP" altLang="en-US"/>
            </a:pPr>
            <a:endParaRPr lang="en-US" altLang="ja-JP" sz="1400" dirty="0">
              <a:latin typeface="+mn-ea"/>
            </a:endParaRPr>
          </a:p>
          <a:p>
            <a:pPr>
              <a:defRPr lang="ja-JP" altLang="en-US"/>
            </a:pPr>
            <a:r>
              <a:rPr lang="en-US" altLang="ja-JP" sz="1400" dirty="0">
                <a:latin typeface="+mn-ea"/>
              </a:rPr>
              <a:t>【</a:t>
            </a:r>
            <a:r>
              <a:rPr lang="ja-JP" altLang="en-US" sz="1400" dirty="0">
                <a:latin typeface="+mn-ea"/>
              </a:rPr>
              <a:t>「</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の定義」を掲示する</a:t>
            </a:r>
            <a:r>
              <a:rPr lang="en-US" altLang="ja-JP" sz="1400" dirty="0">
                <a:latin typeface="+mn-ea"/>
              </a:rPr>
              <a:t>】</a:t>
            </a:r>
          </a:p>
          <a:p>
            <a:pPr defTabSz="914367">
              <a:defRPr lang="ja-JP" altLang="en-US"/>
            </a:pPr>
            <a:endParaRPr lang="ja-JP" altLang="ja-JP" sz="1400" dirty="0">
              <a:latin typeface="+mn-ea"/>
            </a:endParaRPr>
          </a:p>
        </p:txBody>
      </p:sp>
      <p:sp>
        <p:nvSpPr>
          <p:cNvPr id="7"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スライド８</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16140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6125" y="1657350"/>
            <a:ext cx="5254625" cy="2955925"/>
          </a:xfrm>
        </p:spPr>
      </p:sp>
      <p:sp>
        <p:nvSpPr>
          <p:cNvPr id="3" name="ノート プレースホルダー 2"/>
          <p:cNvSpPr>
            <a:spLocks noGrp="1"/>
          </p:cNvSpPr>
          <p:nvPr>
            <p:ph type="body" idx="1"/>
          </p:nvPr>
        </p:nvSpPr>
        <p:spPr>
          <a:xfrm>
            <a:off x="734755" y="4628965"/>
            <a:ext cx="5322029" cy="4830249"/>
          </a:xfrm>
        </p:spPr>
        <p:txBody>
          <a:bodyPr/>
          <a:lstStyle/>
          <a:p>
            <a:pPr lvl="0">
              <a:defRPr lang="ja-JP" altLang="en-US"/>
            </a:pPr>
            <a:endParaRPr lang="en-US" altLang="ja-JP" sz="1400" dirty="0">
              <a:latin typeface="+mn-ea"/>
            </a:endParaRPr>
          </a:p>
          <a:p>
            <a:pPr lvl="0">
              <a:defRPr lang="ja-JP" altLang="en-US"/>
            </a:pPr>
            <a:r>
              <a:rPr lang="ja-JP" altLang="en-US" sz="1400" dirty="0">
                <a:latin typeface="+mn-ea"/>
              </a:rPr>
              <a:t>「自分</a:t>
            </a:r>
            <a:r>
              <a:rPr lang="en-US" altLang="ja-JP" sz="1400" dirty="0">
                <a:latin typeface="+mn-ea"/>
              </a:rPr>
              <a:t>Webbing</a:t>
            </a:r>
            <a:r>
              <a:rPr lang="ja-JP" altLang="en-US" sz="1400" dirty="0">
                <a:latin typeface="+mn-ea"/>
              </a:rPr>
              <a:t>」の活動は３つです。</a:t>
            </a:r>
            <a:endParaRPr lang="en-US" altLang="ja-JP" sz="1400" dirty="0">
              <a:latin typeface="+mn-ea"/>
            </a:endParaRPr>
          </a:p>
          <a:p>
            <a:pPr lvl="0">
              <a:defRPr lang="ja-JP" altLang="en-US"/>
            </a:pPr>
            <a:r>
              <a:rPr lang="ja-JP" altLang="en-US" sz="1400" dirty="0">
                <a:latin typeface="+mn-ea"/>
              </a:rPr>
              <a:t>まず、活動①です。</a:t>
            </a:r>
            <a:endParaRPr lang="en-US" altLang="ja-JP" sz="1400" dirty="0">
              <a:latin typeface="+mn-ea"/>
            </a:endParaRPr>
          </a:p>
          <a:p>
            <a:pPr lvl="0">
              <a:defRPr lang="ja-JP" altLang="en-US"/>
            </a:pPr>
            <a:r>
              <a:rPr lang="ja-JP" altLang="en-US" sz="1400" dirty="0">
                <a:latin typeface="+mn-ea"/>
              </a:rPr>
              <a:t>「～が好き」、「～が苦手」、「</a:t>
            </a:r>
            <a:r>
              <a:rPr lang="ja-JP" altLang="en-US" sz="1400" dirty="0" err="1">
                <a:latin typeface="+mn-ea"/>
              </a:rPr>
              <a:t>～して</a:t>
            </a:r>
            <a:r>
              <a:rPr lang="ja-JP" altLang="en-US" sz="1400" dirty="0">
                <a:latin typeface="+mn-ea"/>
              </a:rPr>
              <a:t>みたい」などから、</a:t>
            </a:r>
            <a:endParaRPr lang="en-US" altLang="ja-JP" sz="1400" dirty="0">
              <a:latin typeface="+mn-ea"/>
            </a:endParaRPr>
          </a:p>
          <a:p>
            <a:pPr lvl="0">
              <a:defRPr lang="ja-JP" altLang="en-US"/>
            </a:pPr>
            <a:r>
              <a:rPr lang="ja-JP" altLang="en-US" sz="1400" dirty="0">
                <a:latin typeface="+mn-ea"/>
              </a:rPr>
              <a:t>思い付くままにどんどん広げていきます</a:t>
            </a:r>
            <a:endParaRPr lang="en-US" altLang="ja-JP" sz="1400" dirty="0">
              <a:latin typeface="+mn-ea"/>
            </a:endParaRPr>
          </a:p>
          <a:p>
            <a:pPr lvl="0">
              <a:defRPr lang="ja-JP" altLang="en-US"/>
            </a:pPr>
            <a:r>
              <a:rPr lang="ja-JP" altLang="en-US" sz="1400" dirty="0">
                <a:latin typeface="+mn-ea"/>
              </a:rPr>
              <a:t>●</a:t>
            </a:r>
            <a:r>
              <a:rPr lang="en-US" altLang="ja-JP" sz="1400" dirty="0">
                <a:latin typeface="+mn-ea"/>
              </a:rPr>
              <a:t>【</a:t>
            </a:r>
            <a:r>
              <a:rPr lang="ja-JP" altLang="en-US" sz="1400" dirty="0">
                <a:latin typeface="+mn-ea"/>
              </a:rPr>
              <a:t>スライドのアニメーションに沿って読み上げる</a:t>
            </a:r>
            <a:r>
              <a:rPr lang="en-US" altLang="ja-JP" sz="1400" dirty="0">
                <a:latin typeface="+mn-ea"/>
              </a:rPr>
              <a:t>】</a:t>
            </a:r>
          </a:p>
        </p:txBody>
      </p:sp>
      <p:sp>
        <p:nvSpPr>
          <p:cNvPr id="5" name="ヘッダー プレースホルダー 5"/>
          <p:cNvSpPr txBox="1"/>
          <p:nvPr/>
        </p:nvSpPr>
        <p:spPr>
          <a:xfrm>
            <a:off x="660347" y="1203610"/>
            <a:ext cx="3076365" cy="513510"/>
          </a:xfrm>
          <a:prstGeom prst="rect">
            <a:avLst/>
          </a:prstGeom>
        </p:spPr>
        <p:txBody>
          <a:bodyPr lIns="87959" tIns="43980" rIns="87959" bIns="43980"/>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スライド９</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24359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2CC4B59-BA13-45EA-8E36-AF612F592AE2}"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118907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F2CED-8D52-4126-8858-1D5EC99B2AF5}"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22589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2CD609-3FC6-45C6-A638-AABCD6775621}"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9863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600204"/>
            <a:ext cx="109728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pPr>
              <a:defRPr/>
            </a:pPr>
            <a:fld id="{7D314298-0D51-4881-9A9A-75FEAB4C749B}" type="datetime1">
              <a:rPr lang="ja-JP" altLang="en-US" smtClean="0"/>
              <a:t>2019/2/4</a:t>
            </a:fld>
            <a:endParaRPr lang="en-US" altLang="ja-JP"/>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8737600" y="6245225"/>
            <a:ext cx="2844800" cy="476250"/>
          </a:xfrm>
        </p:spPr>
        <p:txBody>
          <a:bodyPr/>
          <a:lstStyle>
            <a:lvl1pPr>
              <a:defRPr/>
            </a:lvl1pPr>
          </a:lstStyle>
          <a:p>
            <a:pPr>
              <a:defRPr/>
            </a:pPr>
            <a:fld id="{D4B9EE1A-4815-43C1-B549-C2E45ED6BBDB}" type="slidenum">
              <a:rPr lang="en-US" altLang="ja-JP"/>
              <a:pPr>
                <a:defRPr/>
              </a:pPr>
              <a:t>‹#›</a:t>
            </a:fld>
            <a:endParaRPr lang="en-US" altLang="ja-JP"/>
          </a:p>
        </p:txBody>
      </p:sp>
    </p:spTree>
    <p:extLst>
      <p:ext uri="{BB962C8B-B14F-4D97-AF65-F5344CB8AC3E}">
        <p14:creationId xmlns:p14="http://schemas.microsoft.com/office/powerpoint/2010/main" val="191332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994059D9-0FFA-42C6-89AF-2A9DAF532A9A}"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80889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3658502F-A3D2-49CD-B85F-DC37DF512B9D}"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61558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0ADAF1D1-6C8A-4C0F-BF17-F03CF331E707}"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087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63234B0D-6849-4281-B511-CF0F80F63AEF}"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93718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p>
            <a:fld id="{FA4DA3DF-90F0-4FC0-8760-D69988B001BA}" type="datetime1">
              <a:rPr kumimoji="1" lang="ja-JP" altLang="en-US" smtClean="0"/>
              <a:t>2019/2/4</a:t>
            </a:fld>
            <a:endParaRPr kumimoji="1"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733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9E0D7CA1-BA1F-4E74-A2F5-8E7CCA41A4E8}" type="datetime1">
              <a:rPr kumimoji="1" lang="ja-JP" altLang="en-US" smtClean="0"/>
              <a:t>2019/2/4</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88418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68E77B8C-37AF-4304-BBB0-FFF6BAA362E3}" type="datetime1">
              <a:rPr kumimoji="1" lang="ja-JP" altLang="en-US" smtClean="0"/>
              <a:t>2019/2/4</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0880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51F17B-C326-4029-8859-55D2748B5133}"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639098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05FF9044-B451-4EF4-B364-87FFED5D130C}"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47449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DEC023A2-E2D0-47E1-8868-7FE1BBA28334}"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03966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E44880EC-97AB-4746-9B8A-E1D9821C6817}"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6827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56092F8D-A9C8-4C83-832C-C92C5C2A636B}"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602426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E4063A-B5BF-4182-9E79-E5169C215B9A}"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823701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CC48E-DB3E-404E-9ED1-C30C5678B6F8}"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896505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62913C-DA62-4A60-AECE-4AFBC23276CD}"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475794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E5DB0FE-8829-4C33-B08B-6F45916A6607}"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967722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3808707-EDE3-4075-8EEE-AEF3A0C848F7}" type="datetime1">
              <a:rPr kumimoji="1" lang="ja-JP" altLang="en-US" smtClean="0"/>
              <a:t>2019/2/4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0523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FAAD4-6AD7-4EE0-A0C2-EE3273C7D72E}" type="datetime1">
              <a:rPr kumimoji="1" lang="ja-JP" altLang="en-US" smtClean="0"/>
              <a:t>2019/2/4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66909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7C6B7-F9D3-40B9-A0AF-E5EE3334BB24}"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962414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BAF8B6-3DBD-4688-AA97-18B628439E1A}" type="datetime1">
              <a:rPr kumimoji="1" lang="ja-JP" altLang="en-US" smtClean="0"/>
              <a:t>2019/2/4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645361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4561D-1A82-4B15-9208-C2012624CED2}"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79571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AB3D4A-202E-4112-B078-654D8ECEBF02}"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5116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914549-9CDE-40DA-A0DF-420D95E4C993}"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71916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C476A6-41F0-43C7-A1E5-AB50D98567A3}" type="datetime1">
              <a:rPr kumimoji="1" lang="ja-JP" altLang="en-US" smtClean="0"/>
              <a:t>2019/2/4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1702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ACE50C2-8B94-4E45-B735-862E263D27ED}"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3564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CA235C-7AAA-4203-ABD9-1DDE712C1938}" type="datetime1">
              <a:rPr kumimoji="1" lang="ja-JP" altLang="en-US" smtClean="0"/>
              <a:t>2019/2/4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57499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8B9A19-53AB-4213-8FAE-72D39AC6B679}" type="datetime1">
              <a:rPr kumimoji="1" lang="ja-JP" altLang="en-US" smtClean="0"/>
              <a:t>2019/2/4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51829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F036C-4CC9-41B4-AA6F-35117A399728}" type="datetime1">
              <a:rPr kumimoji="1" lang="ja-JP" altLang="en-US" smtClean="0"/>
              <a:t>2019/2/4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3279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AB9AFC-5A90-4319-BAB4-D317186F49E1}"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321541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0B7E54-B4C7-4B09-8A6E-A2285D5E8BDE}" type="datetime1">
              <a:rPr kumimoji="1" lang="ja-JP" altLang="en-US" smtClean="0"/>
              <a:t>2019/2/4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2549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92344" y="249238"/>
            <a:ext cx="2390056" cy="407454"/>
          </a:xfrm>
          <a:prstGeom prst="rect">
            <a:avLst/>
          </a:prstGeom>
        </p:spPr>
        <p:txBody>
          <a:bodyPr vert="horz" lIns="91440" tIns="45720" rIns="91440" bIns="45720" rtlCol="0" anchor="ctr">
            <a:normAutofit/>
          </a:bodyPr>
          <a:lstStyle/>
          <a:p>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平成</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26</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27</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年度　小・中・高等学校教育相談</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9928B-5B2B-4B44-8981-3DA4E5857CAD}" type="datetime1">
              <a:rPr kumimoji="1" lang="ja-JP" altLang="en-US" smtClean="0"/>
              <a:t>2019/2/4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12217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hf sldNum="0" hdr="0" ftr="0" dt="0"/>
  <p:txStyles>
    <p:titleStyle>
      <a:lvl1pPr algn="r" defTabSz="914400" rtl="0" eaLnBrk="1" latinLnBrk="0" hangingPunct="1">
        <a:spcBef>
          <a:spcPct val="0"/>
        </a:spcBef>
        <a:buNone/>
        <a:defRPr kumimoji="1" lang="ja-JP" altLang="en-US" sz="800" b="0" i="0" u="none" strike="noStrike"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平成２６・２７年度　佐賀県教育センタープロジェクト研究　小・中・高等学校教育相談研究委員会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353924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8643A-1117-439F-B697-5CDAE004E7C5}" type="datetime1">
              <a:rPr kumimoji="1" lang="ja-JP" altLang="en-US" smtClean="0"/>
              <a:t>2019/2/4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99934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29.gif"/><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
            <a:ext cx="12189060" cy="6858000"/>
          </a:xfrm>
          <a:prstGeom prst="rect">
            <a:avLst/>
          </a:prstGeom>
        </p:spPr>
      </p:pic>
      <p:sp>
        <p:nvSpPr>
          <p:cNvPr id="4" name="タイトル 1"/>
          <p:cNvSpPr txBox="1">
            <a:spLocks/>
          </p:cNvSpPr>
          <p:nvPr/>
        </p:nvSpPr>
        <p:spPr>
          <a:xfrm>
            <a:off x="3035660" y="1124744"/>
            <a:ext cx="8928992" cy="1944216"/>
          </a:xfrm>
          <a:prstGeom prst="rect">
            <a:avLst/>
          </a:prstGeom>
          <a:no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tx1"/>
                </a:solidFill>
              </a:rPr>
              <a:t>Ｓｔｒｅｎｇｔｈ　Ｓｔｏｒｙ</a:t>
            </a:r>
            <a:endParaRPr lang="en-US" altLang="ja-JP" sz="4800" dirty="0">
              <a:solidFill>
                <a:schemeClr val="tx1"/>
              </a:solidFill>
            </a:endParaRPr>
          </a:p>
          <a:p>
            <a:pPr algn="ctr"/>
            <a:r>
              <a:rPr lang="ja-JP" altLang="en-US" sz="4800" dirty="0">
                <a:solidFill>
                  <a:schemeClr val="tx1"/>
                </a:solidFill>
              </a:rPr>
              <a:t>～あなたの「強み」に出会う物語～</a:t>
            </a:r>
          </a:p>
        </p:txBody>
      </p:sp>
    </p:spTree>
    <p:extLst>
      <p:ext uri="{BB962C8B-B14F-4D97-AF65-F5344CB8AC3E}">
        <p14:creationId xmlns:p14="http://schemas.microsoft.com/office/powerpoint/2010/main" val="12910262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99556" y="839094"/>
            <a:ext cx="8780871" cy="6018906"/>
          </a:xfrm>
          <a:prstGeom prst="rect">
            <a:avLst/>
          </a:prstGeom>
        </p:spPr>
      </p:pic>
      <p:pic>
        <p:nvPicPr>
          <p:cNvPr id="90" name="図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84" y="839094"/>
            <a:ext cx="1154930" cy="1043901"/>
          </a:xfrm>
          <a:prstGeom prst="rect">
            <a:avLst/>
          </a:prstGeom>
        </p:spPr>
      </p:pic>
      <p:sp>
        <p:nvSpPr>
          <p:cNvPr id="7" name="タイトル 1"/>
          <p:cNvSpPr txBox="1">
            <a:spLocks/>
          </p:cNvSpPr>
          <p:nvPr/>
        </p:nvSpPr>
        <p:spPr>
          <a:xfrm>
            <a:off x="144265" y="135627"/>
            <a:ext cx="4943623" cy="55706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先生もやってみました</a:t>
            </a:r>
            <a:endParaRPr sz="4000" dirty="0">
              <a:solidFill>
                <a:sysClr val="windowText" lastClr="000000"/>
              </a:solidFill>
              <a:ea typeface="ＭＳ Ｐゴシック" panose="020B0600070205080204" pitchFamily="50" charset="-128"/>
            </a:endParaRPr>
          </a:p>
        </p:txBody>
      </p:sp>
    </p:spTree>
    <p:extLst>
      <p:ext uri="{BB962C8B-B14F-4D97-AF65-F5344CB8AC3E}">
        <p14:creationId xmlns:p14="http://schemas.microsoft.com/office/powerpoint/2010/main" val="135094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ppt_w</p:attrName>
                                        </p:attrNameLst>
                                      </p:cBhvr>
                                      <p:tavLst>
                                        <p:tav tm="0" fmla="#ppt_w*sin(2.5*pi*$)">
                                          <p:val>
                                            <p:fltVal val="0"/>
                                          </p:val>
                                        </p:tav>
                                        <p:tav tm="100000">
                                          <p:val>
                                            <p:fltVal val="1"/>
                                          </p:val>
                                        </p:tav>
                                      </p:tavLst>
                                    </p:anim>
                                    <p:anim calcmode="lin" valueType="num">
                                      <p:cBhvr>
                                        <p:cTn id="16" dur="1000" fill="hold"/>
                                        <p:tgtEl>
                                          <p:spTgt spid="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グループ化 56"/>
          <p:cNvGrpSpPr/>
          <p:nvPr/>
        </p:nvGrpSpPr>
        <p:grpSpPr>
          <a:xfrm>
            <a:off x="5260278" y="5400826"/>
            <a:ext cx="4779949" cy="1258405"/>
            <a:chOff x="4207216" y="7049933"/>
            <a:chExt cx="4779949" cy="1703264"/>
          </a:xfrm>
          <a:noFill/>
        </p:grpSpPr>
        <p:cxnSp>
          <p:nvCxnSpPr>
            <p:cNvPr id="31" name="直線コネクタ 30"/>
            <p:cNvCxnSpPr>
              <a:stCxn id="56" idx="2"/>
              <a:endCxn id="35" idx="6"/>
            </p:cNvCxnSpPr>
            <p:nvPr/>
          </p:nvCxnSpPr>
          <p:spPr>
            <a:xfrm flipH="1" flipV="1">
              <a:off x="7364065" y="7901566"/>
              <a:ext cx="1623100" cy="28113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4207216" y="7049933"/>
              <a:ext cx="3156849" cy="17032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将来、漫画喫茶を</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開きたい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9" name="グループ化 8"/>
          <p:cNvGrpSpPr/>
          <p:nvPr/>
        </p:nvGrpSpPr>
        <p:grpSpPr>
          <a:xfrm>
            <a:off x="8380548" y="275156"/>
            <a:ext cx="3501847" cy="1499484"/>
            <a:chOff x="3991119" y="1687132"/>
            <a:chExt cx="2512713" cy="1499484"/>
          </a:xfrm>
          <a:noFill/>
        </p:grpSpPr>
        <p:cxnSp>
          <p:nvCxnSpPr>
            <p:cNvPr id="10" name="直線コネクタ 9"/>
            <p:cNvCxnSpPr/>
            <p:nvPr/>
          </p:nvCxnSpPr>
          <p:spPr>
            <a:xfrm flipV="1">
              <a:off x="4017366" y="2678805"/>
              <a:ext cx="831529" cy="50781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991119" y="1687132"/>
              <a:ext cx="2512713"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野球観戦は好き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7"/>
          <p:cNvGrpSpPr/>
          <p:nvPr/>
        </p:nvGrpSpPr>
        <p:grpSpPr>
          <a:xfrm>
            <a:off x="6147655" y="1671851"/>
            <a:ext cx="2561713" cy="1277411"/>
            <a:chOff x="4627479" y="1829149"/>
            <a:chExt cx="1792567" cy="1120112"/>
          </a:xfrm>
          <a:noFill/>
        </p:grpSpPr>
        <p:cxnSp>
          <p:nvCxnSpPr>
            <p:cNvPr id="6" name="直線コネクタ 5"/>
            <p:cNvCxnSpPr/>
            <p:nvPr/>
          </p:nvCxnSpPr>
          <p:spPr>
            <a:xfrm flipV="1">
              <a:off x="4636394" y="2408349"/>
              <a:ext cx="425003" cy="54091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4627479" y="1829149"/>
              <a:ext cx="1792567" cy="63968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球技が苦手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8144415" y="3522873"/>
            <a:ext cx="3813971" cy="1290396"/>
            <a:chOff x="2143591" y="3228399"/>
            <a:chExt cx="2313352" cy="1290396"/>
          </a:xfrm>
          <a:noFill/>
        </p:grpSpPr>
        <p:cxnSp>
          <p:nvCxnSpPr>
            <p:cNvPr id="39" name="直線コネクタ 38"/>
            <p:cNvCxnSpPr>
              <a:endCxn id="48" idx="5"/>
            </p:cNvCxnSpPr>
            <p:nvPr/>
          </p:nvCxnSpPr>
          <p:spPr>
            <a:xfrm flipH="1" flipV="1">
              <a:off x="2698595" y="3228399"/>
              <a:ext cx="372806" cy="42709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143591" y="3633848"/>
              <a:ext cx="2313352" cy="8849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人付き合いが</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めんどうくさい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1" name="グループ化 60"/>
          <p:cNvGrpSpPr/>
          <p:nvPr/>
        </p:nvGrpSpPr>
        <p:grpSpPr>
          <a:xfrm>
            <a:off x="8207723" y="4801002"/>
            <a:ext cx="2494282" cy="947501"/>
            <a:chOff x="5199843" y="3123221"/>
            <a:chExt cx="1867437" cy="1343601"/>
          </a:xfrm>
          <a:noFill/>
        </p:grpSpPr>
        <p:cxnSp>
          <p:nvCxnSpPr>
            <p:cNvPr id="62" name="直線コネクタ 61"/>
            <p:cNvCxnSpPr/>
            <p:nvPr/>
          </p:nvCxnSpPr>
          <p:spPr>
            <a:xfrm flipH="1">
              <a:off x="6580180" y="3123221"/>
              <a:ext cx="66825" cy="38993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5199843" y="3475149"/>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読書が好き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6" name="グループ化 65"/>
          <p:cNvGrpSpPr/>
          <p:nvPr/>
        </p:nvGrpSpPr>
        <p:grpSpPr>
          <a:xfrm>
            <a:off x="2987979" y="3354946"/>
            <a:ext cx="2272299" cy="991673"/>
            <a:chOff x="1661374" y="2088528"/>
            <a:chExt cx="2272299" cy="991673"/>
          </a:xfrm>
          <a:noFill/>
        </p:grpSpPr>
        <p:cxnSp>
          <p:nvCxnSpPr>
            <p:cNvPr id="67" name="直線コネクタ 66"/>
            <p:cNvCxnSpPr/>
            <p:nvPr/>
          </p:nvCxnSpPr>
          <p:spPr>
            <a:xfrm>
              <a:off x="3326203" y="2258766"/>
              <a:ext cx="607470" cy="2327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a:off x="1661374" y="2088528"/>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英語が</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苦手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1" name="グループ化 50"/>
          <p:cNvGrpSpPr/>
          <p:nvPr/>
        </p:nvGrpSpPr>
        <p:grpSpPr>
          <a:xfrm>
            <a:off x="10040227" y="5640348"/>
            <a:ext cx="1867437" cy="1093223"/>
            <a:chOff x="6800043" y="1585582"/>
            <a:chExt cx="1867437" cy="1093223"/>
          </a:xfrm>
          <a:noFill/>
        </p:grpSpPr>
        <p:cxnSp>
          <p:nvCxnSpPr>
            <p:cNvPr id="55" name="直線コネクタ 54"/>
            <p:cNvCxnSpPr/>
            <p:nvPr/>
          </p:nvCxnSpPr>
          <p:spPr>
            <a:xfrm>
              <a:off x="6996276" y="1585582"/>
              <a:ext cx="212503" cy="25720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6800043" y="1687132"/>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漫画も</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大好き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p:cNvGrpSpPr/>
          <p:nvPr/>
        </p:nvGrpSpPr>
        <p:grpSpPr>
          <a:xfrm>
            <a:off x="8590711" y="1537285"/>
            <a:ext cx="3521001" cy="839479"/>
            <a:chOff x="6291329" y="1784525"/>
            <a:chExt cx="2596944" cy="991673"/>
          </a:xfrm>
          <a:noFill/>
        </p:grpSpPr>
        <p:cxnSp>
          <p:nvCxnSpPr>
            <p:cNvPr id="13" name="直線コネクタ 12"/>
            <p:cNvCxnSpPr>
              <a:endCxn id="14" idx="2"/>
            </p:cNvCxnSpPr>
            <p:nvPr/>
          </p:nvCxnSpPr>
          <p:spPr>
            <a:xfrm flipV="1">
              <a:off x="6291329" y="2280362"/>
              <a:ext cx="523326" cy="2066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6814655" y="1784525"/>
              <a:ext cx="2073618"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走るのは好き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5" name="グループ化 64"/>
          <p:cNvGrpSpPr/>
          <p:nvPr/>
        </p:nvGrpSpPr>
        <p:grpSpPr>
          <a:xfrm>
            <a:off x="650208" y="1877420"/>
            <a:ext cx="3249548" cy="723488"/>
            <a:chOff x="1256511" y="4082602"/>
            <a:chExt cx="3429882" cy="723488"/>
          </a:xfrm>
          <a:noFill/>
        </p:grpSpPr>
        <p:cxnSp>
          <p:nvCxnSpPr>
            <p:cNvPr id="69" name="直線コネクタ 68"/>
            <p:cNvCxnSpPr/>
            <p:nvPr/>
          </p:nvCxnSpPr>
          <p:spPr>
            <a:xfrm>
              <a:off x="4447208" y="4482054"/>
              <a:ext cx="239185" cy="12365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1256511" y="4082602"/>
              <a:ext cx="3234512" cy="72348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週３でもいける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83" name="タイトル 2"/>
          <p:cNvSpPr txBox="1">
            <a:spLocks/>
          </p:cNvSpPr>
          <p:nvPr/>
        </p:nvSpPr>
        <p:spPr>
          <a:xfrm>
            <a:off x="1992449" y="101585"/>
            <a:ext cx="6299795" cy="1106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t>自分</a:t>
            </a:r>
            <a:r>
              <a:rPr lang="en-US" altLang="ja-JP" sz="4800" dirty="0">
                <a:latin typeface="+mj-ea"/>
                <a:ea typeface="+mj-ea"/>
              </a:rPr>
              <a:t>Webbing</a:t>
            </a:r>
          </a:p>
          <a:p>
            <a:pPr algn="ctr"/>
            <a:r>
              <a:rPr lang="ja-JP" altLang="en-US" sz="1600" dirty="0"/>
              <a:t>～が好き、～が苦手などから思いつくままにどんどん広げていきます</a:t>
            </a:r>
          </a:p>
        </p:txBody>
      </p:sp>
      <p:grpSp>
        <p:nvGrpSpPr>
          <p:cNvPr id="50" name="グループ化 49"/>
          <p:cNvGrpSpPr/>
          <p:nvPr/>
        </p:nvGrpSpPr>
        <p:grpSpPr>
          <a:xfrm>
            <a:off x="6464074" y="2712451"/>
            <a:ext cx="2998121" cy="949469"/>
            <a:chOff x="6464075" y="2923065"/>
            <a:chExt cx="3515943" cy="738855"/>
          </a:xfrm>
        </p:grpSpPr>
        <p:sp>
          <p:nvSpPr>
            <p:cNvPr id="48" name="円/楕円 47"/>
            <p:cNvSpPr/>
            <p:nvPr/>
          </p:nvSpPr>
          <p:spPr>
            <a:xfrm>
              <a:off x="6754817" y="2923065"/>
              <a:ext cx="3225201" cy="738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一人の時間が好き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9" name="直線コネクタ 48"/>
            <p:cNvCxnSpPr/>
            <p:nvPr/>
          </p:nvCxnSpPr>
          <p:spPr>
            <a:xfrm>
              <a:off x="6464075" y="3242267"/>
              <a:ext cx="290742" cy="26616"/>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a:off x="3866155" y="1819884"/>
            <a:ext cx="1977817" cy="1184453"/>
            <a:chOff x="6800043" y="1687132"/>
            <a:chExt cx="1977817" cy="1184453"/>
          </a:xfrm>
          <a:noFill/>
        </p:grpSpPr>
        <p:cxnSp>
          <p:nvCxnSpPr>
            <p:cNvPr id="75" name="直線コネクタ 74"/>
            <p:cNvCxnSpPr>
              <a:endCxn id="77" idx="5"/>
            </p:cNvCxnSpPr>
            <p:nvPr/>
          </p:nvCxnSpPr>
          <p:spPr>
            <a:xfrm flipH="1" flipV="1">
              <a:off x="8394000" y="2533578"/>
              <a:ext cx="383860" cy="33800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6800043" y="1687132"/>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カレーが好き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4" name="グループ化 83"/>
          <p:cNvGrpSpPr/>
          <p:nvPr/>
        </p:nvGrpSpPr>
        <p:grpSpPr>
          <a:xfrm>
            <a:off x="382398" y="2600910"/>
            <a:ext cx="2506609" cy="1116120"/>
            <a:chOff x="1256511" y="3968255"/>
            <a:chExt cx="4206820" cy="837835"/>
          </a:xfrm>
          <a:noFill/>
        </p:grpSpPr>
        <p:cxnSp>
          <p:nvCxnSpPr>
            <p:cNvPr id="85" name="直線コネクタ 84"/>
            <p:cNvCxnSpPr/>
            <p:nvPr/>
          </p:nvCxnSpPr>
          <p:spPr>
            <a:xfrm flipV="1">
              <a:off x="4277494" y="3968255"/>
              <a:ext cx="1185837" cy="30284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円/楕円 85"/>
            <p:cNvSpPr/>
            <p:nvPr/>
          </p:nvSpPr>
          <p:spPr>
            <a:xfrm>
              <a:off x="1256511" y="4082602"/>
              <a:ext cx="3234512" cy="72348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インドに行きたい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2" name="グループ化 51"/>
          <p:cNvGrpSpPr/>
          <p:nvPr/>
        </p:nvGrpSpPr>
        <p:grpSpPr>
          <a:xfrm>
            <a:off x="3052598" y="3646037"/>
            <a:ext cx="4593776" cy="2117742"/>
            <a:chOff x="3052598" y="3646037"/>
            <a:chExt cx="4593776" cy="2117742"/>
          </a:xfrm>
          <a:noFill/>
        </p:grpSpPr>
        <p:sp>
          <p:nvSpPr>
            <p:cNvPr id="46" name="円/楕円 45"/>
            <p:cNvSpPr/>
            <p:nvPr/>
          </p:nvSpPr>
          <p:spPr>
            <a:xfrm>
              <a:off x="3052598" y="4725144"/>
              <a:ext cx="2539346" cy="10386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美術館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めぐりも好き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a:xfrm flipH="1">
              <a:off x="5533732" y="3646037"/>
              <a:ext cx="2112642" cy="142994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角丸四角形 87"/>
          <p:cNvSpPr/>
          <p:nvPr/>
        </p:nvSpPr>
        <p:spPr>
          <a:xfrm>
            <a:off x="5247607" y="2931663"/>
            <a:ext cx="1203797" cy="72166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私</a:t>
            </a:r>
          </a:p>
        </p:txBody>
      </p:sp>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550" y="908935"/>
            <a:ext cx="1154930" cy="1043901"/>
          </a:xfrm>
          <a:prstGeom prst="rect">
            <a:avLst/>
          </a:prstGeom>
        </p:spPr>
      </p:pic>
      <p:grpSp>
        <p:nvGrpSpPr>
          <p:cNvPr id="20" name="グループ化 19"/>
          <p:cNvGrpSpPr/>
          <p:nvPr/>
        </p:nvGrpSpPr>
        <p:grpSpPr>
          <a:xfrm>
            <a:off x="9462195" y="2651874"/>
            <a:ext cx="2496192" cy="1298094"/>
            <a:chOff x="9462195" y="2651874"/>
            <a:chExt cx="2496192" cy="1298094"/>
          </a:xfrm>
          <a:noFill/>
        </p:grpSpPr>
        <p:grpSp>
          <p:nvGrpSpPr>
            <p:cNvPr id="53" name="グループ化 52"/>
            <p:cNvGrpSpPr/>
            <p:nvPr/>
          </p:nvGrpSpPr>
          <p:grpSpPr>
            <a:xfrm>
              <a:off x="9462195" y="2651874"/>
              <a:ext cx="2496192" cy="884947"/>
              <a:chOff x="2002326" y="3647558"/>
              <a:chExt cx="2394068" cy="884947"/>
            </a:xfrm>
            <a:grpFill/>
          </p:grpSpPr>
          <p:cxnSp>
            <p:nvCxnSpPr>
              <p:cNvPr id="54" name="直線コネクタ 53"/>
              <p:cNvCxnSpPr>
                <a:stCxn id="71" idx="2"/>
                <a:endCxn id="48" idx="6"/>
              </p:cNvCxnSpPr>
              <p:nvPr/>
            </p:nvCxnSpPr>
            <p:spPr>
              <a:xfrm flipH="1">
                <a:off x="2002326" y="4090032"/>
                <a:ext cx="446035" cy="9283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2448361" y="3647558"/>
                <a:ext cx="1948033" cy="8849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人見知り</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する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72" name="直線コネクタ 71"/>
            <p:cNvCxnSpPr>
              <a:stCxn id="71" idx="4"/>
            </p:cNvCxnSpPr>
            <p:nvPr/>
          </p:nvCxnSpPr>
          <p:spPr>
            <a:xfrm>
              <a:off x="10942822" y="3536821"/>
              <a:ext cx="0" cy="41314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円/楕円 1"/>
          <p:cNvSpPr/>
          <p:nvPr/>
        </p:nvSpPr>
        <p:spPr>
          <a:xfrm>
            <a:off x="2975309" y="3356992"/>
            <a:ext cx="1857484" cy="99861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6127530" y="1664804"/>
            <a:ext cx="2581837" cy="710364"/>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9927256" y="2636912"/>
            <a:ext cx="2031129" cy="896584"/>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8130403" y="3933056"/>
            <a:ext cx="3827981" cy="857556"/>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120309" y="4269002"/>
            <a:ext cx="3306122" cy="2186373"/>
            <a:chOff x="120309" y="4269002"/>
            <a:chExt cx="3306122" cy="2186373"/>
          </a:xfrm>
          <a:noFill/>
        </p:grpSpPr>
        <p:cxnSp>
          <p:nvCxnSpPr>
            <p:cNvPr id="60" name="直線コネクタ 59"/>
            <p:cNvCxnSpPr/>
            <p:nvPr/>
          </p:nvCxnSpPr>
          <p:spPr>
            <a:xfrm flipH="1">
              <a:off x="2351584" y="4269002"/>
              <a:ext cx="1074847" cy="114943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a:off x="120309" y="5336768"/>
              <a:ext cx="2836370" cy="111860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長文は無理でも、英会話なら</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頑張れる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76" name="直線コネクタ 75"/>
            <p:cNvCxnSpPr/>
            <p:nvPr/>
          </p:nvCxnSpPr>
          <p:spPr>
            <a:xfrm flipV="1">
              <a:off x="1700510" y="4938493"/>
              <a:ext cx="27421" cy="39827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120309" y="3575888"/>
            <a:ext cx="2866773" cy="1354220"/>
            <a:chOff x="120309" y="3575888"/>
            <a:chExt cx="2866773" cy="1354220"/>
          </a:xfrm>
          <a:noFill/>
        </p:grpSpPr>
        <p:cxnSp>
          <p:nvCxnSpPr>
            <p:cNvPr id="79" name="直線コネクタ 78"/>
            <p:cNvCxnSpPr>
              <a:endCxn id="86" idx="3"/>
            </p:cNvCxnSpPr>
            <p:nvPr/>
          </p:nvCxnSpPr>
          <p:spPr>
            <a:xfrm flipH="1" flipV="1">
              <a:off x="664639" y="3575888"/>
              <a:ext cx="174777" cy="31907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円/楕円 77"/>
            <p:cNvSpPr/>
            <p:nvPr/>
          </p:nvSpPr>
          <p:spPr>
            <a:xfrm>
              <a:off x="120309" y="3811501"/>
              <a:ext cx="2836370" cy="111860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海外旅行に</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行きたい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91" name="直線コネクタ 90"/>
            <p:cNvCxnSpPr/>
            <p:nvPr/>
          </p:nvCxnSpPr>
          <p:spPr>
            <a:xfrm flipH="1">
              <a:off x="2351584" y="3811501"/>
              <a:ext cx="635498" cy="13194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円/楕円 57"/>
          <p:cNvSpPr/>
          <p:nvPr/>
        </p:nvSpPr>
        <p:spPr>
          <a:xfrm>
            <a:off x="154329" y="3825044"/>
            <a:ext cx="2809323" cy="1118606"/>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131276" y="5337212"/>
            <a:ext cx="2832376" cy="1110222"/>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タイトル 1"/>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活動①</a:t>
            </a:r>
            <a:endParaRPr sz="3600" dirty="0">
              <a:solidFill>
                <a:sysClr val="windowText" lastClr="000000"/>
              </a:solidFill>
              <a:ea typeface="ＭＳ Ｐゴシック" panose="020B0600070205080204" pitchFamily="50" charset="-128"/>
            </a:endParaRPr>
          </a:p>
        </p:txBody>
      </p:sp>
    </p:spTree>
    <p:extLst>
      <p:ext uri="{BB962C8B-B14F-4D97-AF65-F5344CB8AC3E}">
        <p14:creationId xmlns:p14="http://schemas.microsoft.com/office/powerpoint/2010/main" val="10623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1" grpId="0" animBg="1"/>
      <p:bldP spid="82" grpId="0" animBg="1"/>
      <p:bldP spid="89" grpId="0" animBg="1"/>
      <p:bldP spid="58" grpId="0" animBg="1"/>
      <p:bldP spid="58" grpId="1" animBg="1"/>
      <p:bldP spid="80" grpId="0" animBg="1"/>
      <p:bldP spid="8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64"/>
            <a:ext cx="3114936" cy="3114936"/>
          </a:xfrm>
          <a:prstGeom prst="rect">
            <a:avLst/>
          </a:prstGeom>
        </p:spPr>
      </p:pic>
      <p:sp>
        <p:nvSpPr>
          <p:cNvPr id="8" name="角丸四角形吹き出し 7"/>
          <p:cNvSpPr/>
          <p:nvPr/>
        </p:nvSpPr>
        <p:spPr>
          <a:xfrm>
            <a:off x="3899756" y="1880828"/>
            <a:ext cx="8064896" cy="4716524"/>
          </a:xfrm>
          <a:prstGeom prst="wedgeRoundRectCallout">
            <a:avLst>
              <a:gd name="adj1" fmla="val -60386"/>
              <a:gd name="adj2" fmla="val 8523"/>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mj-ea"/>
                <a:ea typeface="+mj-ea"/>
              </a:rPr>
              <a:t>ポジティブ（プラス）だと</a:t>
            </a:r>
            <a:endParaRPr lang="en-US" altLang="ja-JP" sz="5400" dirty="0">
              <a:solidFill>
                <a:schemeClr val="tx1"/>
              </a:solidFill>
              <a:latin typeface="+mj-ea"/>
              <a:ea typeface="+mj-ea"/>
            </a:endParaRPr>
          </a:p>
          <a:p>
            <a:r>
              <a:rPr lang="ja-JP" altLang="en-US" sz="5400" dirty="0">
                <a:solidFill>
                  <a:schemeClr val="tx1"/>
                </a:solidFill>
                <a:latin typeface="+mj-ea"/>
                <a:ea typeface="+mj-ea"/>
              </a:rPr>
              <a:t>思えることばかりでなく、</a:t>
            </a:r>
            <a:endParaRPr lang="en-US" altLang="ja-JP" sz="5400" dirty="0">
              <a:solidFill>
                <a:schemeClr val="tx1"/>
              </a:solidFill>
              <a:latin typeface="+mj-ea"/>
              <a:ea typeface="+mj-ea"/>
            </a:endParaRPr>
          </a:p>
          <a:p>
            <a:r>
              <a:rPr lang="ja-JP" altLang="en-US" sz="5400" dirty="0">
                <a:solidFill>
                  <a:schemeClr val="tx1"/>
                </a:solidFill>
                <a:latin typeface="+mj-ea"/>
                <a:ea typeface="+mj-ea"/>
              </a:rPr>
              <a:t>ネガティブ（マイナス）に</a:t>
            </a:r>
            <a:endParaRPr lang="en-US" altLang="ja-JP" sz="5400" dirty="0">
              <a:solidFill>
                <a:schemeClr val="tx1"/>
              </a:solidFill>
              <a:latin typeface="+mj-ea"/>
              <a:ea typeface="+mj-ea"/>
            </a:endParaRPr>
          </a:p>
          <a:p>
            <a:r>
              <a:rPr lang="ja-JP" altLang="en-US" sz="5400" dirty="0">
                <a:solidFill>
                  <a:schemeClr val="tx1"/>
                </a:solidFill>
                <a:latin typeface="+mj-ea"/>
                <a:ea typeface="+mj-ea"/>
              </a:rPr>
              <a:t>思えることも含めて、</a:t>
            </a:r>
            <a:endParaRPr lang="en-US" altLang="ja-JP" sz="5400" dirty="0">
              <a:solidFill>
                <a:schemeClr val="tx1"/>
              </a:solidFill>
              <a:latin typeface="+mj-ea"/>
              <a:ea typeface="+mj-ea"/>
            </a:endParaRPr>
          </a:p>
          <a:p>
            <a:r>
              <a:rPr lang="ja-JP" altLang="en-US" sz="5400" dirty="0">
                <a:solidFill>
                  <a:schemeClr val="tx1"/>
                </a:solidFill>
                <a:latin typeface="+mj-ea"/>
                <a:ea typeface="+mj-ea"/>
              </a:rPr>
              <a:t>「強み」として考える</a:t>
            </a:r>
            <a:endParaRPr lang="en-US" altLang="ja-JP" sz="5400" dirty="0">
              <a:solidFill>
                <a:schemeClr val="tx1"/>
              </a:solidFill>
              <a:latin typeface="+mj-ea"/>
              <a:ea typeface="+mj-ea"/>
            </a:endParaRPr>
          </a:p>
        </p:txBody>
      </p:sp>
      <p:sp>
        <p:nvSpPr>
          <p:cNvPr id="10" name="テキスト ボックス 9"/>
          <p:cNvSpPr txBox="1"/>
          <p:nvPr/>
        </p:nvSpPr>
        <p:spPr>
          <a:xfrm>
            <a:off x="659396" y="440668"/>
            <a:ext cx="9434900" cy="1107996"/>
          </a:xfrm>
          <a:prstGeom prst="rect">
            <a:avLst/>
          </a:prstGeom>
          <a:noFill/>
        </p:spPr>
        <p:txBody>
          <a:bodyPr wrap="square" rtlCol="0">
            <a:spAutoFit/>
          </a:bodyPr>
          <a:lstStyle/>
          <a:p>
            <a:pPr algn="ctr"/>
            <a:r>
              <a:rPr lang="ja-JP" altLang="en-US" sz="6600" b="1" dirty="0">
                <a:solidFill>
                  <a:srgbClr val="FF0000"/>
                </a:solidFill>
                <a:latin typeface="+mj-ea"/>
                <a:ea typeface="+mj-ea"/>
              </a:rPr>
              <a:t>「強み」</a:t>
            </a:r>
            <a:r>
              <a:rPr lang="ja-JP" altLang="en-US" sz="6600" b="1" dirty="0">
                <a:latin typeface="+mj-ea"/>
                <a:ea typeface="+mj-ea"/>
              </a:rPr>
              <a:t>を理解するポイント</a:t>
            </a:r>
            <a:endParaRPr lang="en-US" altLang="ja-JP" sz="4000" dirty="0">
              <a:latin typeface="+mj-ea"/>
              <a:ea typeface="+mj-ea"/>
            </a:endParaRPr>
          </a:p>
        </p:txBody>
      </p:sp>
    </p:spTree>
    <p:extLst>
      <p:ext uri="{BB962C8B-B14F-4D97-AF65-F5344CB8AC3E}">
        <p14:creationId xmlns:p14="http://schemas.microsoft.com/office/powerpoint/2010/main" val="137013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1085731"/>
            <a:ext cx="6268739" cy="2703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図 4"/>
          <p:cNvPicPr>
            <a:picLocks noChangeAspect="1"/>
          </p:cNvPicPr>
          <p:nvPr/>
        </p:nvPicPr>
        <p:blipFill>
          <a:blip r:embed="rId4"/>
          <a:stretch>
            <a:fillRect/>
          </a:stretch>
        </p:blipFill>
        <p:spPr>
          <a:xfrm>
            <a:off x="839416" y="3886392"/>
            <a:ext cx="10420350" cy="2952750"/>
          </a:xfrm>
          <a:prstGeom prst="rect">
            <a:avLst/>
          </a:prstGeom>
        </p:spPr>
      </p:pic>
      <p:sp>
        <p:nvSpPr>
          <p:cNvPr id="8" name="テキスト ボックス 7"/>
          <p:cNvSpPr txBox="1"/>
          <p:nvPr/>
        </p:nvSpPr>
        <p:spPr>
          <a:xfrm>
            <a:off x="4583832" y="4817429"/>
            <a:ext cx="3096344" cy="1200329"/>
          </a:xfrm>
          <a:prstGeom prst="rect">
            <a:avLst/>
          </a:prstGeom>
          <a:noFill/>
        </p:spPr>
        <p:txBody>
          <a:bodyPr wrap="square" rtlCol="0">
            <a:spAutoFit/>
          </a:bodyPr>
          <a:lstStyle/>
          <a:p>
            <a:r>
              <a:rPr kumimoji="1" lang="ja-JP" altLang="en-US" sz="3600" dirty="0"/>
              <a:t>やりたいことが明確なところ</a:t>
            </a:r>
          </a:p>
        </p:txBody>
      </p:sp>
      <p:sp>
        <p:nvSpPr>
          <p:cNvPr id="9" name="テキスト ボックス 8"/>
          <p:cNvSpPr txBox="1"/>
          <p:nvPr/>
        </p:nvSpPr>
        <p:spPr>
          <a:xfrm>
            <a:off x="6321548" y="6348506"/>
            <a:ext cx="742056" cy="400110"/>
          </a:xfrm>
          <a:prstGeom prst="rect">
            <a:avLst/>
          </a:prstGeom>
          <a:noFill/>
        </p:spPr>
        <p:txBody>
          <a:bodyPr wrap="square" rtlCol="0">
            <a:spAutoFit/>
          </a:bodyPr>
          <a:lstStyle/>
          <a:p>
            <a:r>
              <a:rPr kumimoji="1" lang="ja-JP" altLang="en-US" sz="2000" dirty="0"/>
              <a:t>佐藤</a:t>
            </a:r>
          </a:p>
        </p:txBody>
      </p:sp>
      <p:sp>
        <p:nvSpPr>
          <p:cNvPr id="7" name="テキスト ボックス 6"/>
          <p:cNvSpPr txBox="1"/>
          <p:nvPr/>
        </p:nvSpPr>
        <p:spPr>
          <a:xfrm>
            <a:off x="8076220" y="4699010"/>
            <a:ext cx="3183546" cy="1754326"/>
          </a:xfrm>
          <a:prstGeom prst="rect">
            <a:avLst/>
          </a:prstGeom>
          <a:noFill/>
        </p:spPr>
        <p:txBody>
          <a:bodyPr wrap="square" rtlCol="0">
            <a:spAutoFit/>
          </a:bodyPr>
          <a:lstStyle/>
          <a:p>
            <a:r>
              <a:rPr kumimoji="1" lang="ja-JP" altLang="en-US" sz="3600" dirty="0"/>
              <a:t>自分のことをよく分かっているところ</a:t>
            </a:r>
          </a:p>
        </p:txBody>
      </p:sp>
      <p:sp>
        <p:nvSpPr>
          <p:cNvPr id="10" name="テキスト ボックス 9"/>
          <p:cNvSpPr txBox="1"/>
          <p:nvPr/>
        </p:nvSpPr>
        <p:spPr>
          <a:xfrm>
            <a:off x="9818440" y="6377262"/>
            <a:ext cx="742056" cy="400110"/>
          </a:xfrm>
          <a:prstGeom prst="rect">
            <a:avLst/>
          </a:prstGeom>
          <a:noFill/>
        </p:spPr>
        <p:txBody>
          <a:bodyPr wrap="square" rtlCol="0">
            <a:spAutoFit/>
          </a:bodyPr>
          <a:lstStyle/>
          <a:p>
            <a:r>
              <a:rPr kumimoji="1" lang="ja-JP" altLang="en-US" sz="2000" dirty="0"/>
              <a:t>森永</a:t>
            </a:r>
          </a:p>
        </p:txBody>
      </p:sp>
      <p:sp>
        <p:nvSpPr>
          <p:cNvPr id="6" name="テキスト ボックス 5"/>
          <p:cNvSpPr txBox="1"/>
          <p:nvPr/>
        </p:nvSpPr>
        <p:spPr>
          <a:xfrm>
            <a:off x="1379476" y="4820959"/>
            <a:ext cx="2952328" cy="1200329"/>
          </a:xfrm>
          <a:prstGeom prst="rect">
            <a:avLst/>
          </a:prstGeom>
          <a:noFill/>
        </p:spPr>
        <p:txBody>
          <a:bodyPr wrap="square" rtlCol="0">
            <a:spAutoFit/>
          </a:bodyPr>
          <a:lstStyle/>
          <a:p>
            <a:r>
              <a:rPr kumimoji="1" lang="ja-JP" altLang="en-US" sz="3600" dirty="0"/>
              <a:t>１人を楽しむ力があること</a:t>
            </a:r>
          </a:p>
        </p:txBody>
      </p:sp>
      <p:sp>
        <p:nvSpPr>
          <p:cNvPr id="11" name="テキスト ボックス 10"/>
          <p:cNvSpPr txBox="1"/>
          <p:nvPr/>
        </p:nvSpPr>
        <p:spPr>
          <a:xfrm>
            <a:off x="2891644" y="6377262"/>
            <a:ext cx="742056" cy="400110"/>
          </a:xfrm>
          <a:prstGeom prst="rect">
            <a:avLst/>
          </a:prstGeom>
          <a:noFill/>
        </p:spPr>
        <p:txBody>
          <a:bodyPr wrap="square" rtlCol="0">
            <a:spAutoFit/>
          </a:bodyPr>
          <a:lstStyle/>
          <a:p>
            <a:r>
              <a:rPr kumimoji="1" lang="ja-JP" altLang="en-US" sz="2000" dirty="0"/>
              <a:t>田中</a:t>
            </a:r>
          </a:p>
        </p:txBody>
      </p:sp>
      <p:grpSp>
        <p:nvGrpSpPr>
          <p:cNvPr id="32" name="グループ化 31"/>
          <p:cNvGrpSpPr/>
          <p:nvPr/>
        </p:nvGrpSpPr>
        <p:grpSpPr>
          <a:xfrm>
            <a:off x="4297612" y="1675528"/>
            <a:ext cx="4606701" cy="2066785"/>
            <a:chOff x="11398182" y="70579"/>
            <a:chExt cx="5156293" cy="2896771"/>
          </a:xfrm>
        </p:grpSpPr>
        <p:sp>
          <p:nvSpPr>
            <p:cNvPr id="44" name="円/楕円 43"/>
            <p:cNvSpPr/>
            <p:nvPr/>
          </p:nvSpPr>
          <p:spPr>
            <a:xfrm>
              <a:off x="13520455" y="711562"/>
              <a:ext cx="1502644"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14347244" y="2023590"/>
              <a:ext cx="1401244" cy="358891"/>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15434055" y="2427291"/>
              <a:ext cx="1080120"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1398182" y="1887231"/>
              <a:ext cx="1368152"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15042308" y="70579"/>
              <a:ext cx="1512167"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2747628" y="2196458"/>
            <a:ext cx="4248473" cy="1504591"/>
            <a:chOff x="9680033" y="800706"/>
            <a:chExt cx="4755327" cy="2108810"/>
          </a:xfrm>
        </p:grpSpPr>
        <p:sp>
          <p:nvSpPr>
            <p:cNvPr id="42" name="円/楕円 41"/>
            <p:cNvSpPr/>
            <p:nvPr/>
          </p:nvSpPr>
          <p:spPr>
            <a:xfrm>
              <a:off x="9703536" y="2174978"/>
              <a:ext cx="1548172" cy="601162"/>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9680033" y="1400635"/>
              <a:ext cx="1548174" cy="622955"/>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2628739" y="2225440"/>
              <a:ext cx="1806621" cy="684076"/>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9853853" y="800706"/>
              <a:ext cx="1044116"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4246427" y="1736813"/>
            <a:ext cx="4621881" cy="1259572"/>
            <a:chOff x="11340891" y="156475"/>
            <a:chExt cx="5173284" cy="1765395"/>
          </a:xfrm>
        </p:grpSpPr>
        <p:sp>
          <p:nvSpPr>
            <p:cNvPr id="35" name="円/楕円 34"/>
            <p:cNvSpPr/>
            <p:nvPr/>
          </p:nvSpPr>
          <p:spPr>
            <a:xfrm>
              <a:off x="15354468" y="711562"/>
              <a:ext cx="1159707" cy="483194"/>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4367772" y="1418040"/>
              <a:ext cx="2106105" cy="50383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3181628" y="156475"/>
              <a:ext cx="1398178" cy="396044"/>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1340891" y="1064802"/>
              <a:ext cx="1022448"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520454" y="726591"/>
              <a:ext cx="1502644" cy="540059"/>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タイトル 1"/>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活動②</a:t>
            </a:r>
            <a:endParaRPr sz="3600" dirty="0">
              <a:solidFill>
                <a:sysClr val="windowText" lastClr="000000"/>
              </a:solidFill>
              <a:ea typeface="ＭＳ Ｐゴシック" panose="020B0600070205080204" pitchFamily="50" charset="-128"/>
            </a:endParaRPr>
          </a:p>
        </p:txBody>
      </p:sp>
      <p:sp>
        <p:nvSpPr>
          <p:cNvPr id="50" name="タイトル 1"/>
          <p:cNvSpPr txBox="1">
            <a:spLocks/>
          </p:cNvSpPr>
          <p:nvPr/>
        </p:nvSpPr>
        <p:spPr>
          <a:xfrm>
            <a:off x="2027548" y="136772"/>
            <a:ext cx="6074694" cy="74425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lang="ja-JP" altLang="en-US" sz="3600" dirty="0"/>
              <a:t>友達の「強み」を考えて書こう</a:t>
            </a:r>
          </a:p>
        </p:txBody>
      </p:sp>
      <p:pic>
        <p:nvPicPr>
          <p:cNvPr id="52" name="図 51">
            <a:extLst>
              <a:ext uri="{FF2B5EF4-FFF2-40B4-BE49-F238E27FC236}">
                <a16:creationId xmlns:a16="http://schemas.microsoft.com/office/drawing/2014/main" id="{42FA928A-BB7E-4ACB-AEB2-F146B2BB0F5B}"/>
              </a:ext>
            </a:extLst>
          </p:cNvPr>
          <p:cNvPicPr>
            <a:picLocks noChangeAspect="1"/>
          </p:cNvPicPr>
          <p:nvPr/>
        </p:nvPicPr>
        <p:blipFill>
          <a:blip r:embed="rId5"/>
          <a:stretch>
            <a:fillRect/>
          </a:stretch>
        </p:blipFill>
        <p:spPr>
          <a:xfrm>
            <a:off x="767408" y="3861048"/>
            <a:ext cx="7241809" cy="334752"/>
          </a:xfrm>
          <a:prstGeom prst="rect">
            <a:avLst/>
          </a:prstGeom>
        </p:spPr>
      </p:pic>
    </p:spTree>
    <p:extLst>
      <p:ext uri="{BB962C8B-B14F-4D97-AF65-F5344CB8AC3E}">
        <p14:creationId xmlns:p14="http://schemas.microsoft.com/office/powerpoint/2010/main" val="51146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22"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22" presetClass="entr" presetSubtype="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829349" y="844952"/>
            <a:ext cx="4032448" cy="2764068"/>
          </a:xfrm>
          <a:prstGeom prst="rect">
            <a:avLst/>
          </a:prstGeom>
        </p:spPr>
      </p:pic>
      <p:sp>
        <p:nvSpPr>
          <p:cNvPr id="10" name="タイトル 1"/>
          <p:cNvSpPr txBox="1">
            <a:spLocks/>
          </p:cNvSpPr>
          <p:nvPr/>
        </p:nvSpPr>
        <p:spPr>
          <a:xfrm>
            <a:off x="144265" y="135627"/>
            <a:ext cx="4943623" cy="55706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先生もやってみました</a:t>
            </a:r>
            <a:endParaRPr sz="4000" dirty="0">
              <a:solidFill>
                <a:sysClr val="windowText" lastClr="000000"/>
              </a:solidFill>
              <a:ea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6697E892-C5F6-450C-ABBF-CE98539A00B4}"/>
              </a:ext>
            </a:extLst>
          </p:cNvPr>
          <p:cNvGrpSpPr/>
          <p:nvPr/>
        </p:nvGrpSpPr>
        <p:grpSpPr>
          <a:xfrm>
            <a:off x="512179" y="3670312"/>
            <a:ext cx="11020425" cy="3142345"/>
            <a:chOff x="512179" y="3670312"/>
            <a:chExt cx="11020425" cy="3142345"/>
          </a:xfrm>
        </p:grpSpPr>
        <p:pic>
          <p:nvPicPr>
            <p:cNvPr id="3" name="図 2"/>
            <p:cNvPicPr>
              <a:picLocks noChangeAspect="1"/>
            </p:cNvPicPr>
            <p:nvPr/>
          </p:nvPicPr>
          <p:blipFill>
            <a:blip r:embed="rId4"/>
            <a:stretch>
              <a:fillRect/>
            </a:stretch>
          </p:blipFill>
          <p:spPr>
            <a:xfrm>
              <a:off x="512179" y="3717032"/>
              <a:ext cx="11020425" cy="3095625"/>
            </a:xfrm>
            <a:prstGeom prst="rect">
              <a:avLst/>
            </a:prstGeom>
          </p:spPr>
        </p:pic>
        <p:pic>
          <p:nvPicPr>
            <p:cNvPr id="5" name="図 4">
              <a:extLst>
                <a:ext uri="{FF2B5EF4-FFF2-40B4-BE49-F238E27FC236}">
                  <a16:creationId xmlns:a16="http://schemas.microsoft.com/office/drawing/2014/main" id="{1386C145-9A7F-47F1-92A1-E576EA26C187}"/>
                </a:ext>
              </a:extLst>
            </p:cNvPr>
            <p:cNvPicPr>
              <a:picLocks noChangeAspect="1"/>
            </p:cNvPicPr>
            <p:nvPr/>
          </p:nvPicPr>
          <p:blipFill>
            <a:blip r:embed="rId5"/>
            <a:stretch>
              <a:fillRect/>
            </a:stretch>
          </p:blipFill>
          <p:spPr>
            <a:xfrm>
              <a:off x="512179" y="3670312"/>
              <a:ext cx="7241809" cy="334752"/>
            </a:xfrm>
            <a:prstGeom prst="rect">
              <a:avLst/>
            </a:prstGeom>
          </p:spPr>
        </p:pic>
      </p:grpSp>
    </p:spTree>
    <p:extLst>
      <p:ext uri="{BB962C8B-B14F-4D97-AF65-F5344CB8AC3E}">
        <p14:creationId xmlns:p14="http://schemas.microsoft.com/office/powerpoint/2010/main" val="1358023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63352" y="379953"/>
            <a:ext cx="11701300" cy="887738"/>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prstClr val="white"/>
                </a:solidFill>
                <a:ea typeface="ＭＳ Ｐゴシック" panose="020B0600070205080204" pitchFamily="50" charset="-128"/>
              </a:rPr>
              <a:t>ワークシートの回し方</a:t>
            </a:r>
            <a:endParaRPr sz="4800" dirty="0">
              <a:solidFill>
                <a:prstClr val="white"/>
              </a:solidFill>
              <a:ea typeface="ＭＳ Ｐゴシック" panose="020B0600070205080204" pitchFamily="50" charset="-128"/>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2330" t="20472" r="10694" b="4109"/>
          <a:stretch/>
        </p:blipFill>
        <p:spPr>
          <a:xfrm>
            <a:off x="1055440" y="1454047"/>
            <a:ext cx="10297144" cy="4414603"/>
          </a:xfrm>
          <a:prstGeom prst="rect">
            <a:avLst/>
          </a:prstGeom>
        </p:spPr>
      </p:pic>
      <p:sp>
        <p:nvSpPr>
          <p:cNvPr id="9" name="U ターン矢印 8"/>
          <p:cNvSpPr/>
          <p:nvPr/>
        </p:nvSpPr>
        <p:spPr>
          <a:xfrm>
            <a:off x="4380657" y="1664804"/>
            <a:ext cx="3466690" cy="2158583"/>
          </a:xfrm>
          <a:prstGeom prst="uturnArrow">
            <a:avLst>
              <a:gd name="adj1" fmla="val 22990"/>
              <a:gd name="adj2" fmla="val 25000"/>
              <a:gd name="adj3" fmla="val 25000"/>
              <a:gd name="adj4" fmla="val 43750"/>
              <a:gd name="adj5" fmla="val 75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U ターン矢印 11"/>
          <p:cNvSpPr/>
          <p:nvPr/>
        </p:nvSpPr>
        <p:spPr>
          <a:xfrm rot="10800000">
            <a:off x="4115780" y="3537012"/>
            <a:ext cx="3456384" cy="2167964"/>
          </a:xfrm>
          <a:prstGeom prst="uturnArrow">
            <a:avLst>
              <a:gd name="adj1" fmla="val 21171"/>
              <a:gd name="adj2" fmla="val 25000"/>
              <a:gd name="adj3" fmla="val 25000"/>
              <a:gd name="adj4" fmla="val 43750"/>
              <a:gd name="adj5" fmla="val 75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 name="角丸四角形吹き出し 6"/>
          <p:cNvSpPr/>
          <p:nvPr/>
        </p:nvSpPr>
        <p:spPr>
          <a:xfrm>
            <a:off x="1054377" y="6046897"/>
            <a:ext cx="10657184" cy="694471"/>
          </a:xfrm>
          <a:prstGeom prst="wedgeRoundRectCallout">
            <a:avLst>
              <a:gd name="adj1" fmla="val -4260"/>
              <a:gd name="adj2" fmla="val -17147"/>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ワークシートを裏返しのまま、本人に戻しましょう。</a:t>
            </a:r>
          </a:p>
        </p:txBody>
      </p:sp>
    </p:spTree>
    <p:extLst>
      <p:ext uri="{BB962C8B-B14F-4D97-AF65-F5344CB8AC3E}">
        <p14:creationId xmlns:p14="http://schemas.microsoft.com/office/powerpoint/2010/main" val="32101490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341" y="188640"/>
            <a:ext cx="11822742" cy="1476164"/>
          </a:xfrm>
        </p:spPr>
        <p:style>
          <a:lnRef idx="1">
            <a:schemeClr val="accent1"/>
          </a:lnRef>
          <a:fillRef idx="2">
            <a:schemeClr val="accent1"/>
          </a:fillRef>
          <a:effectRef idx="1">
            <a:schemeClr val="accent1"/>
          </a:effectRef>
          <a:fontRef idx="minor">
            <a:schemeClr val="dk1"/>
          </a:fontRef>
        </p:style>
        <p:txBody>
          <a:bodyPr>
            <a:noAutofit/>
          </a:bodyPr>
          <a:lstStyle/>
          <a:p>
            <a:pPr algn="ctr">
              <a:defRPr lang="ja-JP" altLang="en-US"/>
            </a:pPr>
            <a:r>
              <a:rPr lang="ja-JP" altLang="en-US" sz="4800" dirty="0"/>
              <a:t>友達に「強み」を書いたり書いてもらったりした</a:t>
            </a:r>
            <a:br>
              <a:rPr lang="en-US" altLang="ja-JP" sz="4800" dirty="0"/>
            </a:br>
            <a:r>
              <a:rPr lang="ja-JP" altLang="en-US" sz="4800" dirty="0"/>
              <a:t>気付きや感想をグループで伝え合おう</a:t>
            </a:r>
          </a:p>
        </p:txBody>
      </p:sp>
      <p:grpSp>
        <p:nvGrpSpPr>
          <p:cNvPr id="3" name="グループ化 2"/>
          <p:cNvGrpSpPr/>
          <p:nvPr/>
        </p:nvGrpSpPr>
        <p:grpSpPr>
          <a:xfrm>
            <a:off x="6096000" y="1916832"/>
            <a:ext cx="6048553" cy="4752529"/>
            <a:chOff x="5403273" y="1700808"/>
            <a:chExt cx="6713688" cy="4968553"/>
          </a:xfrm>
        </p:grpSpPr>
        <p:sp>
          <p:nvSpPr>
            <p:cNvPr id="4" name="Rectangle 2"/>
            <p:cNvSpPr txBox="1">
              <a:spLocks noChangeArrowheads="1"/>
            </p:cNvSpPr>
            <p:nvPr/>
          </p:nvSpPr>
          <p:spPr bwMode="auto">
            <a:xfrm>
              <a:off x="5403273" y="1700808"/>
              <a:ext cx="6574812" cy="11359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5400" dirty="0">
                  <a:latin typeface="+mn-ea"/>
                  <a:ea typeface="+mn-ea"/>
                </a:rPr>
                <a:t>【</a:t>
              </a:r>
              <a:r>
                <a:rPr lang="ja-JP" altLang="en-US" sz="5400" dirty="0">
                  <a:latin typeface="+mn-ea"/>
                  <a:ea typeface="+mn-ea"/>
                </a:rPr>
                <a:t>聴き方のポイント</a:t>
              </a:r>
              <a:r>
                <a:rPr lang="en-US" altLang="ja-JP" sz="5400" dirty="0">
                  <a:latin typeface="+mn-ea"/>
                  <a:ea typeface="+mn-ea"/>
                </a:rPr>
                <a:t>】</a:t>
              </a:r>
              <a:endParaRPr lang="ja-JP" altLang="en-US" sz="5400" dirty="0">
                <a:latin typeface="+mn-ea"/>
                <a:ea typeface="+mn-ea"/>
              </a:endParaRPr>
            </a:p>
          </p:txBody>
        </p:sp>
        <p:sp>
          <p:nvSpPr>
            <p:cNvPr id="5" name="角丸四角形 4"/>
            <p:cNvSpPr/>
            <p:nvPr/>
          </p:nvSpPr>
          <p:spPr>
            <a:xfrm>
              <a:off x="5627948" y="3160809"/>
              <a:ext cx="6081644" cy="98827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①　相手を見る</a:t>
              </a:r>
            </a:p>
          </p:txBody>
        </p:sp>
        <p:sp>
          <p:nvSpPr>
            <p:cNvPr id="6" name="角丸四角形 5"/>
            <p:cNvSpPr/>
            <p:nvPr/>
          </p:nvSpPr>
          <p:spPr>
            <a:xfrm>
              <a:off x="5627948" y="4402583"/>
              <a:ext cx="6489013"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②</a:t>
              </a:r>
              <a:r>
                <a:rPr lang="ja-JP" altLang="en-US" sz="4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3800" b="1" dirty="0">
                  <a:solidFill>
                    <a:schemeClr val="tx1"/>
                  </a:solidFill>
                  <a:latin typeface="HG丸ｺﾞｼｯｸM-PRO" panose="020F0600000000000000" pitchFamily="50" charset="-128"/>
                  <a:ea typeface="HG丸ｺﾞｼｯｸM-PRO" panose="020F0600000000000000" pitchFamily="50" charset="-128"/>
                </a:rPr>
                <a:t>うなずきながら聴く</a:t>
              </a:r>
            </a:p>
          </p:txBody>
        </p:sp>
        <p:sp>
          <p:nvSpPr>
            <p:cNvPr id="7" name="角丸四角形 6"/>
            <p:cNvSpPr/>
            <p:nvPr/>
          </p:nvSpPr>
          <p:spPr>
            <a:xfrm>
              <a:off x="5627948" y="5662723"/>
              <a:ext cx="6275097"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③　最後まで聴く</a:t>
              </a:r>
            </a:p>
          </p:txBody>
        </p:sp>
      </p:grpSp>
      <p:grpSp>
        <p:nvGrpSpPr>
          <p:cNvPr id="9" name="グループ化 8"/>
          <p:cNvGrpSpPr/>
          <p:nvPr/>
        </p:nvGrpSpPr>
        <p:grpSpPr>
          <a:xfrm>
            <a:off x="47328" y="1916832"/>
            <a:ext cx="5997728" cy="4720640"/>
            <a:chOff x="5403273" y="1700808"/>
            <a:chExt cx="6713688" cy="4968553"/>
          </a:xfrm>
        </p:grpSpPr>
        <p:sp>
          <p:nvSpPr>
            <p:cNvPr id="10" name="Rectangle 2"/>
            <p:cNvSpPr txBox="1">
              <a:spLocks noChangeArrowheads="1"/>
            </p:cNvSpPr>
            <p:nvPr/>
          </p:nvSpPr>
          <p:spPr bwMode="auto">
            <a:xfrm>
              <a:off x="5403273" y="1700808"/>
              <a:ext cx="6574812" cy="11359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5400" dirty="0">
                  <a:latin typeface="+mn-ea"/>
                  <a:ea typeface="+mn-ea"/>
                </a:rPr>
                <a:t>【</a:t>
              </a:r>
              <a:r>
                <a:rPr lang="ja-JP" altLang="en-US" sz="5400" dirty="0">
                  <a:latin typeface="+mn-ea"/>
                  <a:ea typeface="+mn-ea"/>
                </a:rPr>
                <a:t>話し方のポイント</a:t>
              </a:r>
              <a:r>
                <a:rPr lang="en-US" altLang="ja-JP" sz="5400" dirty="0">
                  <a:latin typeface="+mn-ea"/>
                  <a:ea typeface="+mn-ea"/>
                </a:rPr>
                <a:t>】</a:t>
              </a:r>
              <a:endParaRPr lang="ja-JP" altLang="en-US" sz="5400" dirty="0">
                <a:latin typeface="+mn-ea"/>
                <a:ea typeface="+mn-ea"/>
              </a:endParaRPr>
            </a:p>
          </p:txBody>
        </p:sp>
        <p:sp>
          <p:nvSpPr>
            <p:cNvPr id="11" name="角丸四角形 10"/>
            <p:cNvSpPr/>
            <p:nvPr/>
          </p:nvSpPr>
          <p:spPr>
            <a:xfrm>
              <a:off x="5627948" y="3160809"/>
              <a:ext cx="6081644" cy="98827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①　相手を見る</a:t>
              </a:r>
            </a:p>
          </p:txBody>
        </p:sp>
        <p:sp>
          <p:nvSpPr>
            <p:cNvPr id="12" name="角丸四角形 11"/>
            <p:cNvSpPr/>
            <p:nvPr/>
          </p:nvSpPr>
          <p:spPr>
            <a:xfrm>
              <a:off x="5627948" y="4402583"/>
              <a:ext cx="6489013"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②</a:t>
              </a:r>
              <a:r>
                <a:rPr lang="ja-JP" altLang="en-US" sz="4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3800" b="1" dirty="0">
                  <a:solidFill>
                    <a:schemeClr val="tx1"/>
                  </a:solidFill>
                  <a:latin typeface="HG丸ｺﾞｼｯｸM-PRO" panose="020F0600000000000000" pitchFamily="50" charset="-128"/>
                  <a:ea typeface="HG丸ｺﾞｼｯｸM-PRO" panose="020F0600000000000000" pitchFamily="50" charset="-128"/>
                </a:rPr>
                <a:t>聞こえる声で話す</a:t>
              </a:r>
            </a:p>
          </p:txBody>
        </p:sp>
        <p:sp>
          <p:nvSpPr>
            <p:cNvPr id="13" name="角丸四角形 12"/>
            <p:cNvSpPr/>
            <p:nvPr/>
          </p:nvSpPr>
          <p:spPr>
            <a:xfrm>
              <a:off x="5627948" y="5662723"/>
              <a:ext cx="6275097" cy="10066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③　はっきり話す</a:t>
              </a:r>
            </a:p>
          </p:txBody>
        </p:sp>
      </p:grpSp>
    </p:spTree>
    <p:extLst>
      <p:ext uri="{BB962C8B-B14F-4D97-AF65-F5344CB8AC3E}">
        <p14:creationId xmlns:p14="http://schemas.microsoft.com/office/powerpoint/2010/main" val="26481144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027548" y="116632"/>
            <a:ext cx="9541060" cy="1260140"/>
          </a:xfrm>
        </p:spPr>
        <p:style>
          <a:lnRef idx="1">
            <a:schemeClr val="accent5"/>
          </a:lnRef>
          <a:fillRef idx="2">
            <a:schemeClr val="accent5"/>
          </a:fillRef>
          <a:effectRef idx="1">
            <a:schemeClr val="accent5"/>
          </a:effectRef>
          <a:fontRef idx="minor">
            <a:schemeClr val="dk1"/>
          </a:fontRef>
        </p:style>
        <p:txBody>
          <a:bodyPr>
            <a:noAutofit/>
          </a:bodyPr>
          <a:lstStyle/>
          <a:p>
            <a:pPr algn="l">
              <a:defRPr lang="ja-JP" altLang="en-US"/>
            </a:pPr>
            <a:r>
              <a:rPr lang="ja-JP" altLang="en-US" sz="3600" dirty="0"/>
              <a:t>友達が書いてくれた「強み」と「自分</a:t>
            </a:r>
            <a:r>
              <a:rPr lang="en-US" altLang="ja-JP" sz="3600" dirty="0"/>
              <a:t>Webbing</a:t>
            </a:r>
            <a:r>
              <a:rPr lang="ja-JP" altLang="en-US" sz="3600" dirty="0"/>
              <a:t>」を参考に、自分の「強み」を考えて書こう　　　</a:t>
            </a:r>
          </a:p>
        </p:txBody>
      </p:sp>
      <p:sp>
        <p:nvSpPr>
          <p:cNvPr id="4" name="タイトル 1"/>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活動③</a:t>
            </a:r>
            <a:endParaRPr sz="3600" dirty="0">
              <a:solidFill>
                <a:sysClr val="windowText" lastClr="000000"/>
              </a:solidFill>
              <a:ea typeface="ＭＳ Ｐゴシック" panose="020B0600070205080204" pitchFamily="50" charset="-128"/>
            </a:endParaRPr>
          </a:p>
        </p:txBody>
      </p:sp>
      <p:grpSp>
        <p:nvGrpSpPr>
          <p:cNvPr id="6" name="グループ化 5"/>
          <p:cNvGrpSpPr/>
          <p:nvPr/>
        </p:nvGrpSpPr>
        <p:grpSpPr>
          <a:xfrm>
            <a:off x="335360" y="1520788"/>
            <a:ext cx="6228692" cy="3204356"/>
            <a:chOff x="2630760" y="53144"/>
            <a:chExt cx="6705600" cy="3771900"/>
          </a:xfrm>
        </p:grpSpPr>
        <p:pic>
          <p:nvPicPr>
            <p:cNvPr id="7" name="図 6"/>
            <p:cNvPicPr>
              <a:picLocks noChangeAspect="1"/>
            </p:cNvPicPr>
            <p:nvPr/>
          </p:nvPicPr>
          <p:blipFill>
            <a:blip r:embed="rId3"/>
            <a:stretch>
              <a:fillRect/>
            </a:stretch>
          </p:blipFill>
          <p:spPr>
            <a:xfrm>
              <a:off x="2630760" y="53144"/>
              <a:ext cx="6705600" cy="3771900"/>
            </a:xfrm>
            <a:prstGeom prst="rect">
              <a:avLst/>
            </a:prstGeom>
            <a:ln>
              <a:solidFill>
                <a:schemeClr val="tx1"/>
              </a:solidFill>
            </a:ln>
          </p:spPr>
        </p:pic>
        <p:grpSp>
          <p:nvGrpSpPr>
            <p:cNvPr id="8" name="グループ化 7"/>
            <p:cNvGrpSpPr/>
            <p:nvPr/>
          </p:nvGrpSpPr>
          <p:grpSpPr>
            <a:xfrm>
              <a:off x="4295800" y="800708"/>
              <a:ext cx="4968552" cy="2952328"/>
              <a:chOff x="4295800" y="800708"/>
              <a:chExt cx="4968552" cy="2952328"/>
            </a:xfrm>
          </p:grpSpPr>
          <p:sp>
            <p:nvSpPr>
              <p:cNvPr id="20" name="円/楕円 19"/>
              <p:cNvSpPr/>
              <p:nvPr/>
            </p:nvSpPr>
            <p:spPr>
              <a:xfrm>
                <a:off x="6321548" y="1520788"/>
                <a:ext cx="1502644"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107024" y="2854085"/>
                <a:ext cx="1401244" cy="358891"/>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752185" y="800708"/>
                <a:ext cx="1512167"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8112224" y="3212976"/>
                <a:ext cx="1080120"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95800" y="2672916"/>
                <a:ext cx="1368152"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2675620" y="1448780"/>
              <a:ext cx="4603784" cy="2268252"/>
              <a:chOff x="2692372" y="1448780"/>
              <a:chExt cx="4603784" cy="2268252"/>
            </a:xfrm>
          </p:grpSpPr>
          <p:sp>
            <p:nvSpPr>
              <p:cNvPr id="16" name="円/楕円 15"/>
              <p:cNvSpPr/>
              <p:nvPr/>
            </p:nvSpPr>
            <p:spPr>
              <a:xfrm>
                <a:off x="2836388" y="1448780"/>
                <a:ext cx="1044116"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92372" y="2160240"/>
                <a:ext cx="1548172" cy="622954"/>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692372" y="3007858"/>
                <a:ext cx="1531420" cy="601162"/>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489536" y="3032956"/>
                <a:ext cx="1806620" cy="684076"/>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4223792" y="944724"/>
              <a:ext cx="4986425" cy="1763970"/>
              <a:chOff x="4223792" y="944724"/>
              <a:chExt cx="4986425" cy="1763970"/>
            </a:xfrm>
          </p:grpSpPr>
          <p:sp>
            <p:nvSpPr>
              <p:cNvPr id="11" name="円/楕円 10"/>
              <p:cNvSpPr/>
              <p:nvPr/>
            </p:nvSpPr>
            <p:spPr>
              <a:xfrm>
                <a:off x="8049740" y="1505645"/>
                <a:ext cx="1159707" cy="483195"/>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104112" y="2204864"/>
                <a:ext cx="2106105" cy="50383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993966" y="944724"/>
                <a:ext cx="1398178" cy="396044"/>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223792" y="1880828"/>
                <a:ext cx="1022448"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312282" y="1520788"/>
                <a:ext cx="1502644" cy="540060"/>
              </a:xfrm>
              <a:prstGeom prst="ellips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1" y="4905164"/>
            <a:ext cx="11379118" cy="18031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191" y="1540919"/>
            <a:ext cx="9884288" cy="2865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テキスト ボックス 26"/>
          <p:cNvSpPr txBox="1"/>
          <p:nvPr/>
        </p:nvSpPr>
        <p:spPr>
          <a:xfrm>
            <a:off x="1307468" y="5951021"/>
            <a:ext cx="8892988" cy="646331"/>
          </a:xfrm>
          <a:prstGeom prst="rect">
            <a:avLst/>
          </a:prstGeom>
          <a:noFill/>
        </p:spPr>
        <p:txBody>
          <a:bodyPr wrap="square" rtlCol="0">
            <a:spAutoFit/>
          </a:bodyPr>
          <a:lstStyle/>
          <a:p>
            <a:r>
              <a:rPr lang="ja-JP" altLang="en-US" sz="3600" dirty="0"/>
              <a:t>自分の</a:t>
            </a:r>
            <a:r>
              <a:rPr kumimoji="1" lang="ja-JP" altLang="en-US" sz="3600" dirty="0"/>
              <a:t>ことを分かっていて、楽しんでいること</a:t>
            </a:r>
          </a:p>
        </p:txBody>
      </p:sp>
      <p:pic>
        <p:nvPicPr>
          <p:cNvPr id="2" name="図 1">
            <a:extLst>
              <a:ext uri="{FF2B5EF4-FFF2-40B4-BE49-F238E27FC236}">
                <a16:creationId xmlns:a16="http://schemas.microsoft.com/office/drawing/2014/main" id="{299040A7-34C3-414D-9B54-06222A50C6B3}"/>
              </a:ext>
            </a:extLst>
          </p:cNvPr>
          <p:cNvPicPr>
            <a:picLocks noChangeAspect="1"/>
          </p:cNvPicPr>
          <p:nvPr/>
        </p:nvPicPr>
        <p:blipFill>
          <a:blip r:embed="rId6"/>
          <a:stretch>
            <a:fillRect/>
          </a:stretch>
        </p:blipFill>
        <p:spPr>
          <a:xfrm>
            <a:off x="319053" y="4912017"/>
            <a:ext cx="5327890" cy="389191"/>
          </a:xfrm>
          <a:prstGeom prst="rect">
            <a:avLst/>
          </a:prstGeom>
        </p:spPr>
      </p:pic>
    </p:spTree>
    <p:extLst>
      <p:ext uri="{BB962C8B-B14F-4D97-AF65-F5344CB8AC3E}">
        <p14:creationId xmlns:p14="http://schemas.microsoft.com/office/powerpoint/2010/main" val="139846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44265" y="860767"/>
            <a:ext cx="4824536" cy="3307010"/>
          </a:xfrm>
          <a:prstGeom prst="rect">
            <a:avLst/>
          </a:prstGeom>
        </p:spPr>
      </p:pic>
      <p:grpSp>
        <p:nvGrpSpPr>
          <p:cNvPr id="9" name="グループ化 8"/>
          <p:cNvGrpSpPr/>
          <p:nvPr/>
        </p:nvGrpSpPr>
        <p:grpSpPr>
          <a:xfrm>
            <a:off x="3283052" y="1061397"/>
            <a:ext cx="8610050" cy="2676245"/>
            <a:chOff x="227348" y="860767"/>
            <a:chExt cx="11706394" cy="3288313"/>
          </a:xfrm>
        </p:grpSpPr>
        <p:pic>
          <p:nvPicPr>
            <p:cNvPr id="7" name="図 6"/>
            <p:cNvPicPr>
              <a:picLocks noChangeAspect="1"/>
            </p:cNvPicPr>
            <p:nvPr/>
          </p:nvPicPr>
          <p:blipFill>
            <a:blip r:embed="rId4"/>
            <a:stretch>
              <a:fillRect/>
            </a:stretch>
          </p:blipFill>
          <p:spPr>
            <a:xfrm>
              <a:off x="227348" y="860767"/>
              <a:ext cx="11706394" cy="3288313"/>
            </a:xfrm>
            <a:prstGeom prst="rect">
              <a:avLst/>
            </a:prstGeom>
          </p:spPr>
        </p:pic>
        <p:pic>
          <p:nvPicPr>
            <p:cNvPr id="8" name="図 7"/>
            <p:cNvPicPr>
              <a:picLocks noChangeAspect="1"/>
            </p:cNvPicPr>
            <p:nvPr/>
          </p:nvPicPr>
          <p:blipFill>
            <a:blip r:embed="rId5"/>
            <a:stretch>
              <a:fillRect/>
            </a:stretch>
          </p:blipFill>
          <p:spPr>
            <a:xfrm>
              <a:off x="263352" y="860767"/>
              <a:ext cx="7115175" cy="304800"/>
            </a:xfrm>
            <a:prstGeom prst="rect">
              <a:avLst/>
            </a:prstGeom>
          </p:spPr>
        </p:pic>
      </p:grpSp>
      <p:sp>
        <p:nvSpPr>
          <p:cNvPr id="12" name="タイトル 1"/>
          <p:cNvSpPr txBox="1">
            <a:spLocks/>
          </p:cNvSpPr>
          <p:nvPr/>
        </p:nvSpPr>
        <p:spPr>
          <a:xfrm>
            <a:off x="144265" y="135627"/>
            <a:ext cx="4943623" cy="55706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先生もやってみました</a:t>
            </a:r>
            <a:endParaRPr sz="4000" dirty="0">
              <a:solidFill>
                <a:sysClr val="windowText" lastClr="000000"/>
              </a:solidFill>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3E904EB4-22F8-43F3-B713-695F3A5BCB05}"/>
              </a:ext>
            </a:extLst>
          </p:cNvPr>
          <p:cNvGrpSpPr/>
          <p:nvPr/>
        </p:nvGrpSpPr>
        <p:grpSpPr>
          <a:xfrm>
            <a:off x="317439" y="4518670"/>
            <a:ext cx="11575663" cy="2042678"/>
            <a:chOff x="317439" y="4518670"/>
            <a:chExt cx="11575663" cy="2042678"/>
          </a:xfrm>
        </p:grpSpPr>
        <p:grpSp>
          <p:nvGrpSpPr>
            <p:cNvPr id="11" name="グループ化 10"/>
            <p:cNvGrpSpPr/>
            <p:nvPr/>
          </p:nvGrpSpPr>
          <p:grpSpPr>
            <a:xfrm>
              <a:off x="317439" y="4518670"/>
              <a:ext cx="11575663" cy="2042678"/>
              <a:chOff x="263352" y="4401108"/>
              <a:chExt cx="11850751" cy="1620180"/>
            </a:xfrm>
          </p:grpSpPr>
          <p:pic>
            <p:nvPicPr>
              <p:cNvPr id="4" name="図 3"/>
              <p:cNvPicPr>
                <a:picLocks noChangeAspect="1"/>
              </p:cNvPicPr>
              <p:nvPr/>
            </p:nvPicPr>
            <p:blipFill>
              <a:blip r:embed="rId6"/>
              <a:stretch>
                <a:fillRect/>
              </a:stretch>
            </p:blipFill>
            <p:spPr>
              <a:xfrm>
                <a:off x="263352" y="4401108"/>
                <a:ext cx="11850751" cy="1620180"/>
              </a:xfrm>
              <a:prstGeom prst="rect">
                <a:avLst/>
              </a:prstGeom>
            </p:spPr>
          </p:pic>
          <p:pic>
            <p:nvPicPr>
              <p:cNvPr id="10" name="図 9"/>
              <p:cNvPicPr>
                <a:picLocks noChangeAspect="1"/>
              </p:cNvPicPr>
              <p:nvPr/>
            </p:nvPicPr>
            <p:blipFill>
              <a:blip r:embed="rId7"/>
              <a:stretch>
                <a:fillRect/>
              </a:stretch>
            </p:blipFill>
            <p:spPr>
              <a:xfrm>
                <a:off x="263352" y="4482648"/>
                <a:ext cx="7324725" cy="295275"/>
              </a:xfrm>
              <a:prstGeom prst="rect">
                <a:avLst/>
              </a:prstGeom>
            </p:spPr>
          </p:pic>
        </p:grpSp>
        <p:pic>
          <p:nvPicPr>
            <p:cNvPr id="13" name="図 12">
              <a:extLst>
                <a:ext uri="{FF2B5EF4-FFF2-40B4-BE49-F238E27FC236}">
                  <a16:creationId xmlns:a16="http://schemas.microsoft.com/office/drawing/2014/main" id="{9B9459DD-36D1-4EC5-9812-919C43E13BD4}"/>
                </a:ext>
              </a:extLst>
            </p:cNvPr>
            <p:cNvPicPr>
              <a:picLocks noChangeAspect="1"/>
            </p:cNvPicPr>
            <p:nvPr/>
          </p:nvPicPr>
          <p:blipFill>
            <a:blip r:embed="rId8"/>
            <a:stretch>
              <a:fillRect/>
            </a:stretch>
          </p:blipFill>
          <p:spPr>
            <a:xfrm>
              <a:off x="317439" y="4621473"/>
              <a:ext cx="5327890" cy="389191"/>
            </a:xfrm>
            <a:prstGeom prst="rect">
              <a:avLst/>
            </a:prstGeom>
          </p:spPr>
        </p:pic>
      </p:grpSp>
    </p:spTree>
    <p:extLst>
      <p:ext uri="{BB962C8B-B14F-4D97-AF65-F5344CB8AC3E}">
        <p14:creationId xmlns:p14="http://schemas.microsoft.com/office/powerpoint/2010/main" val="152761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イラスト 話し...」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1565412"/>
            <a:ext cx="5292588" cy="5292588"/>
          </a:xfrm>
          <a:prstGeom prst="rect">
            <a:avLst/>
          </a:prstGeom>
          <a:noFill/>
          <a:extLst>
            <a:ext uri="{909E8E84-426E-40DD-AFC4-6F175D3DCCD1}">
              <a14:hiddenFill xmlns:a14="http://schemas.microsoft.com/office/drawing/2010/main">
                <a:solidFill>
                  <a:srgbClr val="FFFFFF"/>
                </a:solidFill>
              </a14:hiddenFill>
            </a:ext>
          </a:extLst>
        </p:spPr>
      </p:pic>
      <p:sp>
        <p:nvSpPr>
          <p:cNvPr id="15" name="円形吹き出し 14"/>
          <p:cNvSpPr/>
          <p:nvPr/>
        </p:nvSpPr>
        <p:spPr>
          <a:xfrm>
            <a:off x="6780076" y="2060848"/>
            <a:ext cx="5198007" cy="3888432"/>
          </a:xfrm>
          <a:prstGeom prst="wedgeEllipseCallout">
            <a:avLst>
              <a:gd name="adj1" fmla="val -62620"/>
              <a:gd name="adj2" fmla="val 43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ysClr val="windowText" lastClr="000000"/>
                </a:solidFill>
              </a:rPr>
              <a:t>私の「強み」は、</a:t>
            </a:r>
            <a:endParaRPr kumimoji="1" lang="en-US" altLang="ja-JP" sz="4400" dirty="0">
              <a:solidFill>
                <a:sysClr val="windowText" lastClr="000000"/>
              </a:solidFill>
            </a:endParaRPr>
          </a:p>
          <a:p>
            <a:pPr algn="ctr"/>
            <a:r>
              <a:rPr kumimoji="1" lang="ja-JP" altLang="en-US" sz="4400" dirty="0">
                <a:solidFill>
                  <a:sysClr val="windowText" lastClr="000000"/>
                </a:solidFill>
              </a:rPr>
              <a:t>・・・・・・・・・・・・</a:t>
            </a:r>
            <a:endParaRPr kumimoji="1" lang="en-US" altLang="ja-JP" sz="4400" dirty="0">
              <a:solidFill>
                <a:sysClr val="windowText" lastClr="000000"/>
              </a:solidFill>
            </a:endParaRPr>
          </a:p>
          <a:p>
            <a:pPr algn="ctr"/>
            <a:r>
              <a:rPr kumimoji="1" lang="ja-JP" altLang="en-US" sz="4400" dirty="0">
                <a:solidFill>
                  <a:sysClr val="windowText" lastClr="000000"/>
                </a:solidFill>
              </a:rPr>
              <a:t>だと思います。</a:t>
            </a:r>
          </a:p>
        </p:txBody>
      </p:sp>
      <p:sp>
        <p:nvSpPr>
          <p:cNvPr id="5" name="タイトル 1">
            <a:extLst>
              <a:ext uri="{FF2B5EF4-FFF2-40B4-BE49-F238E27FC236}">
                <a16:creationId xmlns:a16="http://schemas.microsoft.com/office/drawing/2014/main" id="{BDC30826-F395-4F49-82BD-907769B7DDA9}"/>
              </a:ext>
            </a:extLst>
          </p:cNvPr>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活動④</a:t>
            </a:r>
            <a:endParaRPr sz="3600" dirty="0">
              <a:solidFill>
                <a:sysClr val="windowText" lastClr="000000"/>
              </a:solidFill>
              <a:ea typeface="ＭＳ Ｐゴシック" panose="020B0600070205080204" pitchFamily="50" charset="-128"/>
            </a:endParaRPr>
          </a:p>
        </p:txBody>
      </p:sp>
      <p:sp>
        <p:nvSpPr>
          <p:cNvPr id="6" name="タイトル 1">
            <a:extLst>
              <a:ext uri="{FF2B5EF4-FFF2-40B4-BE49-F238E27FC236}">
                <a16:creationId xmlns:a16="http://schemas.microsoft.com/office/drawing/2014/main" id="{284A5496-D72E-4999-B851-53D3388E0DF3}"/>
              </a:ext>
            </a:extLst>
          </p:cNvPr>
          <p:cNvSpPr txBox="1">
            <a:spLocks/>
          </p:cNvSpPr>
          <p:nvPr/>
        </p:nvSpPr>
        <p:spPr>
          <a:xfrm>
            <a:off x="2027547" y="136772"/>
            <a:ext cx="9950535" cy="74425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lang="ja-JP" altLang="en-US" sz="4000" dirty="0"/>
              <a:t>自分が書いた「強み」をグループで伝え合おう</a:t>
            </a:r>
          </a:p>
        </p:txBody>
      </p:sp>
    </p:spTree>
    <p:extLst>
      <p:ext uri="{BB962C8B-B14F-4D97-AF65-F5344CB8AC3E}">
        <p14:creationId xmlns:p14="http://schemas.microsoft.com/office/powerpoint/2010/main" val="1705254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AutoShape 2"/>
          <p:cNvCxnSpPr>
            <a:cxnSpLocks noChangeShapeType="1"/>
          </p:cNvCxnSpPr>
          <p:nvPr/>
        </p:nvCxnSpPr>
        <p:spPr>
          <a:xfrm>
            <a:off x="8372475" y="6669088"/>
            <a:ext cx="1588" cy="1587"/>
          </a:xfrm>
          <a:prstGeom prst="straightConnector1">
            <a:avLst/>
          </a:prstGeom>
          <a:noFill/>
          <a:ln w="9525">
            <a:solidFill>
              <a:schemeClr val="tx1"/>
            </a:solidFill>
            <a:round/>
          </a:ln>
        </p:spPr>
      </p:cxnSp>
      <p:sp>
        <p:nvSpPr>
          <p:cNvPr id="6147" name="Rectangle 3"/>
          <p:cNvSpPr txBox="1">
            <a:spLocks noChangeArrowheads="1"/>
          </p:cNvSpPr>
          <p:nvPr/>
        </p:nvSpPr>
        <p:spPr>
          <a:xfrm>
            <a:off x="1847850" y="865188"/>
            <a:ext cx="9936163" cy="5876925"/>
          </a:xfrm>
          <a:prstGeom prst="rect">
            <a:avLst/>
          </a:prstGeom>
          <a:noFill/>
          <a:ln>
            <a:noFill/>
          </a:ln>
        </p:spPr>
        <p:txBody>
          <a:bodyPr/>
          <a:lstStyle>
            <a:lvl1pPr marL="342900" indent="-342900">
              <a:spcBef>
                <a:spcPct val="20000"/>
              </a:spcBef>
              <a:buFont typeface="Arial"/>
              <a:buChar char="•"/>
              <a:defRPr kumimoji="1" sz="3200">
                <a:solidFill>
                  <a:schemeClr val="tx1"/>
                </a:solidFill>
                <a:latin typeface="Calibri"/>
                <a:ea typeface="ＭＳ Ｐゴシック"/>
              </a:defRPr>
            </a:lvl1pPr>
            <a:lvl2pPr marL="742950" indent="-285750">
              <a:spcBef>
                <a:spcPct val="20000"/>
              </a:spcBef>
              <a:buFont typeface="Arial"/>
              <a:buChar char="–"/>
              <a:defRPr kumimoji="1" sz="2800">
                <a:solidFill>
                  <a:schemeClr val="tx1"/>
                </a:solidFill>
                <a:latin typeface="Calibri"/>
                <a:ea typeface="ＭＳ Ｐゴシック"/>
              </a:defRPr>
            </a:lvl2pPr>
            <a:lvl3pPr marL="1143000" indent="-228600">
              <a:spcBef>
                <a:spcPct val="20000"/>
              </a:spcBef>
              <a:buFont typeface="Arial"/>
              <a:buChar char="•"/>
              <a:defRPr kumimoji="1" sz="2400">
                <a:solidFill>
                  <a:schemeClr val="tx1"/>
                </a:solidFill>
                <a:latin typeface="Calibri"/>
                <a:ea typeface="ＭＳ Ｐゴシック"/>
              </a:defRPr>
            </a:lvl3pPr>
            <a:lvl4pPr marL="1600200" indent="-228600">
              <a:spcBef>
                <a:spcPct val="20000"/>
              </a:spcBef>
              <a:buFont typeface="Arial"/>
              <a:buChar char="–"/>
              <a:defRPr kumimoji="1" sz="2000">
                <a:solidFill>
                  <a:schemeClr val="tx1"/>
                </a:solidFill>
                <a:latin typeface="Calibri"/>
                <a:ea typeface="ＭＳ Ｐゴシック"/>
              </a:defRPr>
            </a:lvl4pPr>
            <a:lvl5pPr marL="2057400" indent="-228600">
              <a:spcBef>
                <a:spcPct val="20000"/>
              </a:spcBef>
              <a:buFont typeface="Arial"/>
              <a:buChar char="»"/>
              <a:defRPr kumimoji="1" sz="2000">
                <a:solidFill>
                  <a:schemeClr val="tx1"/>
                </a:solidFill>
                <a:latin typeface="Calibri"/>
                <a:ea typeface="ＭＳ Ｐゴシック"/>
              </a:defRPr>
            </a:lvl5pPr>
            <a:lvl6pPr marL="2514600" indent="-228600" eaLnBrk="0" fontAlgn="base" hangingPunct="0">
              <a:spcBef>
                <a:spcPct val="20000"/>
              </a:spcBef>
              <a:spcAft>
                <a:spcPct val="0"/>
              </a:spcAft>
              <a:buFont typeface="Arial"/>
              <a:buChar char="»"/>
              <a:defRPr kumimoji="1" sz="2000">
                <a:solidFill>
                  <a:schemeClr val="tx1"/>
                </a:solidFill>
                <a:latin typeface="Calibri"/>
                <a:ea typeface="ＭＳ Ｐゴシック"/>
              </a:defRPr>
            </a:lvl6pPr>
            <a:lvl7pPr marL="2971800" indent="-228600" eaLnBrk="0" fontAlgn="base" hangingPunct="0">
              <a:spcBef>
                <a:spcPct val="20000"/>
              </a:spcBef>
              <a:spcAft>
                <a:spcPct val="0"/>
              </a:spcAft>
              <a:buFont typeface="Arial"/>
              <a:buChar char="»"/>
              <a:defRPr kumimoji="1" sz="2000">
                <a:solidFill>
                  <a:schemeClr val="tx1"/>
                </a:solidFill>
                <a:latin typeface="Calibri"/>
                <a:ea typeface="ＭＳ Ｐゴシック"/>
              </a:defRPr>
            </a:lvl7pPr>
            <a:lvl8pPr marL="3429000" indent="-228600" eaLnBrk="0" fontAlgn="base" hangingPunct="0">
              <a:spcBef>
                <a:spcPct val="20000"/>
              </a:spcBef>
              <a:spcAft>
                <a:spcPct val="0"/>
              </a:spcAft>
              <a:buFont typeface="Arial"/>
              <a:buChar char="»"/>
              <a:defRPr kumimoji="1" sz="2000">
                <a:solidFill>
                  <a:schemeClr val="tx1"/>
                </a:solidFill>
                <a:latin typeface="Calibri"/>
                <a:ea typeface="ＭＳ Ｐゴシック"/>
              </a:defRPr>
            </a:lvl8pPr>
            <a:lvl9pPr marL="3886200" indent="-228600" eaLnBrk="0" fontAlgn="base" hangingPunct="0">
              <a:spcBef>
                <a:spcPct val="20000"/>
              </a:spcBef>
              <a:spcAft>
                <a:spcPct val="0"/>
              </a:spcAft>
              <a:buFont typeface="Arial"/>
              <a:buChar char="»"/>
              <a:defRPr kumimoji="1" sz="2000">
                <a:solidFill>
                  <a:schemeClr val="tx1"/>
                </a:solidFill>
                <a:latin typeface="Calibri"/>
                <a:ea typeface="ＭＳ Ｐゴシック"/>
              </a:defRPr>
            </a:lvl9pPr>
          </a:lstStyle>
          <a:p>
            <a:pPr eaLnBrk="1" hangingPunct="1">
              <a:buNone/>
              <a:defRPr lang="ja-JP" altLang="en-US"/>
            </a:pPr>
            <a:endParaRPr lang="en-US" altLang="ja-JP" sz="2600" b="1" dirty="0">
              <a:solidFill>
                <a:srgbClr val="000000"/>
              </a:solidFill>
              <a:latin typeface="ＭＳ Ｐゴシック"/>
            </a:endParaRPr>
          </a:p>
          <a:p>
            <a:pPr eaLnBrk="1" hangingPunct="1">
              <a:buNone/>
              <a:defRPr lang="ja-JP" altLang="en-US"/>
            </a:pPr>
            <a:endParaRPr lang="en-US" altLang="ja-JP" sz="2600" b="1" dirty="0">
              <a:solidFill>
                <a:srgbClr val="000000"/>
              </a:solidFill>
              <a:latin typeface="ＭＳ Ｐゴシック"/>
            </a:endParaRPr>
          </a:p>
          <a:p>
            <a:pPr eaLnBrk="1" hangingPunct="1">
              <a:buNone/>
              <a:defRPr lang="ja-JP" altLang="en-US"/>
            </a:pPr>
            <a:r>
              <a:rPr lang="ja-JP" altLang="en-US" sz="2600" b="1" dirty="0">
                <a:solidFill>
                  <a:srgbClr val="FF0000"/>
                </a:solidFill>
                <a:latin typeface="ＭＳ Ｐゴシック"/>
              </a:rPr>
              <a:t>　</a:t>
            </a:r>
          </a:p>
          <a:p>
            <a:pPr eaLnBrk="1" hangingPunct="1">
              <a:buNone/>
              <a:defRPr lang="ja-JP" altLang="en-US"/>
            </a:pPr>
            <a:endParaRPr lang="en-US" altLang="ja-JP" sz="2600" b="1" dirty="0">
              <a:solidFill>
                <a:srgbClr val="000000"/>
              </a:solidFill>
              <a:latin typeface="ＭＳ Ｐゴシック"/>
            </a:endParaRPr>
          </a:p>
          <a:p>
            <a:pPr eaLnBrk="1" hangingPunct="1">
              <a:buNone/>
              <a:defRPr lang="ja-JP" altLang="en-US"/>
            </a:pPr>
            <a:endParaRPr lang="en-US" altLang="ja-JP" sz="2600" b="1" dirty="0">
              <a:solidFill>
                <a:srgbClr val="FF0000"/>
              </a:solidFill>
              <a:latin typeface="ＭＳ Ｐゴシック"/>
            </a:endParaRPr>
          </a:p>
          <a:p>
            <a:pPr eaLnBrk="1" hangingPunct="1">
              <a:buNone/>
              <a:defRPr lang="ja-JP" altLang="en-US"/>
            </a:pPr>
            <a:r>
              <a:rPr lang="ja-JP" altLang="en-US" sz="2600" b="1" dirty="0">
                <a:solidFill>
                  <a:srgbClr val="FF0000"/>
                </a:solidFill>
                <a:latin typeface="ＭＳ Ｐゴシック"/>
              </a:rPr>
              <a:t>　</a:t>
            </a:r>
          </a:p>
          <a:p>
            <a:pPr eaLnBrk="1" hangingPunct="1">
              <a:buFont typeface="Arial"/>
              <a:buNone/>
              <a:defRPr lang="ja-JP" altLang="en-US"/>
            </a:pPr>
            <a:endParaRPr lang="en-US" altLang="ja-JP" sz="2600" b="1" dirty="0">
              <a:solidFill>
                <a:srgbClr val="000000"/>
              </a:solidFill>
              <a:latin typeface="ＭＳ ゴシック"/>
              <a:ea typeface="ＭＳ ゴシック"/>
            </a:endParaRPr>
          </a:p>
          <a:p>
            <a:pPr eaLnBrk="1" hangingPunct="1">
              <a:buNone/>
              <a:defRPr lang="ja-JP" altLang="en-US"/>
            </a:pPr>
            <a:r>
              <a:rPr lang="ja-JP" altLang="en-US" sz="2600" b="1" dirty="0">
                <a:solidFill>
                  <a:srgbClr val="000000"/>
                </a:solidFill>
                <a:latin typeface="ＭＳ Ｐゴシック"/>
              </a:rPr>
              <a:t>　</a:t>
            </a:r>
          </a:p>
          <a:p>
            <a:pPr eaLnBrk="1" hangingPunct="1">
              <a:buNone/>
              <a:defRPr lang="ja-JP" altLang="en-US"/>
            </a:pPr>
            <a:endParaRPr lang="en-US" altLang="ja-JP" sz="2600" b="1" dirty="0">
              <a:solidFill>
                <a:srgbClr val="FF0000"/>
              </a:solidFill>
              <a:latin typeface="ＭＳ Ｐゴシック"/>
            </a:endParaRPr>
          </a:p>
          <a:p>
            <a:pPr eaLnBrk="1" hangingPunct="1">
              <a:buNone/>
              <a:defRPr lang="ja-JP" altLang="en-US"/>
            </a:pPr>
            <a:r>
              <a:rPr lang="ja-JP" altLang="en-US" sz="2600" b="1" dirty="0">
                <a:solidFill>
                  <a:srgbClr val="FF0000"/>
                </a:solidFill>
                <a:latin typeface="ＭＳ Ｐゴシック"/>
              </a:rPr>
              <a:t>　　</a:t>
            </a:r>
            <a:endParaRPr lang="ja-JP" altLang="en-US" sz="2600" dirty="0">
              <a:solidFill>
                <a:srgbClr val="000000"/>
              </a:solidFill>
              <a:latin typeface="ＭＳ ゴシック"/>
              <a:ea typeface="ＭＳ ゴシック"/>
            </a:endParaRPr>
          </a:p>
        </p:txBody>
      </p:sp>
      <p:sp>
        <p:nvSpPr>
          <p:cNvPr id="6148" name="Rectangle 2"/>
          <p:cNvSpPr>
            <a:spLocks noGrp="1" noChangeArrowheads="1"/>
          </p:cNvSpPr>
          <p:nvPr>
            <p:ph type="title" idx="4294967295"/>
          </p:nvPr>
        </p:nvSpPr>
        <p:spPr>
          <a:xfrm>
            <a:off x="119336" y="356408"/>
            <a:ext cx="11953328" cy="2519338"/>
          </a:xfrm>
        </p:spPr>
        <p:txBody>
          <a:bodyPr>
            <a:normAutofit/>
          </a:bodyPr>
          <a:lstStyle/>
          <a:p>
            <a:pPr algn="ctr" eaLnBrk="1" hangingPunct="1">
              <a:defRPr lang="ja-JP" altLang="en-US"/>
            </a:pPr>
            <a:r>
              <a:rPr lang="ja-JP" altLang="en-US" sz="6000" b="1" dirty="0">
                <a:latin typeface="HG丸ｺﾞｼｯｸM-PRO"/>
                <a:ea typeface="HG丸ｺﾞｼｯｸM-PRO"/>
              </a:rPr>
              <a:t>　自分や友達の「強み」について</a:t>
            </a:r>
            <a:br>
              <a:rPr lang="en-US" altLang="ja-JP" sz="6000" b="1" dirty="0">
                <a:latin typeface="HG丸ｺﾞｼｯｸM-PRO"/>
                <a:ea typeface="HG丸ｺﾞｼｯｸM-PRO"/>
              </a:rPr>
            </a:br>
            <a:r>
              <a:rPr lang="ja-JP" altLang="en-US" sz="6000" b="1" dirty="0">
                <a:latin typeface="HG丸ｺﾞｼｯｸM-PRO"/>
                <a:ea typeface="HG丸ｺﾞｼｯｸM-PRO"/>
              </a:rPr>
              <a:t>考えたことがありますか？</a:t>
            </a:r>
          </a:p>
        </p:txBody>
      </p:sp>
      <p:grpSp>
        <p:nvGrpSpPr>
          <p:cNvPr id="7" name="グループ化 6"/>
          <p:cNvGrpSpPr/>
          <p:nvPr/>
        </p:nvGrpSpPr>
        <p:grpSpPr>
          <a:xfrm>
            <a:off x="2963652" y="2852936"/>
            <a:ext cx="6124060" cy="3810000"/>
            <a:chOff x="2942270" y="2132856"/>
            <a:chExt cx="6124060" cy="381000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270" y="2132856"/>
              <a:ext cx="3333750" cy="381000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580" y="2132856"/>
              <a:ext cx="3333750" cy="3810000"/>
            </a:xfrm>
            <a:prstGeom prst="rect">
              <a:avLst/>
            </a:prstGeom>
          </p:spPr>
        </p:pic>
      </p:grpSp>
    </p:spTree>
    <p:extLst>
      <p:ext uri="{BB962C8B-B14F-4D97-AF65-F5344CB8AC3E}">
        <p14:creationId xmlns:p14="http://schemas.microsoft.com/office/powerpoint/2010/main" val="16267471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5225" y="548680"/>
            <a:ext cx="10140393" cy="1512000"/>
          </a:xfrm>
        </p:spPr>
        <p:style>
          <a:lnRef idx="1">
            <a:schemeClr val="accent1"/>
          </a:lnRef>
          <a:fillRef idx="2">
            <a:schemeClr val="accent1"/>
          </a:fillRef>
          <a:effectRef idx="1">
            <a:schemeClr val="accent1"/>
          </a:effectRef>
          <a:fontRef idx="minor">
            <a:schemeClr val="dk1"/>
          </a:fontRef>
        </p:style>
        <p:txBody>
          <a:bodyPr>
            <a:noAutofit/>
          </a:bodyPr>
          <a:lstStyle/>
          <a:p>
            <a:pPr algn="ctr">
              <a:defRPr lang="ja-JP" altLang="en-US"/>
            </a:pPr>
            <a:r>
              <a:rPr lang="ja-JP" altLang="en-US" sz="4800" dirty="0"/>
              <a:t>今日の学習を振り返ろう　　　　　　　　</a:t>
            </a:r>
          </a:p>
        </p:txBody>
      </p:sp>
      <p:pic>
        <p:nvPicPr>
          <p:cNvPr id="4" name="図 3"/>
          <p:cNvPicPr>
            <a:picLocks noChangeAspect="1"/>
          </p:cNvPicPr>
          <p:nvPr/>
        </p:nvPicPr>
        <p:blipFill rotWithShape="1">
          <a:blip r:embed="rId3"/>
          <a:stretch>
            <a:fillRect/>
          </a:stretch>
        </p:blipFill>
        <p:spPr>
          <a:xfrm>
            <a:off x="9175451" y="3573000"/>
            <a:ext cx="2425300" cy="2771771"/>
          </a:xfrm>
          <a:prstGeom prst="rect">
            <a:avLst/>
          </a:prstGeom>
        </p:spPr>
      </p:pic>
      <p:pic>
        <p:nvPicPr>
          <p:cNvPr id="5" name="図 4"/>
          <p:cNvPicPr>
            <a:picLocks noChangeAspect="1"/>
          </p:cNvPicPr>
          <p:nvPr/>
        </p:nvPicPr>
        <p:blipFill rotWithShape="1">
          <a:blip r:embed="rId4"/>
          <a:stretch>
            <a:fillRect/>
          </a:stretch>
        </p:blipFill>
        <p:spPr>
          <a:xfrm>
            <a:off x="6391903" y="3573000"/>
            <a:ext cx="2425300" cy="2771771"/>
          </a:xfrm>
          <a:prstGeom prst="rect">
            <a:avLst/>
          </a:prstGeom>
        </p:spPr>
      </p:pic>
      <p:pic>
        <p:nvPicPr>
          <p:cNvPr id="6" name="図 5"/>
          <p:cNvPicPr>
            <a:picLocks noChangeAspect="1"/>
          </p:cNvPicPr>
          <p:nvPr/>
        </p:nvPicPr>
        <p:blipFill rotWithShape="1">
          <a:blip r:embed="rId5"/>
          <a:stretch>
            <a:fillRect/>
          </a:stretch>
        </p:blipFill>
        <p:spPr>
          <a:xfrm>
            <a:off x="3446638" y="3570753"/>
            <a:ext cx="2458636" cy="2809869"/>
          </a:xfrm>
          <a:prstGeom prst="rect">
            <a:avLst/>
          </a:prstGeom>
        </p:spPr>
      </p:pic>
      <p:sp>
        <p:nvSpPr>
          <p:cNvPr id="12" name="雲形吹き出し 11"/>
          <p:cNvSpPr/>
          <p:nvPr/>
        </p:nvSpPr>
        <p:spPr>
          <a:xfrm>
            <a:off x="9774720" y="2425127"/>
            <a:ext cx="1570898" cy="936000"/>
          </a:xfrm>
          <a:prstGeom prst="cloudCallout">
            <a:avLst>
              <a:gd name="adj1" fmla="val -20833"/>
              <a:gd name="adj2" fmla="val 625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 name="雲形吹き出し 12"/>
          <p:cNvSpPr/>
          <p:nvPr/>
        </p:nvSpPr>
        <p:spPr>
          <a:xfrm>
            <a:off x="6966720" y="2425127"/>
            <a:ext cx="1570898" cy="936000"/>
          </a:xfrm>
          <a:prstGeom prst="cloudCallout">
            <a:avLst>
              <a:gd name="adj1" fmla="val -20833"/>
              <a:gd name="adj2" fmla="val 6250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4" name="雲形吹き出し 13"/>
          <p:cNvSpPr/>
          <p:nvPr/>
        </p:nvSpPr>
        <p:spPr>
          <a:xfrm>
            <a:off x="4013225" y="2442482"/>
            <a:ext cx="1570898" cy="936000"/>
          </a:xfrm>
          <a:prstGeom prst="cloudCallout">
            <a:avLst>
              <a:gd name="adj1" fmla="val -20833"/>
              <a:gd name="adj2" fmla="val 625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 name="雲形吹き出し 14"/>
          <p:cNvSpPr/>
          <p:nvPr/>
        </p:nvSpPr>
        <p:spPr>
          <a:xfrm>
            <a:off x="1205225" y="2442482"/>
            <a:ext cx="1570898" cy="936000"/>
          </a:xfrm>
          <a:prstGeom prst="cloudCallout">
            <a:avLst>
              <a:gd name="adj1" fmla="val -20833"/>
              <a:gd name="adj2" fmla="val 6250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003" y="3570753"/>
            <a:ext cx="2427266" cy="2774018"/>
          </a:xfrm>
          <a:prstGeom prst="rect">
            <a:avLst/>
          </a:prstGeom>
        </p:spPr>
      </p:pic>
    </p:spTree>
    <p:extLst>
      <p:ext uri="{BB962C8B-B14F-4D97-AF65-F5344CB8AC3E}">
        <p14:creationId xmlns:p14="http://schemas.microsoft.com/office/powerpoint/2010/main" val="13367716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ããããã¨ã é«...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805" y="84330"/>
            <a:ext cx="3340839" cy="2516578"/>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p:cNvSpPr>
          <p:nvPr/>
        </p:nvSpPr>
        <p:spPr>
          <a:xfrm>
            <a:off x="206371" y="2525198"/>
            <a:ext cx="9598041" cy="1047818"/>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000" dirty="0">
                <a:solidFill>
                  <a:prstClr val="black"/>
                </a:solidFill>
              </a:rPr>
              <a:t>①　自分や友達の「強み」を知ろう</a:t>
            </a:r>
          </a:p>
        </p:txBody>
      </p:sp>
      <p:sp>
        <p:nvSpPr>
          <p:cNvPr id="5" name="タイトル 1"/>
          <p:cNvSpPr txBox="1">
            <a:spLocks/>
          </p:cNvSpPr>
          <p:nvPr/>
        </p:nvSpPr>
        <p:spPr>
          <a:xfrm>
            <a:off x="206371" y="4042294"/>
            <a:ext cx="10402131" cy="1042890"/>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000" dirty="0">
                <a:solidFill>
                  <a:prstClr val="black"/>
                </a:solidFill>
              </a:rPr>
              <a:t>②　自分や友達の「強み」を生かそう</a:t>
            </a:r>
          </a:p>
        </p:txBody>
      </p:sp>
      <p:sp>
        <p:nvSpPr>
          <p:cNvPr id="6" name="タイトル 1"/>
          <p:cNvSpPr txBox="1">
            <a:spLocks/>
          </p:cNvSpPr>
          <p:nvPr/>
        </p:nvSpPr>
        <p:spPr>
          <a:xfrm>
            <a:off x="206371" y="5553236"/>
            <a:ext cx="11794285" cy="1008112"/>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000" dirty="0">
                <a:solidFill>
                  <a:prstClr val="black"/>
                </a:solidFill>
              </a:rPr>
              <a:t>③　自分や友達の「強み」を生かしていこう</a:t>
            </a:r>
          </a:p>
        </p:txBody>
      </p:sp>
      <p:sp>
        <p:nvSpPr>
          <p:cNvPr id="9" name="タイトル 1"/>
          <p:cNvSpPr>
            <a:spLocks noGrp="1"/>
          </p:cNvSpPr>
          <p:nvPr>
            <p:ph type="title"/>
          </p:nvPr>
        </p:nvSpPr>
        <p:spPr>
          <a:xfrm>
            <a:off x="206371" y="676202"/>
            <a:ext cx="7617821" cy="98860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ja-JP" altLang="en-US" sz="4800" dirty="0"/>
              <a:t>３時間のめあて</a:t>
            </a:r>
            <a:endParaRPr kumimoji="1" lang="ja-JP" altLang="en-US" sz="4800" dirty="0"/>
          </a:p>
        </p:txBody>
      </p:sp>
    </p:spTree>
    <p:extLst>
      <p:ext uri="{BB962C8B-B14F-4D97-AF65-F5344CB8AC3E}">
        <p14:creationId xmlns:p14="http://schemas.microsoft.com/office/powerpoint/2010/main" val="10422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11324" y="1324676"/>
            <a:ext cx="12192000" cy="2464364"/>
          </a:xfrm>
        </p:spPr>
        <p:txBody>
          <a:bodyPr anchor="ctr">
            <a:noAutofit/>
          </a:bodyPr>
          <a:lstStyle/>
          <a:p>
            <a:pPr algn="ctr" eaLnBrk="1" hangingPunct="1">
              <a:buFont typeface="Arial" panose="020B0604020202020204" pitchFamily="34" charset="0"/>
              <a:buNone/>
            </a:pPr>
            <a:r>
              <a:rPr lang="ja-JP" altLang="en-US" sz="7200" b="1" dirty="0">
                <a:latin typeface="HG丸ｺﾞｼｯｸM-PRO" panose="020F0600000000000000" pitchFamily="50" charset="-128"/>
                <a:ea typeface="HG丸ｺﾞｼｯｸM-PRO" panose="020F0600000000000000" pitchFamily="50" charset="-128"/>
              </a:rPr>
              <a:t>①　自分や友達の</a:t>
            </a:r>
            <a:endParaRPr lang="en-US" altLang="ja-JP" sz="7200" b="1" dirty="0">
              <a:latin typeface="HG丸ｺﾞｼｯｸM-PRO" panose="020F0600000000000000" pitchFamily="50" charset="-128"/>
              <a:ea typeface="HG丸ｺﾞｼｯｸM-PRO" panose="020F0600000000000000" pitchFamily="50" charset="-128"/>
            </a:endParaRPr>
          </a:p>
          <a:p>
            <a:pPr algn="ctr" eaLnBrk="1" hangingPunct="1">
              <a:buFont typeface="Arial" panose="020B0604020202020204" pitchFamily="34" charset="0"/>
              <a:buNone/>
            </a:pPr>
            <a:r>
              <a:rPr lang="ja-JP" altLang="en-US" sz="7200" b="1" dirty="0">
                <a:latin typeface="HG丸ｺﾞｼｯｸM-PRO" panose="020F0600000000000000" pitchFamily="50" charset="-128"/>
                <a:ea typeface="HG丸ｺﾞｼｯｸM-PRO" panose="020F0600000000000000" pitchFamily="50" charset="-128"/>
              </a:rPr>
              <a:t>「強み」を知ろう</a:t>
            </a:r>
          </a:p>
        </p:txBody>
      </p:sp>
      <p:grpSp>
        <p:nvGrpSpPr>
          <p:cNvPr id="2" name="グループ化 1"/>
          <p:cNvGrpSpPr/>
          <p:nvPr/>
        </p:nvGrpSpPr>
        <p:grpSpPr>
          <a:xfrm>
            <a:off x="3791744" y="3867472"/>
            <a:ext cx="5223960" cy="2945904"/>
            <a:chOff x="2942270" y="2132856"/>
            <a:chExt cx="6124060" cy="381000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270" y="2132856"/>
              <a:ext cx="3333750" cy="3810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580" y="2132856"/>
              <a:ext cx="3333750" cy="3810000"/>
            </a:xfrm>
            <a:prstGeom prst="rect">
              <a:avLst/>
            </a:prstGeom>
          </p:spPr>
        </p:pic>
      </p:grpSp>
      <p:sp>
        <p:nvSpPr>
          <p:cNvPr id="6" name="タイトル 1"/>
          <p:cNvSpPr txBox="1">
            <a:spLocks/>
          </p:cNvSpPr>
          <p:nvPr/>
        </p:nvSpPr>
        <p:spPr>
          <a:xfrm>
            <a:off x="181482" y="294978"/>
            <a:ext cx="5348974" cy="726974"/>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本時のめあて</a:t>
            </a:r>
          </a:p>
        </p:txBody>
      </p:sp>
    </p:spTree>
    <p:extLst>
      <p:ext uri="{BB962C8B-B14F-4D97-AF65-F5344CB8AC3E}">
        <p14:creationId xmlns:p14="http://schemas.microsoft.com/office/powerpoint/2010/main" val="199213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07368" y="1988840"/>
            <a:ext cx="11593288" cy="1404156"/>
          </a:xfrm>
          <a:prstGeom prst="rect">
            <a:avLst/>
          </a:prstGeom>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800" dirty="0">
                <a:latin typeface="+mj-ea"/>
                <a:ea typeface="+mj-ea"/>
              </a:rPr>
              <a:t>①　</a:t>
            </a:r>
            <a:r>
              <a:rPr lang="ja-JP" altLang="en-US" sz="6000" dirty="0"/>
              <a:t>「自分</a:t>
            </a:r>
            <a:r>
              <a:rPr lang="en-US" altLang="ja-JP" sz="6000" dirty="0"/>
              <a:t>Webbing</a:t>
            </a:r>
            <a:r>
              <a:rPr lang="ja-JP" altLang="en-US" sz="6000" dirty="0"/>
              <a:t>」を書く</a:t>
            </a:r>
          </a:p>
        </p:txBody>
      </p:sp>
      <p:sp>
        <p:nvSpPr>
          <p:cNvPr id="5" name="タイトル 1"/>
          <p:cNvSpPr txBox="1">
            <a:spLocks/>
          </p:cNvSpPr>
          <p:nvPr/>
        </p:nvSpPr>
        <p:spPr>
          <a:xfrm>
            <a:off x="407368" y="3717032"/>
            <a:ext cx="11593288" cy="1368152"/>
          </a:xfrm>
          <a:prstGeom prst="rect">
            <a:avLst/>
          </a:prstGeom>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800" dirty="0">
                <a:latin typeface="+mn-ea"/>
              </a:rPr>
              <a:t>②　</a:t>
            </a:r>
            <a:r>
              <a:rPr lang="ja-JP" altLang="en-US" sz="6000" dirty="0"/>
              <a:t>友達の「強み」を考えて書く</a:t>
            </a:r>
          </a:p>
        </p:txBody>
      </p:sp>
      <p:sp>
        <p:nvSpPr>
          <p:cNvPr id="6" name="タイトル 1"/>
          <p:cNvSpPr txBox="1">
            <a:spLocks/>
          </p:cNvSpPr>
          <p:nvPr/>
        </p:nvSpPr>
        <p:spPr>
          <a:xfrm>
            <a:off x="407368" y="5409220"/>
            <a:ext cx="11593288" cy="1224136"/>
          </a:xfrm>
          <a:prstGeom prst="rect">
            <a:avLst/>
          </a:prstGeom>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20000"/>
              </a:lnSpc>
            </a:pPr>
            <a:r>
              <a:rPr lang="ja-JP" altLang="en-US" sz="5800" dirty="0"/>
              <a:t>③　</a:t>
            </a:r>
            <a:r>
              <a:rPr lang="ja-JP" altLang="en-US" sz="6000" dirty="0"/>
              <a:t>自分の「強み」を考えて書く</a:t>
            </a:r>
          </a:p>
        </p:txBody>
      </p:sp>
      <p:sp>
        <p:nvSpPr>
          <p:cNvPr id="9" name="タイトル 1"/>
          <p:cNvSpPr>
            <a:spLocks noGrp="1"/>
          </p:cNvSpPr>
          <p:nvPr>
            <p:ph type="title"/>
          </p:nvPr>
        </p:nvSpPr>
        <p:spPr>
          <a:xfrm>
            <a:off x="1858701" y="332656"/>
            <a:ext cx="8269748" cy="1116124"/>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ja-JP" altLang="en-US" sz="6000" dirty="0"/>
              <a:t>本時の流れ</a:t>
            </a:r>
          </a:p>
        </p:txBody>
      </p:sp>
    </p:spTree>
    <p:extLst>
      <p:ext uri="{BB962C8B-B14F-4D97-AF65-F5344CB8AC3E}">
        <p14:creationId xmlns:p14="http://schemas.microsoft.com/office/powerpoint/2010/main" val="107208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536" y="188640"/>
            <a:ext cx="11836120" cy="10275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5200" dirty="0"/>
              <a:t>自分や友達の「強み」を知ろう</a:t>
            </a:r>
          </a:p>
        </p:txBody>
      </p:sp>
      <p:sp>
        <p:nvSpPr>
          <p:cNvPr id="13" name="タイトル 1"/>
          <p:cNvSpPr txBox="1">
            <a:spLocks/>
          </p:cNvSpPr>
          <p:nvPr/>
        </p:nvSpPr>
        <p:spPr>
          <a:xfrm>
            <a:off x="767408" y="1606002"/>
            <a:ext cx="6237000" cy="726974"/>
          </a:xfrm>
          <a:prstGeom prst="rect">
            <a:avLst/>
          </a:prstGeom>
          <a:solidFill>
            <a:srgbClr val="00B05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本時の交流活動</a:t>
            </a:r>
          </a:p>
        </p:txBody>
      </p:sp>
      <p:sp>
        <p:nvSpPr>
          <p:cNvPr id="16" name="タイトル 2"/>
          <p:cNvSpPr txBox="1">
            <a:spLocks/>
          </p:cNvSpPr>
          <p:nvPr/>
        </p:nvSpPr>
        <p:spPr>
          <a:xfrm>
            <a:off x="1559591" y="3199593"/>
            <a:ext cx="9625859" cy="2052228"/>
          </a:xfrm>
          <a:prstGeom prst="rect">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9600" dirty="0"/>
              <a:t>自分</a:t>
            </a:r>
            <a:r>
              <a:rPr lang="en-US" altLang="ja-JP" sz="9600" dirty="0"/>
              <a:t>Webbing</a:t>
            </a:r>
            <a:endParaRPr lang="ja-JP" altLang="en-US" sz="9600"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52" y="3631644"/>
            <a:ext cx="1314493" cy="1188125"/>
          </a:xfrm>
          <a:prstGeom prst="rect">
            <a:avLst/>
          </a:prstGeom>
        </p:spPr>
      </p:pic>
    </p:spTree>
    <p:extLst>
      <p:ext uri="{BB962C8B-B14F-4D97-AF65-F5344CB8AC3E}">
        <p14:creationId xmlns:p14="http://schemas.microsoft.com/office/powerpoint/2010/main" val="366623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ã©ã¹ãã é«...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874" y="4206638"/>
            <a:ext cx="3473281" cy="2490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ã¤ã©ã¹ãã é«...ãã®ç»åæ¤ç´¢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28" y="687896"/>
            <a:ext cx="2642525" cy="2538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ã¤ã©ã¹ãã é«...ãã®ç»åæ¤ç´¢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468" y="548680"/>
            <a:ext cx="2425427" cy="24800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ç´ãæ¼å¥ãã¦ããäººã®ã¤ã©ã¹ãï¼å­¦çï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0315" y="564554"/>
            <a:ext cx="2628292" cy="2628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æé¤ããã¦ããå­¦çã®ã¤ã©ã¹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4203" y="4206525"/>
            <a:ext cx="2431502" cy="243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5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3000"/>
                                        <p:tgtEl>
                                          <p:spTgt spid="103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3000"/>
                                        <p:tgtEl>
                                          <p:spTgt spid="1028"/>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3000"/>
                                        <p:tgtEl>
                                          <p:spTgt spid="1026"/>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72" y="3061692"/>
            <a:ext cx="3283632" cy="3283632"/>
          </a:xfrm>
          <a:prstGeom prst="rect">
            <a:avLst/>
          </a:prstGeom>
        </p:spPr>
      </p:pic>
      <p:sp>
        <p:nvSpPr>
          <p:cNvPr id="17" name="テキスト ボックス 16"/>
          <p:cNvSpPr txBox="1"/>
          <p:nvPr/>
        </p:nvSpPr>
        <p:spPr>
          <a:xfrm>
            <a:off x="659396" y="440668"/>
            <a:ext cx="9650924" cy="1107996"/>
          </a:xfrm>
          <a:prstGeom prst="rect">
            <a:avLst/>
          </a:prstGeom>
          <a:noFill/>
        </p:spPr>
        <p:txBody>
          <a:bodyPr wrap="square" rtlCol="0">
            <a:spAutoFit/>
          </a:bodyPr>
          <a:lstStyle/>
          <a:p>
            <a:r>
              <a:rPr lang="ja-JP" altLang="en-US" sz="6600" b="1" dirty="0">
                <a:solidFill>
                  <a:srgbClr val="FF0000"/>
                </a:solidFill>
                <a:latin typeface="+mj-ea"/>
                <a:ea typeface="+mj-ea"/>
              </a:rPr>
              <a:t>「強み」</a:t>
            </a:r>
            <a:r>
              <a:rPr lang="ja-JP" altLang="en-US" sz="6600" b="1" dirty="0">
                <a:latin typeface="+mj-ea"/>
                <a:ea typeface="+mj-ea"/>
              </a:rPr>
              <a:t>の定義</a:t>
            </a:r>
            <a:endParaRPr lang="en-US" altLang="ja-JP" sz="4000" dirty="0">
              <a:latin typeface="+mj-ea"/>
              <a:ea typeface="+mj-ea"/>
            </a:endParaRPr>
          </a:p>
        </p:txBody>
      </p:sp>
      <p:sp>
        <p:nvSpPr>
          <p:cNvPr id="6" name="テキスト ボックス 5"/>
          <p:cNvSpPr txBox="1"/>
          <p:nvPr/>
        </p:nvSpPr>
        <p:spPr>
          <a:xfrm>
            <a:off x="1948688" y="1736812"/>
            <a:ext cx="10874938" cy="830997"/>
          </a:xfrm>
          <a:prstGeom prst="rect">
            <a:avLst/>
          </a:prstGeom>
          <a:noFill/>
        </p:spPr>
        <p:txBody>
          <a:bodyPr wrap="square" rtlCol="0">
            <a:spAutoFit/>
          </a:bodyPr>
          <a:lstStyle/>
          <a:p>
            <a:pPr algn="ctr"/>
            <a:r>
              <a:rPr lang="ja-JP" altLang="en-US" sz="4800" b="1" dirty="0">
                <a:latin typeface="+mj-ea"/>
                <a:ea typeface="+mj-ea"/>
              </a:rPr>
              <a:t>＝人の思考、感情、行動、からだ</a:t>
            </a:r>
            <a:endParaRPr lang="en-US" altLang="ja-JP" sz="4800" b="1" dirty="0">
              <a:latin typeface="+mj-ea"/>
              <a:ea typeface="+mj-ea"/>
            </a:endParaRPr>
          </a:p>
        </p:txBody>
      </p:sp>
      <p:sp>
        <p:nvSpPr>
          <p:cNvPr id="3" name="角丸四角形吹き出し 2"/>
          <p:cNvSpPr/>
          <p:nvPr/>
        </p:nvSpPr>
        <p:spPr>
          <a:xfrm>
            <a:off x="4547828" y="3061692"/>
            <a:ext cx="7308812" cy="3283632"/>
          </a:xfrm>
          <a:prstGeom prst="wedgeRoundRectCallout">
            <a:avLst>
              <a:gd name="adj1" fmla="val -65939"/>
              <a:gd name="adj2" fmla="val 7305"/>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b="1" dirty="0">
                <a:solidFill>
                  <a:schemeClr val="tx1"/>
                </a:solidFill>
                <a:latin typeface="+mj-ea"/>
                <a:ea typeface="+mj-ea"/>
              </a:rPr>
              <a:t>人に備わっているもの</a:t>
            </a:r>
            <a:endParaRPr lang="en-US" altLang="ja-JP" sz="5400" b="1" dirty="0">
              <a:solidFill>
                <a:schemeClr val="tx1"/>
              </a:solidFill>
              <a:latin typeface="+mj-ea"/>
              <a:ea typeface="+mj-ea"/>
            </a:endParaRPr>
          </a:p>
          <a:p>
            <a:r>
              <a:rPr lang="ja-JP" altLang="en-US" sz="5400" b="1" dirty="0">
                <a:solidFill>
                  <a:schemeClr val="tx1"/>
                </a:solidFill>
                <a:latin typeface="+mj-ea"/>
                <a:ea typeface="+mj-ea"/>
              </a:rPr>
              <a:t>人にあるもの</a:t>
            </a:r>
            <a:endParaRPr lang="en-US" altLang="ja-JP" sz="5400" b="1" dirty="0">
              <a:solidFill>
                <a:schemeClr val="tx1"/>
              </a:solidFill>
              <a:latin typeface="+mj-ea"/>
              <a:ea typeface="+mj-ea"/>
            </a:endParaRPr>
          </a:p>
          <a:p>
            <a:r>
              <a:rPr lang="ja-JP" altLang="en-US" sz="5400" b="1" dirty="0">
                <a:solidFill>
                  <a:schemeClr val="tx1"/>
                </a:solidFill>
                <a:latin typeface="+mj-ea"/>
                <a:ea typeface="+mj-ea"/>
              </a:rPr>
              <a:t>人がもっているもの</a:t>
            </a:r>
            <a:endParaRPr lang="en-US" altLang="ja-JP" sz="5400" b="1" dirty="0">
              <a:solidFill>
                <a:schemeClr val="tx1"/>
              </a:solidFill>
              <a:latin typeface="+mj-ea"/>
              <a:ea typeface="+mj-ea"/>
            </a:endParaRPr>
          </a:p>
        </p:txBody>
      </p:sp>
    </p:spTree>
    <p:extLst>
      <p:ext uri="{BB962C8B-B14F-4D97-AF65-F5344CB8AC3E}">
        <p14:creationId xmlns:p14="http://schemas.microsoft.com/office/powerpoint/2010/main" val="193258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グループ化 56"/>
          <p:cNvGrpSpPr/>
          <p:nvPr/>
        </p:nvGrpSpPr>
        <p:grpSpPr>
          <a:xfrm>
            <a:off x="5260278" y="5400826"/>
            <a:ext cx="4779949" cy="1258405"/>
            <a:chOff x="4207216" y="7049933"/>
            <a:chExt cx="4779949" cy="1703264"/>
          </a:xfrm>
          <a:noFill/>
        </p:grpSpPr>
        <p:cxnSp>
          <p:nvCxnSpPr>
            <p:cNvPr id="31" name="直線コネクタ 30"/>
            <p:cNvCxnSpPr>
              <a:stCxn id="56" idx="2"/>
              <a:endCxn id="35" idx="6"/>
            </p:cNvCxnSpPr>
            <p:nvPr/>
          </p:nvCxnSpPr>
          <p:spPr>
            <a:xfrm flipH="1" flipV="1">
              <a:off x="7364065" y="7901566"/>
              <a:ext cx="1623100" cy="28113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4207216" y="7049933"/>
              <a:ext cx="3156849" cy="17032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将来、漫画喫茶を</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開きたい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9" name="グループ化 8"/>
          <p:cNvGrpSpPr/>
          <p:nvPr/>
        </p:nvGrpSpPr>
        <p:grpSpPr>
          <a:xfrm>
            <a:off x="8380548" y="275156"/>
            <a:ext cx="3501847" cy="1499484"/>
            <a:chOff x="3991119" y="1687132"/>
            <a:chExt cx="2512713" cy="1499484"/>
          </a:xfrm>
          <a:noFill/>
        </p:grpSpPr>
        <p:cxnSp>
          <p:nvCxnSpPr>
            <p:cNvPr id="10" name="直線コネクタ 9"/>
            <p:cNvCxnSpPr/>
            <p:nvPr/>
          </p:nvCxnSpPr>
          <p:spPr>
            <a:xfrm flipV="1">
              <a:off x="4017366" y="2678805"/>
              <a:ext cx="831529" cy="50781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991119" y="1687132"/>
              <a:ext cx="2512713"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野球観戦は好き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7"/>
          <p:cNvGrpSpPr/>
          <p:nvPr/>
        </p:nvGrpSpPr>
        <p:grpSpPr>
          <a:xfrm>
            <a:off x="6147655" y="1671851"/>
            <a:ext cx="2561713" cy="1277411"/>
            <a:chOff x="4627479" y="1829149"/>
            <a:chExt cx="1792567" cy="1120112"/>
          </a:xfrm>
          <a:noFill/>
        </p:grpSpPr>
        <p:cxnSp>
          <p:nvCxnSpPr>
            <p:cNvPr id="6" name="直線コネクタ 5"/>
            <p:cNvCxnSpPr/>
            <p:nvPr/>
          </p:nvCxnSpPr>
          <p:spPr>
            <a:xfrm flipV="1">
              <a:off x="4636394" y="2408349"/>
              <a:ext cx="425003" cy="54091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4627479" y="1829149"/>
              <a:ext cx="1792567" cy="63968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球技が苦手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8144415" y="3522873"/>
            <a:ext cx="3813971" cy="1290396"/>
            <a:chOff x="2143591" y="3228399"/>
            <a:chExt cx="2313352" cy="1290396"/>
          </a:xfrm>
          <a:noFill/>
        </p:grpSpPr>
        <p:cxnSp>
          <p:nvCxnSpPr>
            <p:cNvPr id="39" name="直線コネクタ 38"/>
            <p:cNvCxnSpPr>
              <a:endCxn id="48" idx="5"/>
            </p:cNvCxnSpPr>
            <p:nvPr/>
          </p:nvCxnSpPr>
          <p:spPr>
            <a:xfrm flipH="1" flipV="1">
              <a:off x="2698595" y="3228399"/>
              <a:ext cx="372806" cy="42709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143591" y="3633848"/>
              <a:ext cx="2313352" cy="8849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人付き合いが</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めんどうくさい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1" name="グループ化 60"/>
          <p:cNvGrpSpPr/>
          <p:nvPr/>
        </p:nvGrpSpPr>
        <p:grpSpPr>
          <a:xfrm>
            <a:off x="8207723" y="4801002"/>
            <a:ext cx="2494282" cy="947501"/>
            <a:chOff x="5199843" y="3123221"/>
            <a:chExt cx="1867437" cy="1343601"/>
          </a:xfrm>
          <a:noFill/>
        </p:grpSpPr>
        <p:cxnSp>
          <p:nvCxnSpPr>
            <p:cNvPr id="62" name="直線コネクタ 61"/>
            <p:cNvCxnSpPr/>
            <p:nvPr/>
          </p:nvCxnSpPr>
          <p:spPr>
            <a:xfrm flipH="1">
              <a:off x="6580180" y="3123221"/>
              <a:ext cx="66825" cy="38993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5199843" y="3475149"/>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読書が好き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6" name="グループ化 65"/>
          <p:cNvGrpSpPr/>
          <p:nvPr/>
        </p:nvGrpSpPr>
        <p:grpSpPr>
          <a:xfrm>
            <a:off x="2987979" y="3354946"/>
            <a:ext cx="2272299" cy="991673"/>
            <a:chOff x="1661374" y="2088528"/>
            <a:chExt cx="2272299" cy="991673"/>
          </a:xfrm>
          <a:noFill/>
        </p:grpSpPr>
        <p:cxnSp>
          <p:nvCxnSpPr>
            <p:cNvPr id="67" name="直線コネクタ 66"/>
            <p:cNvCxnSpPr/>
            <p:nvPr/>
          </p:nvCxnSpPr>
          <p:spPr>
            <a:xfrm>
              <a:off x="3326203" y="2258766"/>
              <a:ext cx="607470" cy="2327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a:off x="1661374" y="2088528"/>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英語が</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苦手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1" name="グループ化 50"/>
          <p:cNvGrpSpPr/>
          <p:nvPr/>
        </p:nvGrpSpPr>
        <p:grpSpPr>
          <a:xfrm>
            <a:off x="10040227" y="5640348"/>
            <a:ext cx="1867437" cy="1093223"/>
            <a:chOff x="6800043" y="1585582"/>
            <a:chExt cx="1867437" cy="1093223"/>
          </a:xfrm>
          <a:noFill/>
        </p:grpSpPr>
        <p:cxnSp>
          <p:nvCxnSpPr>
            <p:cNvPr id="55" name="直線コネクタ 54"/>
            <p:cNvCxnSpPr/>
            <p:nvPr/>
          </p:nvCxnSpPr>
          <p:spPr>
            <a:xfrm>
              <a:off x="6996276" y="1585582"/>
              <a:ext cx="212503" cy="25720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6800043" y="1687132"/>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漫画も</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大好き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p:cNvGrpSpPr/>
          <p:nvPr/>
        </p:nvGrpSpPr>
        <p:grpSpPr>
          <a:xfrm>
            <a:off x="8590711" y="1537285"/>
            <a:ext cx="3521001" cy="839479"/>
            <a:chOff x="6291329" y="1784525"/>
            <a:chExt cx="2596944" cy="991673"/>
          </a:xfrm>
          <a:noFill/>
        </p:grpSpPr>
        <p:cxnSp>
          <p:nvCxnSpPr>
            <p:cNvPr id="13" name="直線コネクタ 12"/>
            <p:cNvCxnSpPr>
              <a:endCxn id="14" idx="2"/>
            </p:cNvCxnSpPr>
            <p:nvPr/>
          </p:nvCxnSpPr>
          <p:spPr>
            <a:xfrm flipV="1">
              <a:off x="6291329" y="2280362"/>
              <a:ext cx="523326" cy="2066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6814655" y="1784525"/>
              <a:ext cx="2073618"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走るのは好き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5" name="グループ化 64"/>
          <p:cNvGrpSpPr/>
          <p:nvPr/>
        </p:nvGrpSpPr>
        <p:grpSpPr>
          <a:xfrm>
            <a:off x="650208" y="1877420"/>
            <a:ext cx="3249548" cy="723488"/>
            <a:chOff x="1256511" y="4082602"/>
            <a:chExt cx="3429882" cy="723488"/>
          </a:xfrm>
          <a:noFill/>
        </p:grpSpPr>
        <p:cxnSp>
          <p:nvCxnSpPr>
            <p:cNvPr id="69" name="直線コネクタ 68"/>
            <p:cNvCxnSpPr/>
            <p:nvPr/>
          </p:nvCxnSpPr>
          <p:spPr>
            <a:xfrm>
              <a:off x="4447208" y="4482054"/>
              <a:ext cx="239185" cy="12365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1256511" y="4082602"/>
              <a:ext cx="3234512" cy="72348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週３でもいける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83" name="タイトル 2"/>
          <p:cNvSpPr txBox="1">
            <a:spLocks/>
          </p:cNvSpPr>
          <p:nvPr/>
        </p:nvSpPr>
        <p:spPr>
          <a:xfrm>
            <a:off x="1992449" y="101585"/>
            <a:ext cx="6299795" cy="11066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t>自分</a:t>
            </a:r>
            <a:r>
              <a:rPr lang="en-US" altLang="ja-JP" sz="4800" dirty="0"/>
              <a:t>Webbing</a:t>
            </a:r>
          </a:p>
          <a:p>
            <a:pPr algn="ctr"/>
            <a:r>
              <a:rPr lang="ja-JP" altLang="en-US" sz="1600" dirty="0"/>
              <a:t>～が好き、～が苦手などから思いつくままにどんどん広げていきます</a:t>
            </a:r>
          </a:p>
        </p:txBody>
      </p:sp>
      <p:grpSp>
        <p:nvGrpSpPr>
          <p:cNvPr id="50" name="グループ化 49"/>
          <p:cNvGrpSpPr/>
          <p:nvPr/>
        </p:nvGrpSpPr>
        <p:grpSpPr>
          <a:xfrm>
            <a:off x="6464074" y="2712451"/>
            <a:ext cx="2998121" cy="949469"/>
            <a:chOff x="6464075" y="2923065"/>
            <a:chExt cx="3515943" cy="738855"/>
          </a:xfrm>
        </p:grpSpPr>
        <p:sp>
          <p:nvSpPr>
            <p:cNvPr id="48" name="円/楕円 47"/>
            <p:cNvSpPr/>
            <p:nvPr/>
          </p:nvSpPr>
          <p:spPr>
            <a:xfrm>
              <a:off x="6754817" y="2923065"/>
              <a:ext cx="3225201" cy="7388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一人の時間が好き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49" name="直線コネクタ 48"/>
            <p:cNvCxnSpPr/>
            <p:nvPr/>
          </p:nvCxnSpPr>
          <p:spPr>
            <a:xfrm>
              <a:off x="6464075" y="3242267"/>
              <a:ext cx="290742" cy="26616"/>
            </a:xfrm>
            <a:prstGeom prst="line">
              <a:avLst/>
            </a:prstGeom>
            <a:solidFill>
              <a:srgbClr val="99FFCC"/>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a:off x="3866155" y="1819884"/>
            <a:ext cx="1977817" cy="1184453"/>
            <a:chOff x="6800043" y="1687132"/>
            <a:chExt cx="1977817" cy="1184453"/>
          </a:xfrm>
          <a:noFill/>
        </p:grpSpPr>
        <p:cxnSp>
          <p:nvCxnSpPr>
            <p:cNvPr id="75" name="直線コネクタ 74"/>
            <p:cNvCxnSpPr>
              <a:endCxn id="77" idx="5"/>
            </p:cNvCxnSpPr>
            <p:nvPr/>
          </p:nvCxnSpPr>
          <p:spPr>
            <a:xfrm flipH="1" flipV="1">
              <a:off x="8394000" y="2533578"/>
              <a:ext cx="383860" cy="33800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6800043" y="1687132"/>
              <a:ext cx="1867437" cy="99167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カレーが好き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4" name="グループ化 83"/>
          <p:cNvGrpSpPr/>
          <p:nvPr/>
        </p:nvGrpSpPr>
        <p:grpSpPr>
          <a:xfrm>
            <a:off x="382398" y="2600910"/>
            <a:ext cx="2506609" cy="1116120"/>
            <a:chOff x="1256511" y="3968255"/>
            <a:chExt cx="4206820" cy="837835"/>
          </a:xfrm>
          <a:noFill/>
        </p:grpSpPr>
        <p:cxnSp>
          <p:nvCxnSpPr>
            <p:cNvPr id="85" name="直線コネクタ 84"/>
            <p:cNvCxnSpPr/>
            <p:nvPr/>
          </p:nvCxnSpPr>
          <p:spPr>
            <a:xfrm flipV="1">
              <a:off x="4277494" y="3968255"/>
              <a:ext cx="1185837" cy="30284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円/楕円 85"/>
            <p:cNvSpPr/>
            <p:nvPr/>
          </p:nvSpPr>
          <p:spPr>
            <a:xfrm>
              <a:off x="1256511" y="4082602"/>
              <a:ext cx="3234512" cy="72348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インドに行きたい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52" name="グループ化 51"/>
          <p:cNvGrpSpPr/>
          <p:nvPr/>
        </p:nvGrpSpPr>
        <p:grpSpPr>
          <a:xfrm>
            <a:off x="3052598" y="3646037"/>
            <a:ext cx="4593776" cy="2117742"/>
            <a:chOff x="3052598" y="3646037"/>
            <a:chExt cx="4593776" cy="2117742"/>
          </a:xfrm>
          <a:noFill/>
        </p:grpSpPr>
        <p:sp>
          <p:nvSpPr>
            <p:cNvPr id="46" name="円/楕円 45"/>
            <p:cNvSpPr/>
            <p:nvPr/>
          </p:nvSpPr>
          <p:spPr>
            <a:xfrm>
              <a:off x="3052598" y="4725144"/>
              <a:ext cx="2539346" cy="10386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美術館</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めぐりも好き</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a:xfrm flipH="1">
              <a:off x="5533732" y="3646037"/>
              <a:ext cx="2112642" cy="142994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角丸四角形 87"/>
          <p:cNvSpPr/>
          <p:nvPr/>
        </p:nvSpPr>
        <p:spPr>
          <a:xfrm>
            <a:off x="5247607" y="2931663"/>
            <a:ext cx="1203797" cy="72166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私</a:t>
            </a:r>
          </a:p>
        </p:txBody>
      </p:sp>
      <p:pic>
        <p:nvPicPr>
          <p:cNvPr id="90" name="図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550" y="908935"/>
            <a:ext cx="1154930" cy="1043901"/>
          </a:xfrm>
          <a:prstGeom prst="rect">
            <a:avLst/>
          </a:prstGeom>
        </p:spPr>
      </p:pic>
      <p:grpSp>
        <p:nvGrpSpPr>
          <p:cNvPr id="20" name="グループ化 19"/>
          <p:cNvGrpSpPr/>
          <p:nvPr/>
        </p:nvGrpSpPr>
        <p:grpSpPr>
          <a:xfrm>
            <a:off x="9462195" y="2651874"/>
            <a:ext cx="2496192" cy="1298094"/>
            <a:chOff x="9462195" y="2651874"/>
            <a:chExt cx="2496192" cy="1298094"/>
          </a:xfrm>
          <a:noFill/>
        </p:grpSpPr>
        <p:grpSp>
          <p:nvGrpSpPr>
            <p:cNvPr id="53" name="グループ化 52"/>
            <p:cNvGrpSpPr/>
            <p:nvPr/>
          </p:nvGrpSpPr>
          <p:grpSpPr>
            <a:xfrm>
              <a:off x="9462195" y="2651874"/>
              <a:ext cx="2496192" cy="884947"/>
              <a:chOff x="2002326" y="3647558"/>
              <a:chExt cx="2394068" cy="884947"/>
            </a:xfrm>
            <a:grpFill/>
          </p:grpSpPr>
          <p:cxnSp>
            <p:nvCxnSpPr>
              <p:cNvPr id="54" name="直線コネクタ 53"/>
              <p:cNvCxnSpPr>
                <a:stCxn id="71" idx="2"/>
                <a:endCxn id="48" idx="6"/>
              </p:cNvCxnSpPr>
              <p:nvPr/>
            </p:nvCxnSpPr>
            <p:spPr>
              <a:xfrm flipH="1">
                <a:off x="2002326" y="4090032"/>
                <a:ext cx="446035" cy="9283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2448361" y="3647558"/>
                <a:ext cx="1948033" cy="8849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人見知り</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する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72" name="直線コネクタ 71"/>
            <p:cNvCxnSpPr>
              <a:stCxn id="71" idx="4"/>
            </p:cNvCxnSpPr>
            <p:nvPr/>
          </p:nvCxnSpPr>
          <p:spPr>
            <a:xfrm>
              <a:off x="10942822" y="3536821"/>
              <a:ext cx="0" cy="41314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120309" y="4269002"/>
            <a:ext cx="3306122" cy="2186373"/>
            <a:chOff x="120309" y="4269002"/>
            <a:chExt cx="3306122" cy="2186373"/>
          </a:xfrm>
          <a:noFill/>
        </p:grpSpPr>
        <p:cxnSp>
          <p:nvCxnSpPr>
            <p:cNvPr id="60" name="直線コネクタ 59"/>
            <p:cNvCxnSpPr/>
            <p:nvPr/>
          </p:nvCxnSpPr>
          <p:spPr>
            <a:xfrm flipH="1">
              <a:off x="2351584" y="4269002"/>
              <a:ext cx="1074847" cy="114943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a:off x="120309" y="5336768"/>
              <a:ext cx="2836370" cy="111860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長文は無理でも、英会話なら</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頑張れる</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76" name="直線コネクタ 75"/>
            <p:cNvCxnSpPr/>
            <p:nvPr/>
          </p:nvCxnSpPr>
          <p:spPr>
            <a:xfrm flipV="1">
              <a:off x="1700510" y="4938493"/>
              <a:ext cx="27421" cy="39827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120309" y="3575888"/>
            <a:ext cx="2866773" cy="1354220"/>
            <a:chOff x="120309" y="3575888"/>
            <a:chExt cx="2866773" cy="1354220"/>
          </a:xfrm>
          <a:noFill/>
        </p:grpSpPr>
        <p:cxnSp>
          <p:nvCxnSpPr>
            <p:cNvPr id="79" name="直線コネクタ 78"/>
            <p:cNvCxnSpPr>
              <a:endCxn id="86" idx="3"/>
            </p:cNvCxnSpPr>
            <p:nvPr/>
          </p:nvCxnSpPr>
          <p:spPr>
            <a:xfrm flipH="1" flipV="1">
              <a:off x="664639" y="3575888"/>
              <a:ext cx="174777" cy="31907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円/楕円 77"/>
            <p:cNvSpPr/>
            <p:nvPr/>
          </p:nvSpPr>
          <p:spPr>
            <a:xfrm>
              <a:off x="120309" y="3811501"/>
              <a:ext cx="2836370" cy="111860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海外旅行に</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行きたい</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91" name="直線コネクタ 90"/>
            <p:cNvCxnSpPr/>
            <p:nvPr/>
          </p:nvCxnSpPr>
          <p:spPr>
            <a:xfrm flipH="1">
              <a:off x="2351584" y="3811501"/>
              <a:ext cx="635498" cy="131945"/>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タイトル 1"/>
          <p:cNvSpPr txBox="1">
            <a:spLocks/>
          </p:cNvSpPr>
          <p:nvPr/>
        </p:nvSpPr>
        <p:spPr>
          <a:xfrm>
            <a:off x="151608" y="136772"/>
            <a:ext cx="1678583" cy="744258"/>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3600" dirty="0">
                <a:solidFill>
                  <a:sysClr val="windowText" lastClr="000000"/>
                </a:solidFill>
                <a:ea typeface="ＭＳ Ｐゴシック" panose="020B0600070205080204" pitchFamily="50" charset="-128"/>
              </a:rPr>
              <a:t>活動①</a:t>
            </a:r>
            <a:endParaRPr sz="3600" dirty="0">
              <a:solidFill>
                <a:sysClr val="windowText" lastClr="000000"/>
              </a:solidFill>
              <a:ea typeface="ＭＳ Ｐゴシック" panose="020B0600070205080204" pitchFamily="50" charset="-128"/>
            </a:endParaRPr>
          </a:p>
        </p:txBody>
      </p:sp>
    </p:spTree>
    <p:extLst>
      <p:ext uri="{BB962C8B-B14F-4D97-AF65-F5344CB8AC3E}">
        <p14:creationId xmlns:p14="http://schemas.microsoft.com/office/powerpoint/2010/main" val="40808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2000"/>
                                        <p:tgtEl>
                                          <p:spTgt spid="90"/>
                                        </p:tgtEl>
                                      </p:cBhvr>
                                    </p:animEffect>
                                    <p:anim calcmode="lin" valueType="num">
                                      <p:cBhvr>
                                        <p:cTn id="76" dur="2000" fill="hold"/>
                                        <p:tgtEl>
                                          <p:spTgt spid="90"/>
                                        </p:tgtEl>
                                        <p:attrNameLst>
                                          <p:attrName>ppt_w</p:attrName>
                                        </p:attrNameLst>
                                      </p:cBhvr>
                                      <p:tavLst>
                                        <p:tav tm="0" fmla="#ppt_w*sin(2.5*pi*$)">
                                          <p:val>
                                            <p:fltVal val="0"/>
                                          </p:val>
                                        </p:tav>
                                        <p:tav tm="100000">
                                          <p:val>
                                            <p:fltVal val="1"/>
                                          </p:val>
                                        </p:tav>
                                      </p:tavLst>
                                    </p:anim>
                                    <p:anim calcmode="lin" valueType="num">
                                      <p:cBhvr>
                                        <p:cTn id="77" dur="2000" fill="hold"/>
                                        <p:tgtEl>
                                          <p:spTgt spid="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9953</TotalTime>
  <Words>1372</Words>
  <Application>Microsoft Office PowerPoint</Application>
  <PresentationFormat>ワイド画面</PresentationFormat>
  <Paragraphs>377</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20</vt:i4>
      </vt:variant>
    </vt:vector>
  </HeadingPairs>
  <TitlesOfParts>
    <vt:vector size="30" baseType="lpstr">
      <vt:lpstr>HG丸ｺﾞｼｯｸM-PRO</vt:lpstr>
      <vt:lpstr>ＭＳ Ｐゴシック</vt:lpstr>
      <vt:lpstr>ＭＳ ゴシック</vt:lpstr>
      <vt:lpstr>ＭＳ 明朝</vt:lpstr>
      <vt:lpstr>Arial</vt:lpstr>
      <vt:lpstr>Calibri</vt:lpstr>
      <vt:lpstr>Calibri Light</vt:lpstr>
      <vt:lpstr>Office ​​テーマ</vt:lpstr>
      <vt:lpstr>1_デザインの設定</vt:lpstr>
      <vt:lpstr>デザインの設定</vt:lpstr>
      <vt:lpstr>PowerPoint プレゼンテーション</vt:lpstr>
      <vt:lpstr>　自分や友達の「強み」について 考えたことがありますか？</vt:lpstr>
      <vt:lpstr>３時間のめあて</vt:lpstr>
      <vt:lpstr>PowerPoint プレゼンテーション</vt:lpstr>
      <vt:lpstr>本時の流れ</vt:lpstr>
      <vt:lpstr>自分や友達の「強み」を知ろう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友達に「強み」を書いたり書いてもらったりした 気付きや感想をグループで伝え合おう</vt:lpstr>
      <vt:lpstr>友達が書いてくれた「強み」と「自分Webbing」を参考に、自分の「強み」を考えて書こう　　　</vt:lpstr>
      <vt:lpstr>PowerPoint プレゼンテーション</vt:lpstr>
      <vt:lpstr>PowerPoint プレゼンテーション</vt:lpstr>
      <vt:lpstr>今日の学習を振り返ろう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622</cp:revision>
  <cp:lastPrinted>2019-02-04T06:55:24Z</cp:lastPrinted>
  <dcterms:created xsi:type="dcterms:W3CDTF">2014-08-11T04:12:28Z</dcterms:created>
  <dcterms:modified xsi:type="dcterms:W3CDTF">2019-02-04T06:55:27Z</dcterms:modified>
</cp:coreProperties>
</file>