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379" r:id="rId2"/>
    <p:sldId id="276" r:id="rId3"/>
    <p:sldId id="316" r:id="rId4"/>
    <p:sldId id="317" r:id="rId5"/>
    <p:sldId id="318" r:id="rId6"/>
    <p:sldId id="319" r:id="rId7"/>
    <p:sldId id="406" r:id="rId8"/>
    <p:sldId id="513" r:id="rId9"/>
    <p:sldId id="496" r:id="rId10"/>
    <p:sldId id="505" r:id="rId11"/>
    <p:sldId id="338" r:id="rId12"/>
    <p:sldId id="326" r:id="rId13"/>
    <p:sldId id="573" r:id="rId14"/>
    <p:sldId id="328" r:id="rId15"/>
    <p:sldId id="438" r:id="rId16"/>
    <p:sldId id="356" r:id="rId17"/>
    <p:sldId id="516" r:id="rId18"/>
    <p:sldId id="569" r:id="rId19"/>
    <p:sldId id="566" r:id="rId20"/>
    <p:sldId id="575" r:id="rId21"/>
    <p:sldId id="421" r:id="rId22"/>
    <p:sldId id="424" r:id="rId23"/>
    <p:sldId id="423" r:id="rId24"/>
    <p:sldId id="571" r:id="rId25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FB35"/>
    <a:srgbClr val="CCFF66"/>
    <a:srgbClr val="FFCCFF"/>
    <a:srgbClr val="FF99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tanken10\Desktop\&#25105;&#12364;&#23478;&#12398;&#22823;&#20107;&#12395;&#20351;&#12387;&#12390;&#12356;&#12427;&#29289;&#65297;&#65293;&#65299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tanken10\Desktop\&#25105;&#12364;&#23478;&#12398;&#22823;&#20107;&#12395;&#20351;&#12387;&#12390;&#12356;&#12427;&#29289;&#65297;&#65293;&#6529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nken10\Desktop\&#12372;&#12415;&#12464;&#12521;&#12501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600" dirty="0">
                <a:solidFill>
                  <a:sysClr val="windowText" lastClr="000000"/>
                </a:solidFill>
              </a:rPr>
              <a:t>使い捨てできるけど、使い捨てしない物（年</a:t>
            </a:r>
            <a:r>
              <a:rPr lang="ja-JP" altLang="en-US" sz="3600" dirty="0" smtClean="0">
                <a:solidFill>
                  <a:sysClr val="windowText" lastClr="000000"/>
                </a:solidFill>
              </a:rPr>
              <a:t>）</a:t>
            </a:r>
            <a:endParaRPr lang="en-US" altLang="ja-JP" sz="3600" dirty="0" smtClean="0">
              <a:solidFill>
                <a:sysClr val="windowText" lastClr="000000"/>
              </a:solidFill>
            </a:endParaRPr>
          </a:p>
          <a:p>
            <a:pPr>
              <a:defRPr sz="3600">
                <a:solidFill>
                  <a:sysClr val="windowText" lastClr="000000"/>
                </a:solidFill>
              </a:defRPr>
            </a:pPr>
            <a:r>
              <a:rPr lang="ja-JP" altLang="en-US" sz="3600" dirty="0" smtClean="0">
                <a:solidFill>
                  <a:sysClr val="windowText" lastClr="000000"/>
                </a:solidFill>
              </a:rPr>
              <a:t>１年　組</a:t>
            </a:r>
            <a:endParaRPr lang="ja-JP" altLang="en-US" sz="36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3232323768454751"/>
          <c:y val="1.3464717913293543E-2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Sheet1!$B$4:$B$9</c:f>
              <c:strCache>
                <c:ptCount val="6"/>
                <c:pt idx="0">
                  <c:v>ジブロック</c:v>
                </c:pt>
                <c:pt idx="1">
                  <c:v>ゼリーのカップ（氷）</c:v>
                </c:pt>
                <c:pt idx="2">
                  <c:v>プラスチックのスプーン</c:v>
                </c:pt>
                <c:pt idx="3">
                  <c:v>レジ袋</c:v>
                </c:pt>
                <c:pt idx="4">
                  <c:v>割りばし</c:v>
                </c:pt>
                <c:pt idx="5">
                  <c:v>レインコート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0070264"/>
        <c:axId val="300069480"/>
      </c:barChart>
      <c:catAx>
        <c:axId val="300070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0069480"/>
        <c:crosses val="autoZero"/>
        <c:auto val="1"/>
        <c:lblAlgn val="ctr"/>
        <c:lblOffset val="100"/>
        <c:noMultiLvlLbl val="0"/>
      </c:catAx>
      <c:valAx>
        <c:axId val="300069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007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dirty="0">
                <a:solidFill>
                  <a:sysClr val="windowText" lastClr="000000"/>
                </a:solidFill>
              </a:rPr>
              <a:t>自分の大事に</a:t>
            </a:r>
            <a:r>
              <a:rPr lang="ja-JP" altLang="en-US" sz="3200" dirty="0" err="1">
                <a:solidFill>
                  <a:sysClr val="windowText" lastClr="000000"/>
                </a:solidFill>
              </a:rPr>
              <a:t>な</a:t>
            </a:r>
            <a:r>
              <a:rPr lang="ja-JP" altLang="en-US" sz="3200" dirty="0">
                <a:solidFill>
                  <a:sysClr val="windowText" lastClr="000000"/>
                </a:solidFill>
              </a:rPr>
              <a:t>がーく使っている物（年</a:t>
            </a:r>
            <a:r>
              <a:rPr lang="ja-JP" altLang="en-US" sz="3200" dirty="0" smtClean="0">
                <a:solidFill>
                  <a:sysClr val="windowText" lastClr="000000"/>
                </a:solidFill>
              </a:rPr>
              <a:t>）１年　組</a:t>
            </a:r>
            <a:endParaRPr lang="ja-JP" altLang="en-US" sz="32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Sheet1!$B$23:$B$33</c:f>
              <c:strCache>
                <c:ptCount val="11"/>
                <c:pt idx="0">
                  <c:v>シャープペン</c:v>
                </c:pt>
                <c:pt idx="1">
                  <c:v>水筒</c:v>
                </c:pt>
                <c:pt idx="2">
                  <c:v>財布</c:v>
                </c:pt>
                <c:pt idx="3">
                  <c:v>鉛筆削り</c:v>
                </c:pt>
                <c:pt idx="4">
                  <c:v>下敷き</c:v>
                </c:pt>
                <c:pt idx="5">
                  <c:v>ぬいぐるみ</c:v>
                </c:pt>
                <c:pt idx="6">
                  <c:v>習字道具</c:v>
                </c:pt>
                <c:pt idx="7">
                  <c:v>クッション</c:v>
                </c:pt>
                <c:pt idx="8">
                  <c:v>学習机</c:v>
                </c:pt>
                <c:pt idx="9">
                  <c:v>ピアノ</c:v>
                </c:pt>
                <c:pt idx="10">
                  <c:v>練習用Ｔボール</c:v>
                </c:pt>
              </c:strCache>
            </c:strRef>
          </c:cat>
          <c:val>
            <c:numRef>
              <c:f>Sheet1!$C$23:$C$33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13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0066344"/>
        <c:axId val="300069088"/>
      </c:barChart>
      <c:catAx>
        <c:axId val="300066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0069088"/>
        <c:crosses val="autoZero"/>
        <c:auto val="1"/>
        <c:lblAlgn val="ctr"/>
        <c:lblOffset val="100"/>
        <c:noMultiLvlLbl val="0"/>
      </c:catAx>
      <c:valAx>
        <c:axId val="300069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0066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4000">
                <a:solidFill>
                  <a:sysClr val="windowText" lastClr="000000"/>
                </a:solidFill>
              </a:rPr>
              <a:t>燃えるゴミに含まれる紙ごみ</a:t>
            </a:r>
            <a:endParaRPr lang="ja-JP" sz="400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9444444444444497E-2"/>
                  <c:y val="0.11111111111111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Sheet1!$D$20:$D$23</c:f>
              <c:strCache>
                <c:ptCount val="4"/>
                <c:pt idx="0">
                  <c:v>生ごみ</c:v>
                </c:pt>
                <c:pt idx="1">
                  <c:v>紙類</c:v>
                </c:pt>
                <c:pt idx="2">
                  <c:v>プラスチック類</c:v>
                </c:pt>
                <c:pt idx="3">
                  <c:v>その他</c:v>
                </c:pt>
              </c:strCache>
            </c:strRef>
          </c:cat>
          <c:val>
            <c:numRef>
              <c:f>Sheet1!$E$20:$E$23</c:f>
              <c:numCache>
                <c:formatCode>General</c:formatCode>
                <c:ptCount val="4"/>
                <c:pt idx="0">
                  <c:v>39</c:v>
                </c:pt>
                <c:pt idx="1">
                  <c:v>29</c:v>
                </c:pt>
                <c:pt idx="2">
                  <c:v>13</c:v>
                </c:pt>
                <c:pt idx="3">
                  <c:v>19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0.55098</cdr:x>
      <cdr:y>0.91589</cdr:y>
    </cdr:from>
    <cdr:to>
      <cdr:x>0.98549</cdr:x>
      <cdr:y>0.9786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657191" y="5643319"/>
          <a:ext cx="4461302" cy="386391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 smtClean="0"/>
            <a:t>佐賀市　循環型社会推進課　３Ｒ推進係</a:t>
          </a:r>
          <a:endParaRPr lang="ja-JP" altLang="en-US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3076364" cy="513508"/>
          </a:xfrm>
          <a:prstGeom prst="rect">
            <a:avLst/>
          </a:prstGeom>
        </p:spPr>
        <p:txBody>
          <a:bodyPr vert="horz" lIns="94927" tIns="47465" rIns="94927" bIns="4746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5" y="9721112"/>
            <a:ext cx="3076364" cy="513506"/>
          </a:xfrm>
          <a:prstGeom prst="rect">
            <a:avLst/>
          </a:prstGeom>
        </p:spPr>
        <p:txBody>
          <a:bodyPr vert="horz" lIns="94927" tIns="47465" rIns="94927" bIns="4746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5" y="9721112"/>
            <a:ext cx="3076364" cy="513506"/>
          </a:xfrm>
          <a:prstGeom prst="rect">
            <a:avLst/>
          </a:prstGeom>
        </p:spPr>
        <p:txBody>
          <a:bodyPr vert="horz" lIns="94927" tIns="47465" rIns="94927" bIns="47465" rtlCol="0" anchor="b"/>
          <a:lstStyle>
            <a:lvl1pPr algn="r">
              <a:defRPr sz="1200"/>
            </a:lvl1pPr>
          </a:lstStyle>
          <a:p>
            <a:fld id="{3500539A-740F-48D6-88EE-53EA662E1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216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2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2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74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04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17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89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56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14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70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33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9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D9DF-80DF-4E75-859A-CE5A308DAECF}" type="datetimeFigureOut">
              <a:rPr kumimoji="1" lang="ja-JP" altLang="en-US" smtClean="0"/>
              <a:t>2017/2/17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975D4-AFC0-496B-A2E3-4DA8C75D02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91671" y="1143000"/>
            <a:ext cx="111745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prstClr val="black"/>
                </a:solidFill>
              </a:rPr>
              <a:t>１</a:t>
            </a:r>
            <a:r>
              <a:rPr lang="ja-JP" altLang="en-US" sz="5400" dirty="0" smtClean="0">
                <a:solidFill>
                  <a:prstClr val="black"/>
                </a:solidFill>
              </a:rPr>
              <a:t>．循環型社会をつくるためには、</a:t>
            </a:r>
            <a:endParaRPr lang="en-US" altLang="ja-JP" sz="5400" dirty="0" smtClean="0">
              <a:solidFill>
                <a:prstClr val="black"/>
              </a:solidFill>
            </a:endParaRPr>
          </a:p>
          <a:p>
            <a:r>
              <a:rPr lang="ja-JP" altLang="en-US" sz="5400" dirty="0">
                <a:solidFill>
                  <a:prstClr val="black"/>
                </a:solidFill>
              </a:rPr>
              <a:t>　</a:t>
            </a:r>
            <a:r>
              <a:rPr lang="ja-JP" altLang="en-US" sz="5400" dirty="0" smtClean="0">
                <a:solidFill>
                  <a:prstClr val="black"/>
                </a:solidFill>
              </a:rPr>
              <a:t>　</a:t>
            </a:r>
            <a:r>
              <a:rPr lang="ja-JP" altLang="en-US" sz="5400" dirty="0">
                <a:solidFill>
                  <a:prstClr val="black"/>
                </a:solidFill>
              </a:rPr>
              <a:t>中学生</a:t>
            </a:r>
            <a:r>
              <a:rPr lang="ja-JP" altLang="en-US" sz="5400" dirty="0" smtClean="0">
                <a:solidFill>
                  <a:prstClr val="black"/>
                </a:solidFill>
              </a:rPr>
              <a:t>の私たちにも消費者として　</a:t>
            </a:r>
            <a:endParaRPr lang="en-US" altLang="ja-JP" sz="5400" dirty="0" smtClean="0">
              <a:solidFill>
                <a:prstClr val="black"/>
              </a:solidFill>
            </a:endParaRPr>
          </a:p>
          <a:p>
            <a:r>
              <a:rPr lang="ja-JP" altLang="en-US" sz="5400" dirty="0">
                <a:solidFill>
                  <a:prstClr val="black"/>
                </a:solidFill>
              </a:rPr>
              <a:t>　</a:t>
            </a:r>
            <a:r>
              <a:rPr lang="ja-JP" altLang="en-US" sz="5400" dirty="0" smtClean="0">
                <a:solidFill>
                  <a:prstClr val="black"/>
                </a:solidFill>
              </a:rPr>
              <a:t>　の責任があるだろうか？</a:t>
            </a:r>
            <a:endParaRPr lang="en-US" altLang="ja-JP" sz="5400" dirty="0" smtClean="0">
              <a:solidFill>
                <a:prstClr val="black"/>
              </a:solidFill>
            </a:endParaRPr>
          </a:p>
          <a:p>
            <a:endParaRPr lang="en-US" altLang="ja-JP" sz="5400" dirty="0">
              <a:solidFill>
                <a:prstClr val="black"/>
              </a:solidFill>
            </a:endParaRPr>
          </a:p>
          <a:p>
            <a:r>
              <a:rPr lang="ja-JP" altLang="en-US" sz="5400" dirty="0" smtClean="0">
                <a:solidFill>
                  <a:prstClr val="black"/>
                </a:solidFill>
              </a:rPr>
              <a:t>あるとすれば、どんな責任だろうか？　　　　　　　　　　</a:t>
            </a:r>
            <a:endParaRPr lang="ja-JP" altLang="en-US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" y="256891"/>
            <a:ext cx="11383347" cy="637619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265987" y="5414202"/>
            <a:ext cx="72677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朝暗いうちから、夜まで働きどおしです。移動手段は、ぎゅうぎゅう詰めのトラック。</a:t>
            </a:r>
            <a:endParaRPr kumimoji="1"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4435282" y="256891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984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3939" y="5862917"/>
            <a:ext cx="299869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１６時間労働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11857" y="5924472"/>
            <a:ext cx="38999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１時間　２０～３０円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61021" y="5216586"/>
            <a:ext cx="537803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日本の約　１</a:t>
            </a:r>
            <a:r>
              <a:rPr kumimoji="1" lang="en-US" altLang="ja-JP" sz="4000" dirty="0" smtClean="0"/>
              <a:t>/</a:t>
            </a:r>
            <a:r>
              <a:rPr kumimoji="1" lang="ja-JP" altLang="en-US" sz="4000" dirty="0" smtClean="0"/>
              <a:t>３０の給料</a:t>
            </a:r>
            <a:endParaRPr kumimoji="1" lang="ja-JP" altLang="en-US" sz="4000" dirty="0"/>
          </a:p>
        </p:txBody>
      </p:sp>
      <p:sp>
        <p:nvSpPr>
          <p:cNvPr id="8" name="正方形/長方形 7"/>
          <p:cNvSpPr/>
          <p:nvPr/>
        </p:nvSpPr>
        <p:spPr>
          <a:xfrm>
            <a:off x="2267673" y="1480208"/>
            <a:ext cx="7185915" cy="268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１枚２７０円のＴシャツの自動</a:t>
            </a:r>
            <a:r>
              <a:rPr lang="ja-JP" altLang="en-US" dirty="0" smtClean="0"/>
              <a:t>販売機（ＹｏｕＴｕｂｅ）</a:t>
            </a:r>
            <a:endParaRPr lang="en-US" altLang="ja-JP" dirty="0" smtClean="0"/>
          </a:p>
          <a:p>
            <a:pPr algn="ctr"/>
            <a:r>
              <a:rPr lang="en-US" altLang="ja-JP" dirty="0"/>
              <a:t>https://www.youtube.com/watch?v=KfANs2y_frk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86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0" y="402354"/>
            <a:ext cx="11509419" cy="633722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3487" y="48411"/>
            <a:ext cx="11462072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安い服を、安い賃金で生産している国の生活は劣悪</a:t>
            </a:r>
            <a:endParaRPr kumimoji="1" lang="ja-JP" altLang="en-US" sz="4000" dirty="0"/>
          </a:p>
        </p:txBody>
      </p:sp>
      <p:sp>
        <p:nvSpPr>
          <p:cNvPr id="4" name="正方形/長方形 3"/>
          <p:cNvSpPr/>
          <p:nvPr/>
        </p:nvSpPr>
        <p:spPr>
          <a:xfrm>
            <a:off x="4402303" y="6339466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593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56313" cy="676140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0"/>
            <a:ext cx="446749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85FB35"/>
                </a:solidFill>
              </a:rPr>
              <a:t>工場</a:t>
            </a:r>
            <a:r>
              <a:rPr lang="ja-JP" altLang="en-US" sz="3200" dirty="0" smtClean="0">
                <a:solidFill>
                  <a:srgbClr val="85FB35"/>
                </a:solidFill>
              </a:rPr>
              <a:t>から流される汚染水</a:t>
            </a:r>
            <a:endParaRPr kumimoji="1" lang="ja-JP" altLang="en-US" sz="3200" dirty="0">
              <a:solidFill>
                <a:srgbClr val="85FB35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5401" y="5259367"/>
            <a:ext cx="109728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排水は、あまりに多くの川に流れ込んでいる。</a:t>
            </a:r>
            <a:endParaRPr lang="ja-JP" altLang="en-US" sz="4400" dirty="0"/>
          </a:p>
        </p:txBody>
      </p:sp>
      <p:sp>
        <p:nvSpPr>
          <p:cNvPr id="5" name="正方形/長方形 4"/>
          <p:cNvSpPr/>
          <p:nvPr/>
        </p:nvSpPr>
        <p:spPr>
          <a:xfrm>
            <a:off x="4467497" y="6361298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62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26065" cy="490606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88" y="2104362"/>
            <a:ext cx="8507012" cy="475363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0377" y="5108498"/>
            <a:ext cx="4782671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工場がある村で、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多くの人が皮</a:t>
            </a:r>
            <a:r>
              <a:rPr kumimoji="1" lang="ja-JP" altLang="en-US" sz="4000" dirty="0" err="1" smtClean="0"/>
              <a:t>ふ</a:t>
            </a:r>
            <a:r>
              <a:rPr kumimoji="1" lang="ja-JP" altLang="en-US" sz="4000" dirty="0" smtClean="0"/>
              <a:t>病に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30153" y="82685"/>
            <a:ext cx="604669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汚染された水を、生活に使う。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4758744" y="6457890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40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17792" y="1528244"/>
            <a:ext cx="11792500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4800" dirty="0" smtClean="0">
                <a:solidFill>
                  <a:prstClr val="black"/>
                </a:solidFill>
              </a:rPr>
              <a:t>○天然資源の枯渇（資源がなくなる）</a:t>
            </a:r>
            <a:endParaRPr lang="en-US" altLang="ja-JP" sz="4800" dirty="0" smtClean="0">
              <a:solidFill>
                <a:prstClr val="black"/>
              </a:solidFill>
            </a:endParaRPr>
          </a:p>
          <a:p>
            <a:endParaRPr lang="en-US" altLang="ja-JP" sz="4800" dirty="0" smtClean="0">
              <a:solidFill>
                <a:prstClr val="black"/>
              </a:solidFill>
            </a:endParaRPr>
          </a:p>
          <a:p>
            <a:r>
              <a:rPr lang="ja-JP" altLang="en-US" sz="4800" dirty="0" smtClean="0">
                <a:solidFill>
                  <a:prstClr val="black"/>
                </a:solidFill>
              </a:rPr>
              <a:t>○廃棄物処理（ごみ・産業廃棄物）</a:t>
            </a:r>
            <a:endParaRPr lang="en-US" altLang="ja-JP" sz="4800" dirty="0" smtClean="0">
              <a:solidFill>
                <a:prstClr val="black"/>
              </a:solidFill>
            </a:endParaRPr>
          </a:p>
          <a:p>
            <a:endParaRPr lang="en-US" altLang="ja-JP" sz="4800" dirty="0" smtClean="0">
              <a:solidFill>
                <a:prstClr val="black"/>
              </a:solidFill>
            </a:endParaRPr>
          </a:p>
          <a:p>
            <a:r>
              <a:rPr lang="ja-JP" altLang="en-US" sz="4800" dirty="0" smtClean="0">
                <a:solidFill>
                  <a:prstClr val="black"/>
                </a:solidFill>
              </a:rPr>
              <a:t>○環境汚染（空気・水・土壌汚染）</a:t>
            </a:r>
            <a:endParaRPr lang="en-US" altLang="ja-JP" sz="4800" dirty="0" smtClean="0">
              <a:solidFill>
                <a:prstClr val="black"/>
              </a:solidFill>
            </a:endParaRPr>
          </a:p>
          <a:p>
            <a:endParaRPr lang="en-US" altLang="ja-JP" sz="4800" dirty="0" smtClean="0">
              <a:solidFill>
                <a:prstClr val="black"/>
              </a:solidFill>
            </a:endParaRPr>
          </a:p>
          <a:p>
            <a:r>
              <a:rPr lang="ja-JP" altLang="en-US" sz="4800" dirty="0" smtClean="0">
                <a:solidFill>
                  <a:srgbClr val="FF0000"/>
                </a:solidFill>
              </a:rPr>
              <a:t>○低賃金労働・児童労働・劣悪な労働環境</a:t>
            </a:r>
            <a:r>
              <a:rPr lang="ja-JP" altLang="en-US" sz="4800" dirty="0" smtClean="0">
                <a:solidFill>
                  <a:prstClr val="black"/>
                </a:solidFill>
              </a:rPr>
              <a:t>　　　　　　　　</a:t>
            </a:r>
            <a:endParaRPr lang="ja-JP" altLang="en-US" sz="4800" dirty="0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7792" y="407110"/>
            <a:ext cx="11792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prstClr val="black"/>
                </a:solidFill>
              </a:rPr>
              <a:t>私</a:t>
            </a:r>
            <a:r>
              <a:rPr lang="ja-JP" altLang="en-US" sz="4400" dirty="0" smtClean="0">
                <a:solidFill>
                  <a:prstClr val="black"/>
                </a:solidFill>
              </a:rPr>
              <a:t>たちの消費生活が大きく関係している社会</a:t>
            </a:r>
            <a:r>
              <a:rPr lang="ja-JP" altLang="en-US" sz="4400" dirty="0">
                <a:solidFill>
                  <a:prstClr val="black"/>
                </a:solidFill>
              </a:rPr>
              <a:t>問題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7375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2552" y="350930"/>
            <a:ext cx="8464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私たち消費者がやるべき事</a:t>
            </a:r>
            <a:endParaRPr lang="en-US" altLang="ja-JP" sz="4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2453" y="1302230"/>
            <a:ext cx="9587752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自分の消費行動が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将来にわたって</a:t>
            </a:r>
            <a:endParaRPr kumimoji="1" lang="en-US" altLang="ja-JP" sz="4400" dirty="0" smtClean="0">
              <a:solidFill>
                <a:srgbClr val="FF0000"/>
              </a:solidFill>
            </a:endParaRPr>
          </a:p>
          <a:p>
            <a:r>
              <a:rPr lang="ja-JP" altLang="en-US" sz="4400" dirty="0" smtClean="0"/>
              <a:t>国</a:t>
            </a:r>
            <a:r>
              <a:rPr kumimoji="1" lang="ja-JP" altLang="en-US" sz="4400" dirty="0" smtClean="0"/>
              <a:t>内外の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社会、</a:t>
            </a:r>
            <a:r>
              <a:rPr lang="ja-JP" altLang="en-US" sz="4400" dirty="0" smtClean="0">
                <a:solidFill>
                  <a:srgbClr val="FF0000"/>
                </a:solidFill>
              </a:rPr>
              <a:t>経済、環境に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r>
              <a:rPr lang="ja-JP" altLang="en-US" sz="4400" dirty="0" smtClean="0">
                <a:solidFill>
                  <a:srgbClr val="FF0000"/>
                </a:solidFill>
              </a:rPr>
              <a:t>影響を及ぼすことを自覚</a:t>
            </a:r>
            <a:r>
              <a:rPr lang="ja-JP" altLang="en-US" sz="4400" dirty="0" smtClean="0"/>
              <a:t>し、</a:t>
            </a:r>
            <a:endParaRPr lang="en-US" altLang="ja-JP" sz="4400" dirty="0" smtClean="0"/>
          </a:p>
          <a:p>
            <a:r>
              <a:rPr lang="ja-JP" altLang="en-US" sz="4400" dirty="0" smtClean="0"/>
              <a:t>公正で持続可能な社会（循環型社会）を</a:t>
            </a:r>
            <a:endParaRPr lang="en-US" altLang="ja-JP" sz="4400" dirty="0" smtClean="0"/>
          </a:p>
          <a:p>
            <a:r>
              <a:rPr lang="ja-JP" altLang="en-US" sz="4400" dirty="0" smtClean="0"/>
              <a:t>積極的につくっていくこと。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64224" y="5378824"/>
            <a:ext cx="5190565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→　消費者市民社会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8219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074642" y="204519"/>
            <a:ext cx="9736794" cy="13984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48919" y="269541"/>
            <a:ext cx="9483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循環型社会</a:t>
            </a:r>
            <a:r>
              <a:rPr lang="ja-JP" altLang="en-US" sz="4000" dirty="0" smtClean="0"/>
              <a:t>をつくる</a:t>
            </a:r>
            <a:r>
              <a:rPr lang="ja-JP" altLang="en-US" sz="4000" dirty="0"/>
              <a:t>ため</a:t>
            </a:r>
            <a:r>
              <a:rPr lang="ja-JP" altLang="en-US" sz="4000" dirty="0" smtClean="0"/>
              <a:t>に、</a:t>
            </a:r>
            <a:endParaRPr lang="en-US" altLang="ja-JP" sz="4000" dirty="0" smtClean="0"/>
          </a:p>
          <a:p>
            <a:r>
              <a:rPr lang="ja-JP" altLang="en-US" sz="4000" dirty="0" smtClean="0"/>
              <a:t>中学生の私たちも果たせる</a:t>
            </a:r>
            <a:r>
              <a:rPr kumimoji="1" lang="ja-JP" altLang="en-US" sz="4000" dirty="0" smtClean="0"/>
              <a:t>消費者の責任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1606" y="1832756"/>
            <a:ext cx="4613465" cy="70788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①素朴な疑問をもつ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0745" y="1842709"/>
            <a:ext cx="6873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・・</a:t>
            </a:r>
            <a:r>
              <a:rPr lang="ja-JP" altLang="en-US" sz="3200" dirty="0"/>
              <a:t>・</a:t>
            </a:r>
            <a:r>
              <a:rPr kumimoji="1" lang="ja-JP" altLang="en-US" sz="3200" dirty="0" smtClean="0"/>
              <a:t>なぜ、こんなに安いの</a:t>
            </a:r>
            <a:r>
              <a:rPr lang="ja-JP" altLang="en-US" sz="3200" dirty="0" smtClean="0"/>
              <a:t>？　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　　→調べてみる　→知る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1606" y="3014518"/>
            <a:ext cx="6912912" cy="70788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②弱い立場の人のことを考える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1839" y="3785089"/>
            <a:ext cx="729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・・</a:t>
            </a:r>
            <a:r>
              <a:rPr lang="ja-JP" altLang="en-US" sz="3200" dirty="0" smtClean="0"/>
              <a:t>・こんなに安いということは→新興国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・・・使い捨てを続けると→次世代の人達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1605" y="4894213"/>
            <a:ext cx="6549841" cy="70788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③環境に与える影響を考える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1838" y="5602099"/>
            <a:ext cx="6873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・・・</a:t>
            </a:r>
            <a:r>
              <a:rPr lang="ja-JP" altLang="en-US" sz="3200" dirty="0"/>
              <a:t>物</a:t>
            </a:r>
            <a:r>
              <a:rPr lang="ja-JP" altLang="en-US" sz="3200" dirty="0" smtClean="0"/>
              <a:t>の一生を考える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453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637233"/>
              </p:ext>
            </p:extLst>
          </p:nvPr>
        </p:nvGraphicFramePr>
        <p:xfrm>
          <a:off x="321972" y="193183"/>
          <a:ext cx="11681138" cy="646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73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957411"/>
              </p:ext>
            </p:extLst>
          </p:nvPr>
        </p:nvGraphicFramePr>
        <p:xfrm>
          <a:off x="476518" y="328412"/>
          <a:ext cx="11423560" cy="652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95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b="10728"/>
          <a:stretch/>
        </p:blipFill>
        <p:spPr>
          <a:xfrm>
            <a:off x="5862063" y="185038"/>
            <a:ext cx="5043502" cy="22183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10287"/>
          <a:stretch/>
        </p:blipFill>
        <p:spPr>
          <a:xfrm>
            <a:off x="978934" y="2531390"/>
            <a:ext cx="9579707" cy="42492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4" y="8982"/>
            <a:ext cx="11896693" cy="674542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97812" y="2411007"/>
            <a:ext cx="11497236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Fashion Revolution</a:t>
            </a:r>
            <a:r>
              <a:rPr lang="ja-JP" altLang="en-US" sz="3600" dirty="0" smtClean="0">
                <a:solidFill>
                  <a:schemeClr val="bg1"/>
                </a:solidFill>
              </a:rPr>
              <a:t>という団体が、</a:t>
            </a:r>
            <a:r>
              <a:rPr lang="en-US" altLang="ja-JP" sz="3600" dirty="0" smtClean="0">
                <a:solidFill>
                  <a:schemeClr val="bg1"/>
                </a:solidFill>
              </a:rPr>
              <a:t>2013</a:t>
            </a:r>
            <a:r>
              <a:rPr lang="ja-JP" altLang="en-US" sz="3600" dirty="0" smtClean="0">
                <a:solidFill>
                  <a:schemeClr val="bg1"/>
                </a:solidFill>
              </a:rPr>
              <a:t>年に</a:t>
            </a:r>
            <a:r>
              <a:rPr lang="ja-JP" altLang="en-US" sz="3600" dirty="0">
                <a:solidFill>
                  <a:schemeClr val="bg1"/>
                </a:solidFill>
              </a:rPr>
              <a:t>バングラデシュで起きた縫製工場「ラナ・プラザ」ビル崩壊事故の過ちを忘れないよう</a:t>
            </a:r>
            <a:r>
              <a:rPr lang="ja-JP" altLang="en-US" sz="3600" dirty="0" smtClean="0">
                <a:solidFill>
                  <a:schemeClr val="bg1"/>
                </a:solidFill>
              </a:rPr>
              <a:t>に願って</a:t>
            </a:r>
            <a:r>
              <a:rPr lang="ja-JP" altLang="en-US" sz="3600" dirty="0">
                <a:solidFill>
                  <a:schemeClr val="bg1"/>
                </a:solidFill>
              </a:rPr>
              <a:t>、この自動販売機を設置したという。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7541" y="1083702"/>
            <a:ext cx="536452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Ｔシャツの自動販売機の話</a:t>
            </a:r>
            <a:endParaRPr kumimoji="1"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4561521" y="6193620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850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2172" y="-717342"/>
            <a:ext cx="4049747" cy="56724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748" y="578591"/>
            <a:ext cx="4540458" cy="74059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2047" y="231820"/>
            <a:ext cx="7340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誰が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いつ使った筆箱でしょう？！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61809" y="4240695"/>
            <a:ext cx="4292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私の７６歳の母が、中学生の時使っていた。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52868" y="5576552"/>
            <a:ext cx="377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→私の祖母→私の母</a:t>
            </a:r>
            <a:endParaRPr kumimoji="1"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24005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080306"/>
              </p:ext>
            </p:extLst>
          </p:nvPr>
        </p:nvGraphicFramePr>
        <p:xfrm>
          <a:off x="1168632" y="268060"/>
          <a:ext cx="10267507" cy="616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円/楕円 2"/>
          <p:cNvSpPr/>
          <p:nvPr/>
        </p:nvSpPr>
        <p:spPr>
          <a:xfrm>
            <a:off x="4325817" y="4914632"/>
            <a:ext cx="2041538" cy="16444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7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4" y="326571"/>
            <a:ext cx="11813148" cy="6267990"/>
          </a:xfrm>
          <a:prstGeom prst="rect">
            <a:avLst/>
          </a:prstGeom>
        </p:spPr>
      </p:pic>
      <p:sp>
        <p:nvSpPr>
          <p:cNvPr id="3" name="テキスト ボックス 1"/>
          <p:cNvSpPr txBox="1"/>
          <p:nvPr/>
        </p:nvSpPr>
        <p:spPr>
          <a:xfrm>
            <a:off x="7180049" y="6401365"/>
            <a:ext cx="4461302" cy="3863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/>
              <a:t>佐賀市　循環型社会推進課　３Ｒ推進係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867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26" y="186079"/>
            <a:ext cx="9463234" cy="66719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9277" y="1705708"/>
            <a:ext cx="5205046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紙袋にためて出すだけ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65477" y="1705708"/>
            <a:ext cx="3698630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名刺サイズ以上</a:t>
            </a:r>
            <a:endParaRPr kumimoji="1" lang="ja-JP" altLang="en-US" sz="4000" dirty="0"/>
          </a:p>
        </p:txBody>
      </p:sp>
      <p:sp>
        <p:nvSpPr>
          <p:cNvPr id="5" name="テキスト ボックス 1"/>
          <p:cNvSpPr txBox="1"/>
          <p:nvPr/>
        </p:nvSpPr>
        <p:spPr>
          <a:xfrm>
            <a:off x="7468907" y="6364767"/>
            <a:ext cx="4461302" cy="386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/>
              <a:t>佐賀市　循環型社会推進課　３Ｒ推進係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026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38" y="154547"/>
            <a:ext cx="7106217" cy="6567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角丸四角形吹き出し 2"/>
          <p:cNvSpPr/>
          <p:nvPr/>
        </p:nvSpPr>
        <p:spPr>
          <a:xfrm>
            <a:off x="101726" y="2478158"/>
            <a:ext cx="6283037" cy="1047151"/>
          </a:xfrm>
          <a:prstGeom prst="wedgeRoundRectCallout">
            <a:avLst>
              <a:gd name="adj1" fmla="val 53367"/>
              <a:gd name="adj2" fmla="val 813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727" y="2571202"/>
            <a:ext cx="6313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①</a:t>
            </a:r>
            <a:r>
              <a:rPr kumimoji="1" lang="ja-JP" altLang="en-US" sz="2800" dirty="0" smtClean="0"/>
              <a:t>自分や家族のこれまでの消費生活で、循環型社会づくりについて見直す点。</a:t>
            </a:r>
            <a:endParaRPr kumimoji="1" lang="ja-JP" altLang="en-US" sz="2800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8515777" y="2977030"/>
            <a:ext cx="3387143" cy="594446"/>
          </a:xfrm>
          <a:prstGeom prst="wedgeRoundRectCallout">
            <a:avLst>
              <a:gd name="adj1" fmla="val -61377"/>
              <a:gd name="adj2" fmla="val 15940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28529" y="3048256"/>
            <a:ext cx="356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②我が家のテーマ</a:t>
            </a:r>
            <a:endParaRPr kumimoji="1" lang="ja-JP" altLang="en-US" sz="2800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8157232" y="4413846"/>
            <a:ext cx="3745688" cy="1084550"/>
          </a:xfrm>
          <a:prstGeom prst="wedgeRoundRectCallout">
            <a:avLst>
              <a:gd name="adj1" fmla="val -89567"/>
              <a:gd name="adj2" fmla="val -1793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57232" y="4413846"/>
            <a:ext cx="3864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③家族にも協力してもらうた</a:t>
            </a:r>
            <a:r>
              <a:rPr kumimoji="1" lang="ja-JP" altLang="en-US" sz="2800" dirty="0" smtClean="0"/>
              <a:t>めの対策。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重要！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雲形吹き出し 9"/>
          <p:cNvSpPr/>
          <p:nvPr/>
        </p:nvSpPr>
        <p:spPr>
          <a:xfrm>
            <a:off x="549539" y="4954961"/>
            <a:ext cx="1775792" cy="1086870"/>
          </a:xfrm>
          <a:prstGeom prst="cloudCallout">
            <a:avLst>
              <a:gd name="adj1" fmla="val 123197"/>
              <a:gd name="adj2" fmla="val 75912"/>
            </a:avLst>
          </a:prstGeom>
          <a:solidFill>
            <a:schemeClr val="bg2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69173" y="5236786"/>
            <a:ext cx="133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記入例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額縁 10"/>
          <p:cNvSpPr/>
          <p:nvPr/>
        </p:nvSpPr>
        <p:spPr>
          <a:xfrm>
            <a:off x="7461113" y="204846"/>
            <a:ext cx="4561009" cy="2273312"/>
          </a:xfrm>
          <a:prstGeom prst="bevel">
            <a:avLst>
              <a:gd name="adj" fmla="val 7737"/>
            </a:avLst>
          </a:prstGeom>
          <a:solidFill>
            <a:srgbClr val="85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23192" y="372006"/>
            <a:ext cx="4398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実践しよう！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行動を起こそう！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今と未来を守ろう！</a:t>
            </a:r>
            <a:endParaRPr kumimoji="1" lang="en-US" altLang="ja-JP" sz="4000" dirty="0" smtClean="0"/>
          </a:p>
        </p:txBody>
      </p:sp>
    </p:spTree>
    <p:extLst>
      <p:ext uri="{BB962C8B-B14F-4D97-AF65-F5344CB8AC3E}">
        <p14:creationId xmlns:p14="http://schemas.microsoft.com/office/powerpoint/2010/main" val="39998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8" grpId="0" animBg="1"/>
      <p:bldP spid="7" grpId="0"/>
      <p:bldP spid="10" grpId="0" animBg="1"/>
      <p:bldP spid="9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30305" y="3233837"/>
            <a:ext cx="113762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ドイツのベルリン</a:t>
            </a:r>
            <a:r>
              <a:rPr lang="ja-JP" altLang="en-US" sz="3600" dirty="0"/>
              <a:t>で大通りに突然現れた、自動販売機</a:t>
            </a:r>
            <a:r>
              <a:rPr lang="ja-JP" altLang="en-US" sz="3600" dirty="0" smtClean="0"/>
              <a:t>。</a:t>
            </a:r>
            <a:endParaRPr lang="en-US" altLang="ja-JP" sz="3600" dirty="0" smtClean="0"/>
          </a:p>
          <a:p>
            <a:r>
              <a:rPr lang="ja-JP" altLang="en-US" sz="3600" dirty="0" smtClean="0"/>
              <a:t>そこ</a:t>
            </a:r>
            <a:r>
              <a:rPr lang="ja-JP" altLang="en-US" sz="3600" dirty="0"/>
              <a:t>では</a:t>
            </a:r>
            <a:r>
              <a:rPr lang="en-US" altLang="ja-JP" sz="3600" dirty="0"/>
              <a:t>1</a:t>
            </a:r>
            <a:r>
              <a:rPr lang="ja-JP" altLang="en-US" sz="3600" dirty="0"/>
              <a:t>枚</a:t>
            </a:r>
            <a:r>
              <a:rPr lang="en-US" altLang="ja-JP" sz="3600" dirty="0"/>
              <a:t>2</a:t>
            </a:r>
            <a:r>
              <a:rPr lang="ja-JP" altLang="en-US" sz="3600" dirty="0"/>
              <a:t>ユーロ（約</a:t>
            </a:r>
            <a:r>
              <a:rPr lang="en-US" altLang="ja-JP" sz="3600" dirty="0"/>
              <a:t>270</a:t>
            </a:r>
            <a:r>
              <a:rPr lang="ja-JP" altLang="en-US" sz="3600" dirty="0"/>
              <a:t>円）の</a:t>
            </a:r>
            <a:r>
              <a:rPr lang="en-US" altLang="ja-JP" sz="3600" dirty="0"/>
              <a:t>T</a:t>
            </a:r>
            <a:r>
              <a:rPr lang="ja-JP" altLang="en-US" sz="3600" dirty="0"/>
              <a:t>シャツが売られ</a:t>
            </a:r>
            <a:r>
              <a:rPr lang="ja-JP" altLang="en-US" sz="3600" dirty="0" smtClean="0"/>
              <a:t>ていま</a:t>
            </a:r>
            <a:r>
              <a:rPr lang="ja-JP" altLang="en-US" sz="3600" dirty="0"/>
              <a:t>す</a:t>
            </a:r>
            <a:r>
              <a:rPr lang="ja-JP" altLang="en-US" sz="3600" dirty="0" smtClean="0"/>
              <a:t>。</a:t>
            </a: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430305" y="5407203"/>
            <a:ext cx="11376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/>
              <a:t>2</a:t>
            </a:r>
            <a:r>
              <a:rPr lang="ja-JP" altLang="en-US" sz="3600" dirty="0"/>
              <a:t>ユーロで販売されている</a:t>
            </a:r>
            <a:r>
              <a:rPr lang="en-US" altLang="ja-JP" sz="3600" dirty="0"/>
              <a:t>T</a:t>
            </a:r>
            <a:r>
              <a:rPr lang="ja-JP" altLang="en-US" sz="3600" dirty="0"/>
              <a:t>シャツは</a:t>
            </a:r>
            <a:r>
              <a:rPr lang="ja-JP" altLang="en-US" sz="3600" dirty="0" smtClean="0"/>
              <a:t>、</a:t>
            </a:r>
            <a:endParaRPr lang="en-US" altLang="ja-JP" sz="3600" dirty="0" smtClean="0"/>
          </a:p>
          <a:p>
            <a:r>
              <a:rPr lang="ja-JP" altLang="en-US" sz="3600" dirty="0" smtClean="0"/>
              <a:t>その</a:t>
            </a:r>
            <a:r>
              <a:rPr lang="ja-JP" altLang="en-US" sz="3600" dirty="0"/>
              <a:t>安さから人々の関心を集めます。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344946" y="356408"/>
            <a:ext cx="7185915" cy="268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１枚２７０円のＴシャツの自動</a:t>
            </a:r>
            <a:r>
              <a:rPr lang="ja-JP" altLang="en-US" dirty="0" smtClean="0"/>
              <a:t>販売機（ＹｏｕＴｕｂｅ）</a:t>
            </a:r>
            <a:endParaRPr lang="en-US" altLang="ja-JP" dirty="0" smtClean="0"/>
          </a:p>
          <a:p>
            <a:pPr algn="ctr"/>
            <a:r>
              <a:rPr lang="en-US" altLang="ja-JP" dirty="0"/>
              <a:t>https://www.youtube.com/watch?v=KfANs2y_frk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42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03410" y="3273761"/>
            <a:ext cx="11577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/>
              <a:t>しかし購入しようとすると、その商品がどのように作られているのかを紹介する、動画が流れてきます。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03411" y="4894989"/>
            <a:ext cx="11577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そして</a:t>
            </a:r>
            <a:r>
              <a:rPr lang="ja-JP" altLang="en-US" sz="3600" dirty="0"/>
              <a:t>最後には「募金をする </a:t>
            </a:r>
            <a:r>
              <a:rPr lang="en-US" altLang="ja-JP" sz="3600" dirty="0"/>
              <a:t>or </a:t>
            </a:r>
            <a:r>
              <a:rPr lang="ja-JP" altLang="en-US" sz="3600" dirty="0"/>
              <a:t>購入する」というボタンが</a:t>
            </a:r>
            <a:r>
              <a:rPr lang="ja-JP" altLang="en-US" sz="3600" dirty="0" smtClean="0"/>
              <a:t>でてきます。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2344946" y="356408"/>
            <a:ext cx="7185915" cy="268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１枚２７０円のＴシャツの自動</a:t>
            </a:r>
            <a:r>
              <a:rPr lang="ja-JP" altLang="en-US" dirty="0" smtClean="0"/>
              <a:t>販売機（ＹｏｕＴｕｂｅ）</a:t>
            </a:r>
            <a:endParaRPr lang="en-US" altLang="ja-JP" dirty="0" smtClean="0"/>
          </a:p>
          <a:p>
            <a:pPr algn="ctr"/>
            <a:r>
              <a:rPr lang="en-US" altLang="ja-JP" dirty="0"/>
              <a:t>https://www.youtube.com/watch?v=KfANs2y_frk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64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0112" y="3418034"/>
            <a:ext cx="9615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/>
              <a:t>この動画は、こんなメッセージで終わっています。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053438" y="4368362"/>
            <a:ext cx="9838765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「この</a:t>
            </a:r>
            <a:r>
              <a:rPr lang="en-US" altLang="ja-JP" sz="3600" dirty="0"/>
              <a:t>T</a:t>
            </a:r>
            <a:r>
              <a:rPr lang="ja-JP" altLang="en-US" sz="3600" dirty="0"/>
              <a:t>シャツは、時給</a:t>
            </a:r>
            <a:r>
              <a:rPr lang="en-US" altLang="ja-JP" sz="3600" dirty="0"/>
              <a:t>13</a:t>
            </a:r>
            <a:r>
              <a:rPr lang="ja-JP" altLang="en-US" sz="3600" dirty="0"/>
              <a:t>セント（約</a:t>
            </a:r>
            <a:r>
              <a:rPr lang="en-US" altLang="ja-JP" sz="3600" dirty="0"/>
              <a:t>17</a:t>
            </a:r>
            <a:r>
              <a:rPr lang="ja-JP" altLang="en-US" sz="3600" dirty="0"/>
              <a:t>円）</a:t>
            </a:r>
            <a:r>
              <a:rPr lang="ja-JP" altLang="en-US" sz="3600" dirty="0" smtClean="0"/>
              <a:t>、</a:t>
            </a:r>
            <a:endParaRPr lang="en-US" altLang="ja-JP" sz="3600" dirty="0" smtClean="0"/>
          </a:p>
          <a:p>
            <a:r>
              <a:rPr lang="en-US" altLang="ja-JP" sz="3600" dirty="0" smtClean="0"/>
              <a:t>1</a:t>
            </a:r>
            <a:r>
              <a:rPr lang="ja-JP" altLang="en-US" sz="3600" dirty="0"/>
              <a:t>日</a:t>
            </a:r>
            <a:r>
              <a:rPr lang="en-US" altLang="ja-JP" sz="3600" dirty="0"/>
              <a:t>16</a:t>
            </a:r>
            <a:r>
              <a:rPr lang="ja-JP" altLang="en-US" sz="3600" dirty="0"/>
              <a:t>時間の過酷な労働の上になりたっています</a:t>
            </a:r>
            <a:r>
              <a:rPr lang="ja-JP" altLang="en-US" sz="3600" dirty="0" smtClean="0"/>
              <a:t>。</a:t>
            </a:r>
            <a:endParaRPr lang="en-US" altLang="ja-JP" sz="3600" dirty="0" smtClean="0"/>
          </a:p>
          <a:p>
            <a:r>
              <a:rPr lang="ja-JP" altLang="en-US" sz="3600" dirty="0" smtClean="0"/>
              <a:t>それ</a:t>
            </a:r>
            <a:r>
              <a:rPr lang="ja-JP" altLang="en-US" sz="3600" dirty="0"/>
              <a:t>でもあなたは、この</a:t>
            </a:r>
            <a:r>
              <a:rPr lang="en-US" altLang="ja-JP" sz="3600" dirty="0"/>
              <a:t>T</a:t>
            </a:r>
            <a:r>
              <a:rPr lang="ja-JP" altLang="en-US" sz="3600" dirty="0"/>
              <a:t>シャツを購入しますか？」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344946" y="356408"/>
            <a:ext cx="7185915" cy="268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１枚２７０円のＴシャツの自動</a:t>
            </a:r>
            <a:r>
              <a:rPr lang="ja-JP" altLang="en-US" dirty="0" smtClean="0"/>
              <a:t>販売機（ＹｏｕＴｕｂｅ）</a:t>
            </a:r>
            <a:endParaRPr lang="en-US" altLang="ja-JP" dirty="0" smtClean="0"/>
          </a:p>
          <a:p>
            <a:pPr algn="ctr"/>
            <a:r>
              <a:rPr lang="en-US" altLang="ja-JP" dirty="0"/>
              <a:t>https://www.youtube.com/watch?v=KfANs2y_frk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50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760247" y="434448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Fashion Revolution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344946" y="356408"/>
            <a:ext cx="7185915" cy="268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１枚２７０円のＴシャツの自動</a:t>
            </a:r>
            <a:r>
              <a:rPr lang="ja-JP" altLang="en-US" dirty="0" smtClean="0"/>
              <a:t>販売機（ＹｏｕＴｕｂｅ）</a:t>
            </a:r>
            <a:endParaRPr lang="en-US" altLang="ja-JP" dirty="0" smtClean="0"/>
          </a:p>
          <a:p>
            <a:pPr algn="ctr"/>
            <a:r>
              <a:rPr lang="en-US" altLang="ja-JP" dirty="0"/>
              <a:t>https://www.youtube.com/watch?v=KfANs2y_frk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01705" y="3513488"/>
            <a:ext cx="11761693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「人は知ることで、はじめて行動に移すことができるの</a:t>
            </a:r>
            <a:r>
              <a:rPr lang="ja-JP" altLang="en-US" sz="3600" dirty="0" smtClean="0"/>
              <a:t>です</a:t>
            </a:r>
            <a:r>
              <a:rPr lang="ja-JP" altLang="en-US" sz="3600" dirty="0"/>
              <a:t>。</a:t>
            </a:r>
            <a:r>
              <a:rPr lang="ja-JP" altLang="en-US" sz="3600" dirty="0" smtClean="0"/>
              <a:t>」　　　　　　　</a:t>
            </a:r>
            <a:endParaRPr lang="en-US" altLang="ja-JP" sz="3600" dirty="0" smtClean="0"/>
          </a:p>
          <a:p>
            <a:r>
              <a:rPr lang="ja-JP" altLang="en-US" sz="3600" dirty="0"/>
              <a:t>　</a:t>
            </a:r>
            <a:r>
              <a:rPr lang="ja-JP" altLang="en-US" sz="3600" dirty="0" smtClean="0"/>
              <a:t>　　　　　　　　　　　　　　　　　　　　　　　　　</a:t>
            </a:r>
            <a:r>
              <a:rPr lang="en-US" altLang="ja-JP" sz="3600" dirty="0" smtClean="0"/>
              <a:t>Fashion Revolution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0880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44705" y="3425212"/>
            <a:ext cx="9028848" cy="11079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600" dirty="0" smtClean="0">
                <a:solidFill>
                  <a:prstClr val="black"/>
                </a:solidFill>
              </a:rPr>
              <a:t>なぜ、こんなに安いの？</a:t>
            </a:r>
            <a:endParaRPr lang="ja-JP" altLang="en-US" sz="66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48497" y="1379034"/>
            <a:ext cx="8544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prstClr val="black"/>
                </a:solidFill>
              </a:rPr>
              <a:t>今、たくさんの物を、安い値段で売ってある。</a:t>
            </a:r>
            <a:endParaRPr lang="ja-JP" alt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9" y="63502"/>
            <a:ext cx="11519726" cy="653338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76518" y="721217"/>
            <a:ext cx="7379595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安い物をたくさん作っために起きた大事故</a:t>
            </a:r>
            <a:endParaRPr kumimoji="1"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4379299" y="6196777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343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2" y="154094"/>
            <a:ext cx="11645200" cy="652443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79322" y="1664508"/>
            <a:ext cx="4666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作るのがどれだけ大変か人は知りません。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9322" y="3073040"/>
            <a:ext cx="441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これらの服は、私たちの血でできています。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9322" y="4481572"/>
            <a:ext cx="441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血でできた服なんて誰にも着てほしくない。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9322" y="255976"/>
            <a:ext cx="5782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ラナ・プラザビル事故で、１０００人以上の仲間が死にました。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91266" y="6278415"/>
            <a:ext cx="743325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映画</a:t>
            </a:r>
            <a:r>
              <a:rPr lang="en-US" altLang="ja-JP" sz="2000" dirty="0"/>
              <a:t>『</a:t>
            </a:r>
            <a:r>
              <a:rPr lang="ja-JP" altLang="en-US" sz="2000" dirty="0"/>
              <a:t>ザ・トゥルー・コスト　ファストファッション　真の代償</a:t>
            </a:r>
            <a:r>
              <a:rPr lang="en-US" altLang="ja-JP" sz="2000" dirty="0"/>
              <a:t>』</a:t>
            </a:r>
            <a:r>
              <a:rPr lang="ja-JP" altLang="en-US" sz="2000" dirty="0"/>
              <a:t>（</a:t>
            </a:r>
            <a:r>
              <a:rPr lang="en-US" altLang="ja-JP" sz="2000" dirty="0"/>
              <a:t>2015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より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481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4496</TotalTime>
  <Words>801</Words>
  <Application>Microsoft Office PowerPoint</Application>
  <PresentationFormat>ワイド画面</PresentationFormat>
  <Paragraphs>99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佐賀県教育センター</dc:creator>
  <cp:lastModifiedBy>納塚 真紀子</cp:lastModifiedBy>
  <cp:revision>334</cp:revision>
  <cp:lastPrinted>2017-01-27T07:40:49Z</cp:lastPrinted>
  <dcterms:created xsi:type="dcterms:W3CDTF">2016-07-21T10:34:52Z</dcterms:created>
  <dcterms:modified xsi:type="dcterms:W3CDTF">2017-02-17T05:08:42Z</dcterms:modified>
</cp:coreProperties>
</file>