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90" r:id="rId2"/>
    <p:sldId id="491" r:id="rId3"/>
    <p:sldId id="333" r:id="rId4"/>
    <p:sldId id="339" r:id="rId5"/>
    <p:sldId id="374" r:id="rId6"/>
    <p:sldId id="336" r:id="rId7"/>
    <p:sldId id="598" r:id="rId8"/>
    <p:sldId id="267" r:id="rId9"/>
    <p:sldId id="426" r:id="rId10"/>
    <p:sldId id="427" r:id="rId11"/>
    <p:sldId id="445" r:id="rId12"/>
    <p:sldId id="452" r:id="rId13"/>
    <p:sldId id="473" r:id="rId14"/>
    <p:sldId id="451" r:id="rId15"/>
    <p:sldId id="468" r:id="rId16"/>
    <p:sldId id="469" r:id="rId17"/>
    <p:sldId id="457" r:id="rId18"/>
    <p:sldId id="481" r:id="rId19"/>
    <p:sldId id="479" r:id="rId20"/>
    <p:sldId id="464" r:id="rId21"/>
    <p:sldId id="419" r:id="rId22"/>
    <p:sldId id="492" r:id="rId23"/>
    <p:sldId id="447" r:id="rId24"/>
    <p:sldId id="308" r:id="rId25"/>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FB35"/>
    <a:srgbClr val="CCFF66"/>
    <a:srgbClr val="FFCCFF"/>
    <a:srgbClr val="FF99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00" autoAdjust="0"/>
    <p:restoredTop sz="94660"/>
  </p:normalViewPr>
  <p:slideViewPr>
    <p:cSldViewPr snapToGrid="0">
      <p:cViewPr varScale="1">
        <p:scale>
          <a:sx n="74" d="100"/>
          <a:sy n="74" d="100"/>
        </p:scale>
        <p:origin x="66" y="72"/>
      </p:cViewPr>
      <p:guideLst/>
    </p:cSldViewPr>
  </p:slideViewPr>
  <p:notesTextViewPr>
    <p:cViewPr>
      <p:scale>
        <a:sx n="1" d="1"/>
        <a:sy n="1" d="1"/>
      </p:scale>
      <p:origin x="0" y="0"/>
    </p:cViewPr>
  </p:notesTextViewPr>
  <p:notesViewPr>
    <p:cSldViewPr snapToGrid="0">
      <p:cViewPr varScale="1">
        <p:scale>
          <a:sx n="51" d="100"/>
          <a:sy n="51"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3600" dirty="0">
                <a:solidFill>
                  <a:schemeClr val="tx1"/>
                </a:solidFill>
              </a:rPr>
              <a:t>物を失くしたらどうするか</a:t>
            </a:r>
            <a:r>
              <a:rPr lang="ja-JP" sz="3600" dirty="0" smtClean="0">
                <a:solidFill>
                  <a:schemeClr val="tx1"/>
                </a:solidFill>
              </a:rPr>
              <a:t>。</a:t>
            </a:r>
            <a:r>
              <a:rPr lang="ja-JP" altLang="en-US" sz="3600" dirty="0" smtClean="0">
                <a:solidFill>
                  <a:schemeClr val="tx1"/>
                </a:solidFill>
              </a:rPr>
              <a:t>１年　組</a:t>
            </a:r>
            <a:endParaRPr lang="en-US" sz="3600" dirty="0">
              <a:solidFill>
                <a:schemeClr val="tx1"/>
              </a:solidFill>
            </a:endParaRPr>
          </a:p>
        </c:rich>
      </c:tx>
      <c:layout/>
      <c:overlay val="0"/>
      <c:spPr>
        <a:noFill/>
        <a:ln>
          <a:solidFill>
            <a:sysClr val="windowText" lastClr="000000"/>
          </a:solidFill>
        </a:ln>
        <a:effectLst/>
      </c:spPr>
      <c:txPr>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ja-JP"/>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0"/>
              <c:layout>
                <c:manualLayout>
                  <c:x val="5.9408134886146359E-2"/>
                  <c:y val="-0.1445346215182710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6016750294293653E-4"/>
                  <c:y val="0.1430891528026340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2751870377830009"/>
                      <c:h val="0.27178854679721487"/>
                    </c:manualLayout>
                  </c15:layout>
                </c:ext>
              </c:extLst>
            </c:dLbl>
            <c:dLbl>
              <c:idx val="2"/>
              <c:layout>
                <c:manualLayout>
                  <c:x val="0.11474579776063075"/>
                  <c:y val="0.1218018164207894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6009009198387152"/>
                      <c:h val="0.36174647703168245"/>
                    </c:manualLayout>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'問３　２(３組)'!$AI$3:$AI$5</c:f>
              <c:strCache>
                <c:ptCount val="3"/>
                <c:pt idx="0">
                  <c:v>１．探す</c:v>
                </c:pt>
                <c:pt idx="1">
                  <c:v>２．探さない</c:v>
                </c:pt>
                <c:pt idx="2">
                  <c:v>３．見つかるまで探す</c:v>
                </c:pt>
              </c:strCache>
            </c:strRef>
          </c:cat>
          <c:val>
            <c:numRef>
              <c:f>'問３　２(３組)'!$AJ$3:$AJ$5</c:f>
              <c:numCache>
                <c:formatCode>General</c:formatCode>
                <c:ptCount val="3"/>
                <c:pt idx="0">
                  <c:v>23</c:v>
                </c:pt>
                <c:pt idx="1">
                  <c:v>1</c:v>
                </c:pt>
                <c:pt idx="2">
                  <c:v>6</c:v>
                </c:pt>
              </c:numCache>
            </c:numRef>
          </c:val>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r>
              <a:rPr lang="ja-JP" altLang="en-US" sz="3600" dirty="0">
                <a:solidFill>
                  <a:sysClr val="windowText" lastClr="000000"/>
                </a:solidFill>
              </a:rPr>
              <a:t>よく失くすもの</a:t>
            </a:r>
            <a:r>
              <a:rPr lang="ja-JP" altLang="en-US" sz="3600" dirty="0" smtClean="0">
                <a:solidFill>
                  <a:sysClr val="windowText" lastClr="000000"/>
                </a:solidFill>
              </a:rPr>
              <a:t>１年　組</a:t>
            </a:r>
            <a:endParaRPr lang="ja-JP" altLang="en-US" sz="3600" dirty="0">
              <a:solidFill>
                <a:sysClr val="windowText" lastClr="000000"/>
              </a:solidFill>
            </a:endParaRPr>
          </a:p>
        </c:rich>
      </c:tx>
      <c:overlay val="0"/>
      <c:spPr>
        <a:noFill/>
        <a:ln>
          <a:solidFill>
            <a:schemeClr val="tx1"/>
          </a:solidFill>
        </a:ln>
        <a:effectLst/>
      </c:spPr>
      <c:txPr>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endParaRPr lang="ja-JP"/>
        </a:p>
      </c:txPr>
    </c:title>
    <c:autoTitleDeleted val="0"/>
    <c:plotArea>
      <c:layout/>
      <c:barChart>
        <c:barDir val="bar"/>
        <c:grouping val="stacked"/>
        <c:varyColors val="0"/>
        <c:ser>
          <c:idx val="0"/>
          <c:order val="0"/>
          <c:spPr>
            <a:solidFill>
              <a:schemeClr val="accent1"/>
            </a:solidFill>
            <a:ln>
              <a:solidFill>
                <a:schemeClr val="tx1"/>
              </a:solidFill>
            </a:ln>
            <a:effectLst/>
          </c:spPr>
          <c:invertIfNegative val="0"/>
          <c:cat>
            <c:strRef>
              <c:f>'問３ 1-4'!$B$3:$B$9</c:f>
              <c:strCache>
                <c:ptCount val="7"/>
                <c:pt idx="0">
                  <c:v>イヤホン</c:v>
                </c:pt>
                <c:pt idx="1">
                  <c:v>学習に必要な物</c:v>
                </c:pt>
                <c:pt idx="2">
                  <c:v>プリント</c:v>
                </c:pt>
                <c:pt idx="3">
                  <c:v>消しゴム以外の文房具</c:v>
                </c:pt>
                <c:pt idx="4">
                  <c:v>鍵</c:v>
                </c:pt>
                <c:pt idx="5">
                  <c:v>ヘアピン・ヘアゴム</c:v>
                </c:pt>
                <c:pt idx="6">
                  <c:v>消しゴム</c:v>
                </c:pt>
              </c:strCache>
            </c:strRef>
          </c:cat>
          <c:val>
            <c:numRef>
              <c:f>'問３ 1-4'!$C$3:$C$9</c:f>
              <c:numCache>
                <c:formatCode>General</c:formatCode>
                <c:ptCount val="7"/>
                <c:pt idx="0">
                  <c:v>2</c:v>
                </c:pt>
                <c:pt idx="1">
                  <c:v>2</c:v>
                </c:pt>
                <c:pt idx="2">
                  <c:v>2</c:v>
                </c:pt>
                <c:pt idx="3">
                  <c:v>3</c:v>
                </c:pt>
                <c:pt idx="4">
                  <c:v>3</c:v>
                </c:pt>
                <c:pt idx="5">
                  <c:v>4</c:v>
                </c:pt>
                <c:pt idx="6">
                  <c:v>9</c:v>
                </c:pt>
              </c:numCache>
            </c:numRef>
          </c:val>
        </c:ser>
        <c:dLbls>
          <c:showLegendKey val="0"/>
          <c:showVal val="0"/>
          <c:showCatName val="0"/>
          <c:showSerName val="0"/>
          <c:showPercent val="0"/>
          <c:showBubbleSize val="0"/>
        </c:dLbls>
        <c:gapWidth val="150"/>
        <c:overlap val="100"/>
        <c:axId val="341215248"/>
        <c:axId val="341214464"/>
      </c:barChart>
      <c:catAx>
        <c:axId val="341215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ja-JP"/>
          </a:p>
        </c:txPr>
        <c:crossAx val="341214464"/>
        <c:crosses val="autoZero"/>
        <c:auto val="1"/>
        <c:lblAlgn val="ctr"/>
        <c:lblOffset val="100"/>
        <c:noMultiLvlLbl val="0"/>
      </c:catAx>
      <c:valAx>
        <c:axId val="341214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4121524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r>
              <a:rPr lang="ja-JP" altLang="en-US" sz="3600" dirty="0">
                <a:solidFill>
                  <a:sysClr val="windowText" lastClr="000000"/>
                </a:solidFill>
              </a:rPr>
              <a:t>今、欲しい</a:t>
            </a:r>
            <a:r>
              <a:rPr lang="ja-JP" altLang="en-US" sz="3600" dirty="0" smtClean="0">
                <a:solidFill>
                  <a:sysClr val="windowText" lastClr="000000"/>
                </a:solidFill>
              </a:rPr>
              <a:t>物　１年　組</a:t>
            </a:r>
            <a:endParaRPr lang="ja-JP" altLang="en-US" sz="3600" dirty="0">
              <a:solidFill>
                <a:sysClr val="windowText" lastClr="000000"/>
              </a:solidFill>
            </a:endParaRPr>
          </a:p>
        </c:rich>
      </c:tx>
      <c:overlay val="0"/>
      <c:spPr>
        <a:noFill/>
        <a:ln>
          <a:solidFill>
            <a:sysClr val="windowText" lastClr="000000"/>
          </a:solidFill>
        </a:ln>
        <a:effectLst/>
      </c:spPr>
      <c:txPr>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endParaRPr lang="ja-JP"/>
        </a:p>
      </c:txPr>
    </c:title>
    <c:autoTitleDeleted val="0"/>
    <c:plotArea>
      <c:layout/>
      <c:barChart>
        <c:barDir val="bar"/>
        <c:grouping val="stacked"/>
        <c:varyColors val="0"/>
        <c:ser>
          <c:idx val="0"/>
          <c:order val="0"/>
          <c:spPr>
            <a:solidFill>
              <a:schemeClr val="accent1"/>
            </a:solidFill>
            <a:ln>
              <a:solidFill>
                <a:sysClr val="windowText" lastClr="000000"/>
              </a:solidFill>
            </a:ln>
            <a:effectLst/>
          </c:spPr>
          <c:invertIfNegative val="0"/>
          <c:cat>
            <c:strRef>
              <c:f>'問３ 1-4'!$B$20:$B$26</c:f>
              <c:strCache>
                <c:ptCount val="7"/>
                <c:pt idx="0">
                  <c:v>スマホ</c:v>
                </c:pt>
                <c:pt idx="1">
                  <c:v>文房具</c:v>
                </c:pt>
                <c:pt idx="2">
                  <c:v>お菓子</c:v>
                </c:pt>
                <c:pt idx="3">
                  <c:v>ウオークン・スピーカー・ＣＤ</c:v>
                </c:pt>
                <c:pt idx="4">
                  <c:v>ゲーム</c:v>
                </c:pt>
                <c:pt idx="5">
                  <c:v>服・靴など</c:v>
                </c:pt>
                <c:pt idx="6">
                  <c:v>部活動で使う道具等</c:v>
                </c:pt>
              </c:strCache>
            </c:strRef>
          </c:cat>
          <c:val>
            <c:numRef>
              <c:f>'問３ 1-4'!$C$20:$C$26</c:f>
              <c:numCache>
                <c:formatCode>General</c:formatCode>
                <c:ptCount val="7"/>
                <c:pt idx="0">
                  <c:v>2</c:v>
                </c:pt>
                <c:pt idx="1">
                  <c:v>4</c:v>
                </c:pt>
                <c:pt idx="2">
                  <c:v>4</c:v>
                </c:pt>
                <c:pt idx="3">
                  <c:v>5</c:v>
                </c:pt>
                <c:pt idx="4">
                  <c:v>6</c:v>
                </c:pt>
                <c:pt idx="5">
                  <c:v>8</c:v>
                </c:pt>
                <c:pt idx="6">
                  <c:v>9</c:v>
                </c:pt>
              </c:numCache>
            </c:numRef>
          </c:val>
        </c:ser>
        <c:dLbls>
          <c:showLegendKey val="0"/>
          <c:showVal val="0"/>
          <c:showCatName val="0"/>
          <c:showSerName val="0"/>
          <c:showPercent val="0"/>
          <c:showBubbleSize val="0"/>
        </c:dLbls>
        <c:gapWidth val="150"/>
        <c:overlap val="100"/>
        <c:axId val="341208976"/>
        <c:axId val="341213288"/>
      </c:barChart>
      <c:catAx>
        <c:axId val="34120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ja-JP"/>
          </a:p>
        </c:txPr>
        <c:crossAx val="341213288"/>
        <c:crosses val="autoZero"/>
        <c:auto val="1"/>
        <c:lblAlgn val="ctr"/>
        <c:lblOffset val="100"/>
        <c:noMultiLvlLbl val="0"/>
      </c:catAx>
      <c:valAx>
        <c:axId val="341213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412089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altLang="en-US" sz="3200" dirty="0"/>
              <a:t>世界のエネルギー資源可採</a:t>
            </a:r>
            <a:r>
              <a:rPr lang="ja-JP" altLang="en-US" sz="3200" dirty="0" smtClean="0"/>
              <a:t>年数</a:t>
            </a:r>
            <a:endParaRPr lang="en-US" altLang="ja-JP" sz="3200" dirty="0" smtClean="0"/>
          </a:p>
          <a:p>
            <a:pPr>
              <a:defRPr sz="3200"/>
            </a:pPr>
            <a:r>
              <a:rPr lang="ja-JP" altLang="en-US" sz="3200" dirty="0" smtClean="0"/>
              <a:t>２００８</a:t>
            </a:r>
            <a:endParaRPr lang="ja-JP" altLang="en-US" sz="3200" dirty="0"/>
          </a:p>
        </c:rich>
      </c:tx>
      <c:layout>
        <c:manualLayout>
          <c:xMode val="edge"/>
          <c:yMode val="edge"/>
          <c:x val="7.6457609141653823E-2"/>
          <c:y val="1.3328936999782224E-2"/>
        </c:manualLayout>
      </c:layout>
      <c:overlay val="0"/>
      <c:spPr>
        <a:noFill/>
        <a:ln>
          <a:solidFill>
            <a:sysClr val="windowText" lastClr="000000"/>
          </a:solid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石油</c:v>
                </c:pt>
                <c:pt idx="1">
                  <c:v>石炭</c:v>
                </c:pt>
                <c:pt idx="2">
                  <c:v>天然ガス</c:v>
                </c:pt>
                <c:pt idx="3">
                  <c:v>ウラン</c:v>
                </c:pt>
              </c:strCache>
            </c:strRef>
          </c:cat>
          <c:val>
            <c:numRef>
              <c:f>Sheet1!$C$4:$C$7</c:f>
              <c:numCache>
                <c:formatCode>General</c:formatCode>
                <c:ptCount val="4"/>
                <c:pt idx="0">
                  <c:v>42</c:v>
                </c:pt>
                <c:pt idx="1">
                  <c:v>122</c:v>
                </c:pt>
                <c:pt idx="2">
                  <c:v>60</c:v>
                </c:pt>
                <c:pt idx="3">
                  <c:v>100</c:v>
                </c:pt>
              </c:numCache>
            </c:numRef>
          </c:val>
        </c:ser>
        <c:dLbls>
          <c:dLblPos val="outEnd"/>
          <c:showLegendKey val="0"/>
          <c:showVal val="1"/>
          <c:showCatName val="0"/>
          <c:showSerName val="0"/>
          <c:showPercent val="0"/>
          <c:showBubbleSize val="0"/>
        </c:dLbls>
        <c:gapWidth val="219"/>
        <c:overlap val="-27"/>
        <c:axId val="341214856"/>
        <c:axId val="341210544"/>
      </c:barChart>
      <c:catAx>
        <c:axId val="34121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341210544"/>
        <c:crosses val="autoZero"/>
        <c:auto val="1"/>
        <c:lblAlgn val="ctr"/>
        <c:lblOffset val="100"/>
        <c:noMultiLvlLbl val="0"/>
      </c:catAx>
      <c:valAx>
        <c:axId val="34121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41214856"/>
        <c:crosses val="autoZero"/>
        <c:crossBetween val="between"/>
      </c:valAx>
      <c:spPr>
        <a:no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3076364" cy="513508"/>
          </a:xfrm>
          <a:prstGeom prst="rect">
            <a:avLst/>
          </a:prstGeom>
        </p:spPr>
        <p:txBody>
          <a:bodyPr vert="horz" lIns="94927" tIns="47465" rIns="94927" bIns="47465"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5" y="9721112"/>
            <a:ext cx="3076364" cy="513506"/>
          </a:xfrm>
          <a:prstGeom prst="rect">
            <a:avLst/>
          </a:prstGeom>
        </p:spPr>
        <p:txBody>
          <a:bodyPr vert="horz" lIns="94927" tIns="47465" rIns="94927" bIns="4746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112"/>
            <a:ext cx="3076364" cy="513506"/>
          </a:xfrm>
          <a:prstGeom prst="rect">
            <a:avLst/>
          </a:prstGeom>
        </p:spPr>
        <p:txBody>
          <a:bodyPr vert="horz" lIns="94927" tIns="47465" rIns="94927" bIns="47465" rtlCol="0" anchor="b"/>
          <a:lstStyle>
            <a:lvl1pPr algn="r">
              <a:defRPr sz="1200"/>
            </a:lvl1pPr>
          </a:lstStyle>
          <a:p>
            <a:fld id="{3500539A-740F-48D6-88EE-53EA662E1B6D}" type="slidenum">
              <a:rPr kumimoji="1" lang="ja-JP" altLang="en-US" smtClean="0"/>
              <a:t>‹#›</a:t>
            </a:fld>
            <a:endParaRPr kumimoji="1" lang="ja-JP" altLang="en-US"/>
          </a:p>
        </p:txBody>
      </p:sp>
    </p:spTree>
    <p:extLst>
      <p:ext uri="{BB962C8B-B14F-4D97-AF65-F5344CB8AC3E}">
        <p14:creationId xmlns:p14="http://schemas.microsoft.com/office/powerpoint/2010/main" val="3551216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89BE390-11F1-49A9-9313-2181A13904A7}" type="datetimeFigureOut">
              <a:rPr kumimoji="1" lang="ja-JP" altLang="en-US" smtClean="0"/>
              <a:t>2017/2/17</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E90DF06D-DDCD-4708-8E2A-360F6C83725B}" type="slidenum">
              <a:rPr kumimoji="1" lang="ja-JP" altLang="en-US" smtClean="0"/>
              <a:t>‹#›</a:t>
            </a:fld>
            <a:endParaRPr kumimoji="1" lang="ja-JP" altLang="en-US"/>
          </a:p>
        </p:txBody>
      </p:sp>
    </p:spTree>
    <p:extLst>
      <p:ext uri="{BB962C8B-B14F-4D97-AF65-F5344CB8AC3E}">
        <p14:creationId xmlns:p14="http://schemas.microsoft.com/office/powerpoint/2010/main" val="3460414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0DF06D-DDCD-4708-8E2A-360F6C83725B}" type="slidenum">
              <a:rPr kumimoji="1" lang="ja-JP" altLang="en-US" smtClean="0"/>
              <a:t>1</a:t>
            </a:fld>
            <a:endParaRPr kumimoji="1" lang="ja-JP" altLang="en-US"/>
          </a:p>
        </p:txBody>
      </p:sp>
    </p:spTree>
    <p:extLst>
      <p:ext uri="{BB962C8B-B14F-4D97-AF65-F5344CB8AC3E}">
        <p14:creationId xmlns:p14="http://schemas.microsoft.com/office/powerpoint/2010/main" val="257455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F7B858-0505-40F2-BA7A-4A333DD283A7}" type="datetime1">
              <a:rPr kumimoji="1" lang="ja-JP" altLang="en-US" smtClean="0"/>
              <a:t>2017/2/17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60429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3FBEC3-C074-4075-9F59-7B545E4E4348}" type="datetime1">
              <a:rPr kumimoji="1" lang="ja-JP" altLang="en-US" smtClean="0"/>
              <a:t>2017/2/17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3572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E229532-1F1B-4EA3-9AFA-4C9C28F15B3A}" type="datetime1">
              <a:rPr kumimoji="1" lang="ja-JP" altLang="en-US" smtClean="0"/>
              <a:t>2017/2/17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0257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B4E1B6-FE87-4967-9252-1F02B08976B4}" type="datetime1">
              <a:rPr kumimoji="1" lang="ja-JP" altLang="en-US" smtClean="0"/>
              <a:t>2017/2/17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71404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FC32C6-9BD3-43BA-9C3A-05E61DEC401F}" type="datetime1">
              <a:rPr kumimoji="1" lang="ja-JP" altLang="en-US" smtClean="0"/>
              <a:t>2017/2/17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363617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6C17BE-B8DE-48C4-A968-2502E250C41A}" type="datetime1">
              <a:rPr kumimoji="1" lang="ja-JP" altLang="en-US" smtClean="0"/>
              <a:t>2017/2/17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76189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71E4D2B-E9FD-4113-9CCD-3D6CD889DD7A}" type="datetime1">
              <a:rPr kumimoji="1" lang="ja-JP" altLang="en-US" smtClean="0"/>
              <a:t>2017/2/17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66456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7C67FA-E3EC-42FA-A47F-3E88ABB3C896}" type="datetime1">
              <a:rPr kumimoji="1" lang="ja-JP" altLang="en-US" smtClean="0"/>
              <a:t>2017/2/17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11814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F44755-3275-4F24-9A74-698CC449473B}" type="datetime1">
              <a:rPr kumimoji="1" lang="ja-JP" altLang="en-US" smtClean="0"/>
              <a:t>2017/2/17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160970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DBF4E08-9DAD-4941-AE1E-89C17FD8B00D}" type="datetime1">
              <a:rPr kumimoji="1" lang="ja-JP" altLang="en-US" smtClean="0"/>
              <a:t>2017/2/17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42543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3DCA9B-7297-4F3C-B06A-1B25119FC796}" type="datetime1">
              <a:rPr kumimoji="1" lang="ja-JP" altLang="en-US" smtClean="0"/>
              <a:t>2017/2/17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35039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D46B8-F1AA-458B-9231-372BC24DF98A}" type="datetime1">
              <a:rPr kumimoji="1" lang="ja-JP" altLang="en-US" smtClean="0"/>
              <a:t>2017/2/17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975D4-AFC0-496B-A2E3-4DA8C75D02AC}" type="slidenum">
              <a:rPr kumimoji="1" lang="ja-JP" altLang="en-US" smtClean="0"/>
              <a:t>‹#›</a:t>
            </a:fld>
            <a:endParaRPr kumimoji="1" lang="ja-JP" altLang="en-US"/>
          </a:p>
        </p:txBody>
      </p:sp>
    </p:spTree>
    <p:extLst>
      <p:ext uri="{BB962C8B-B14F-4D97-AF65-F5344CB8AC3E}">
        <p14:creationId xmlns:p14="http://schemas.microsoft.com/office/powerpoint/2010/main" val="204401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485779304"/>
              </p:ext>
            </p:extLst>
          </p:nvPr>
        </p:nvGraphicFramePr>
        <p:xfrm>
          <a:off x="1150883" y="252248"/>
          <a:ext cx="9884979" cy="6416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804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7809" y="291548"/>
            <a:ext cx="11595652" cy="769441"/>
          </a:xfrm>
          <a:prstGeom prst="rect">
            <a:avLst/>
          </a:prstGeom>
          <a:noFill/>
          <a:ln w="57150">
            <a:solidFill>
              <a:srgbClr val="0070C0"/>
            </a:solidFill>
          </a:ln>
        </p:spPr>
        <p:txBody>
          <a:bodyPr wrap="square" rtlCol="0">
            <a:spAutoFit/>
          </a:bodyPr>
          <a:lstStyle/>
          <a:p>
            <a:r>
              <a:rPr kumimoji="1" lang="ja-JP" altLang="en-US" sz="4400" dirty="0" smtClean="0"/>
              <a:t>１　</a:t>
            </a:r>
            <a:r>
              <a:rPr lang="ja-JP" altLang="en-US" sz="4400" dirty="0" smtClean="0"/>
              <a:t>個人で考える・・・ワークシートに記入</a:t>
            </a:r>
            <a:endParaRPr kumimoji="1" lang="en-US" altLang="ja-JP" sz="4400" dirty="0" smtClean="0"/>
          </a:p>
        </p:txBody>
      </p:sp>
      <p:sp>
        <p:nvSpPr>
          <p:cNvPr id="3" name="テキスト ボックス 2"/>
          <p:cNvSpPr txBox="1"/>
          <p:nvPr/>
        </p:nvSpPr>
        <p:spPr>
          <a:xfrm>
            <a:off x="357809" y="1358346"/>
            <a:ext cx="11595652" cy="4154984"/>
          </a:xfrm>
          <a:prstGeom prst="rect">
            <a:avLst/>
          </a:prstGeom>
          <a:noFill/>
          <a:ln w="57150">
            <a:solidFill>
              <a:srgbClr val="0070C0"/>
            </a:solidFill>
          </a:ln>
        </p:spPr>
        <p:txBody>
          <a:bodyPr wrap="square" rtlCol="0">
            <a:spAutoFit/>
          </a:bodyPr>
          <a:lstStyle/>
          <a:p>
            <a:r>
              <a:rPr kumimoji="1" lang="ja-JP" altLang="en-US" sz="4400" dirty="0" smtClean="0"/>
              <a:t>２　班で</a:t>
            </a:r>
            <a:r>
              <a:rPr lang="ja-JP" altLang="en-US" sz="4400" dirty="0" smtClean="0"/>
              <a:t>考える</a:t>
            </a:r>
            <a:endParaRPr lang="en-US" altLang="ja-JP" sz="4400" dirty="0" smtClean="0"/>
          </a:p>
          <a:p>
            <a:r>
              <a:rPr lang="ja-JP" altLang="en-US" sz="4400" dirty="0"/>
              <a:t>　</a:t>
            </a:r>
            <a:r>
              <a:rPr lang="ja-JP" altLang="en-US" sz="4400" dirty="0" smtClean="0"/>
              <a:t>①ふせん（２枚ずつ）に書く。</a:t>
            </a:r>
            <a:endParaRPr lang="en-US" altLang="ja-JP" sz="4400" dirty="0" smtClean="0"/>
          </a:p>
          <a:p>
            <a:r>
              <a:rPr kumimoji="1" lang="ja-JP" altLang="en-US" sz="4400" dirty="0"/>
              <a:t>　</a:t>
            </a:r>
            <a:r>
              <a:rPr kumimoji="1" lang="ja-JP" altLang="en-US" sz="4400" dirty="0" smtClean="0"/>
              <a:t>②１人ずつ読みながら、班の台紙に貼る（上）。</a:t>
            </a:r>
            <a:endParaRPr kumimoji="1" lang="en-US" altLang="ja-JP" sz="4400" dirty="0" smtClean="0"/>
          </a:p>
          <a:p>
            <a:r>
              <a:rPr lang="ja-JP" altLang="en-US" sz="4400" dirty="0" smtClean="0"/>
              <a:t>　③班で出た意見で印象に残ったものとその　</a:t>
            </a:r>
            <a:endParaRPr lang="en-US" altLang="ja-JP" sz="4400" dirty="0" smtClean="0"/>
          </a:p>
          <a:p>
            <a:r>
              <a:rPr lang="ja-JP" altLang="en-US" sz="4400" dirty="0"/>
              <a:t>　</a:t>
            </a:r>
            <a:r>
              <a:rPr lang="ja-JP" altLang="en-US" sz="4400" dirty="0" smtClean="0"/>
              <a:t>　理由を言う。</a:t>
            </a:r>
            <a:r>
              <a:rPr lang="ja-JP" altLang="en-US" sz="4400" dirty="0"/>
              <a:t>　</a:t>
            </a:r>
            <a:endParaRPr lang="en-US" altLang="ja-JP" sz="4400" dirty="0" smtClean="0"/>
          </a:p>
          <a:p>
            <a:r>
              <a:rPr lang="ja-JP" altLang="en-US" sz="4400" dirty="0"/>
              <a:t>　</a:t>
            </a:r>
            <a:r>
              <a:rPr lang="ja-JP" altLang="en-US" sz="4400" dirty="0" smtClean="0">
                <a:solidFill>
                  <a:srgbClr val="0070C0"/>
                </a:solidFill>
              </a:rPr>
              <a:t>☆②③はじゃんけん</a:t>
            </a:r>
            <a:r>
              <a:rPr lang="ja-JP" altLang="en-US" sz="4400" dirty="0">
                <a:solidFill>
                  <a:srgbClr val="0070C0"/>
                </a:solidFill>
              </a:rPr>
              <a:t>で勝った人から時計</a:t>
            </a:r>
            <a:r>
              <a:rPr lang="ja-JP" altLang="en-US" sz="4400" dirty="0" smtClean="0">
                <a:solidFill>
                  <a:srgbClr val="0070C0"/>
                </a:solidFill>
              </a:rPr>
              <a:t>回り</a:t>
            </a:r>
            <a:r>
              <a:rPr lang="ja-JP" altLang="en-US" sz="4400" dirty="0">
                <a:solidFill>
                  <a:srgbClr val="0070C0"/>
                </a:solidFill>
              </a:rPr>
              <a:t>に</a:t>
            </a:r>
            <a:r>
              <a:rPr kumimoji="1" lang="ja-JP" altLang="en-US" sz="4400" dirty="0" smtClean="0"/>
              <a:t>　　　　　　　　　　</a:t>
            </a:r>
            <a:endParaRPr kumimoji="1" lang="en-US" altLang="ja-JP" sz="4400" dirty="0" smtClean="0"/>
          </a:p>
        </p:txBody>
      </p:sp>
      <p:sp>
        <p:nvSpPr>
          <p:cNvPr id="4" name="テキスト ボックス 3"/>
          <p:cNvSpPr txBox="1"/>
          <p:nvPr/>
        </p:nvSpPr>
        <p:spPr>
          <a:xfrm>
            <a:off x="357809" y="5810687"/>
            <a:ext cx="11595652" cy="769441"/>
          </a:xfrm>
          <a:prstGeom prst="rect">
            <a:avLst/>
          </a:prstGeom>
          <a:noFill/>
          <a:ln w="57150">
            <a:solidFill>
              <a:srgbClr val="0070C0"/>
            </a:solidFill>
          </a:ln>
        </p:spPr>
        <p:txBody>
          <a:bodyPr wrap="square" rtlCol="0">
            <a:spAutoFit/>
          </a:bodyPr>
          <a:lstStyle/>
          <a:p>
            <a:r>
              <a:rPr lang="ja-JP" altLang="en-US" sz="4400" dirty="0" smtClean="0"/>
              <a:t>３　代表が班で出た意見を発表する</a:t>
            </a:r>
            <a:endParaRPr kumimoji="1" lang="en-US" altLang="ja-JP" sz="4400" dirty="0" smtClean="0"/>
          </a:p>
        </p:txBody>
      </p:sp>
    </p:spTree>
    <p:extLst>
      <p:ext uri="{BB962C8B-B14F-4D97-AF65-F5344CB8AC3E}">
        <p14:creationId xmlns:p14="http://schemas.microsoft.com/office/powerpoint/2010/main" val="114368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5491" t="22558" r="68594" b="14234"/>
          <a:stretch/>
        </p:blipFill>
        <p:spPr>
          <a:xfrm>
            <a:off x="7057960" y="314321"/>
            <a:ext cx="4590282" cy="6294593"/>
          </a:xfrm>
          <a:prstGeom prst="rect">
            <a:avLst/>
          </a:prstGeom>
          <a:ln>
            <a:solidFill>
              <a:sysClr val="windowText" lastClr="000000"/>
            </a:solidFill>
          </a:ln>
        </p:spPr>
      </p:pic>
      <p:sp>
        <p:nvSpPr>
          <p:cNvPr id="3" name="テキスト ボックス 2"/>
          <p:cNvSpPr txBox="1"/>
          <p:nvPr/>
        </p:nvSpPr>
        <p:spPr>
          <a:xfrm>
            <a:off x="174617" y="823864"/>
            <a:ext cx="7379122" cy="1754326"/>
          </a:xfrm>
          <a:prstGeom prst="rect">
            <a:avLst/>
          </a:prstGeom>
          <a:noFill/>
        </p:spPr>
        <p:txBody>
          <a:bodyPr wrap="square" rtlCol="0">
            <a:spAutoFit/>
          </a:bodyPr>
          <a:lstStyle/>
          <a:p>
            <a:r>
              <a:rPr lang="ja-JP" altLang="en-US" sz="3600" dirty="0" smtClean="0">
                <a:solidFill>
                  <a:prstClr val="black"/>
                </a:solidFill>
              </a:rPr>
              <a:t>衣服の大量消費・大量廃棄</a:t>
            </a:r>
            <a:endParaRPr lang="en-US" altLang="ja-JP" sz="3600" dirty="0" smtClean="0">
              <a:solidFill>
                <a:prstClr val="black"/>
              </a:solidFill>
            </a:endParaRPr>
          </a:p>
          <a:p>
            <a:r>
              <a:rPr lang="ja-JP" altLang="en-US" sz="3600" dirty="0" smtClean="0">
                <a:solidFill>
                  <a:prstClr val="black"/>
                </a:solidFill>
              </a:rPr>
              <a:t>（使い捨て）は、世の中に</a:t>
            </a:r>
            <a:endParaRPr lang="en-US" altLang="ja-JP" sz="3600" dirty="0" smtClean="0">
              <a:solidFill>
                <a:prstClr val="black"/>
              </a:solidFill>
            </a:endParaRPr>
          </a:p>
          <a:p>
            <a:r>
              <a:rPr lang="ja-JP" altLang="en-US" sz="3600" dirty="0" smtClean="0">
                <a:solidFill>
                  <a:prstClr val="black"/>
                </a:solidFill>
              </a:rPr>
              <a:t>どのような影響を与えているだろう。</a:t>
            </a:r>
            <a:endParaRPr lang="ja-JP" altLang="en-US" sz="3600" dirty="0">
              <a:solidFill>
                <a:prstClr val="black"/>
              </a:solidFill>
            </a:endParaRPr>
          </a:p>
        </p:txBody>
      </p:sp>
      <p:sp>
        <p:nvSpPr>
          <p:cNvPr id="4" name="テキスト ボックス 3"/>
          <p:cNvSpPr txBox="1"/>
          <p:nvPr/>
        </p:nvSpPr>
        <p:spPr>
          <a:xfrm>
            <a:off x="775806" y="4250792"/>
            <a:ext cx="5062576" cy="646331"/>
          </a:xfrm>
          <a:prstGeom prst="rect">
            <a:avLst/>
          </a:prstGeom>
          <a:noFill/>
          <a:ln w="38100">
            <a:solidFill>
              <a:srgbClr val="0070C0"/>
            </a:solidFill>
          </a:ln>
        </p:spPr>
        <p:txBody>
          <a:bodyPr wrap="square" rtlCol="0">
            <a:spAutoFit/>
          </a:bodyPr>
          <a:lstStyle/>
          <a:p>
            <a:r>
              <a:rPr kumimoji="1" lang="ja-JP" altLang="en-US" sz="3600" dirty="0" smtClean="0"/>
              <a:t>衣服を例に考えてみよう</a:t>
            </a:r>
            <a:endParaRPr kumimoji="1" lang="ja-JP" altLang="en-US" sz="3600" dirty="0"/>
          </a:p>
        </p:txBody>
      </p:sp>
      <p:sp>
        <p:nvSpPr>
          <p:cNvPr id="5" name="正方形/長方形 4"/>
          <p:cNvSpPr/>
          <p:nvPr/>
        </p:nvSpPr>
        <p:spPr>
          <a:xfrm>
            <a:off x="174617" y="6208804"/>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2997285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82" y="172206"/>
            <a:ext cx="11780886" cy="6515977"/>
          </a:xfrm>
          <a:prstGeom prst="rect">
            <a:avLst/>
          </a:prstGeom>
        </p:spPr>
      </p:pic>
      <p:sp>
        <p:nvSpPr>
          <p:cNvPr id="3" name="テキスト ボックス 2"/>
          <p:cNvSpPr txBox="1"/>
          <p:nvPr/>
        </p:nvSpPr>
        <p:spPr>
          <a:xfrm>
            <a:off x="0" y="0"/>
            <a:ext cx="4386469" cy="584775"/>
          </a:xfrm>
          <a:prstGeom prst="rect">
            <a:avLst/>
          </a:prstGeom>
          <a:solidFill>
            <a:schemeClr val="tx1"/>
          </a:solidFill>
        </p:spPr>
        <p:txBody>
          <a:bodyPr wrap="square" rtlCol="0">
            <a:spAutoFit/>
          </a:bodyPr>
          <a:lstStyle/>
          <a:p>
            <a:r>
              <a:rPr kumimoji="1" lang="ja-JP" altLang="en-US" sz="3200" dirty="0" smtClean="0">
                <a:solidFill>
                  <a:srgbClr val="FFFF00"/>
                </a:solidFill>
              </a:rPr>
              <a:t>寄付された古着のゆくえ</a:t>
            </a:r>
            <a:endParaRPr kumimoji="1" lang="ja-JP" altLang="en-US" sz="3200" dirty="0">
              <a:solidFill>
                <a:srgbClr val="FFFF00"/>
              </a:solidFill>
            </a:endParaRPr>
          </a:p>
        </p:txBody>
      </p:sp>
      <p:sp>
        <p:nvSpPr>
          <p:cNvPr id="4" name="テキスト ボックス 3"/>
          <p:cNvSpPr txBox="1"/>
          <p:nvPr/>
        </p:nvSpPr>
        <p:spPr>
          <a:xfrm>
            <a:off x="1952991" y="4872420"/>
            <a:ext cx="8372267" cy="1446550"/>
          </a:xfrm>
          <a:prstGeom prst="rect">
            <a:avLst/>
          </a:prstGeom>
          <a:solidFill>
            <a:schemeClr val="bg1"/>
          </a:solidFill>
        </p:spPr>
        <p:txBody>
          <a:bodyPr wrap="square" rtlCol="0">
            <a:spAutoFit/>
          </a:bodyPr>
          <a:lstStyle/>
          <a:p>
            <a:r>
              <a:rPr kumimoji="1" lang="ja-JP" altLang="en-US" sz="4400" dirty="0" smtClean="0"/>
              <a:t>送られても利用されない物も多い。</a:t>
            </a:r>
            <a:endParaRPr kumimoji="1" lang="en-US" altLang="ja-JP" sz="4400" dirty="0" smtClean="0"/>
          </a:p>
          <a:p>
            <a:r>
              <a:rPr lang="ja-JP" altLang="en-US" sz="4400" dirty="0" smtClean="0"/>
              <a:t>それは、ごみとして捨てられる。</a:t>
            </a:r>
            <a:endParaRPr kumimoji="1" lang="ja-JP" altLang="en-US" sz="4400" dirty="0"/>
          </a:p>
        </p:txBody>
      </p:sp>
      <p:sp>
        <p:nvSpPr>
          <p:cNvPr id="5" name="正方形/長方形 4"/>
          <p:cNvSpPr/>
          <p:nvPr/>
        </p:nvSpPr>
        <p:spPr>
          <a:xfrm>
            <a:off x="4591318" y="625830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185987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08" y="159001"/>
            <a:ext cx="11411254" cy="6581434"/>
          </a:xfrm>
          <a:prstGeom prst="rect">
            <a:avLst/>
          </a:prstGeom>
        </p:spPr>
      </p:pic>
      <p:sp>
        <p:nvSpPr>
          <p:cNvPr id="3" name="テキスト ボックス 2"/>
          <p:cNvSpPr txBox="1"/>
          <p:nvPr/>
        </p:nvSpPr>
        <p:spPr>
          <a:xfrm>
            <a:off x="0" y="0"/>
            <a:ext cx="4386469" cy="584775"/>
          </a:xfrm>
          <a:prstGeom prst="rect">
            <a:avLst/>
          </a:prstGeom>
          <a:solidFill>
            <a:schemeClr val="tx1"/>
          </a:solidFill>
        </p:spPr>
        <p:txBody>
          <a:bodyPr wrap="square" rtlCol="0">
            <a:spAutoFit/>
          </a:bodyPr>
          <a:lstStyle/>
          <a:p>
            <a:r>
              <a:rPr kumimoji="1" lang="ja-JP" altLang="en-US" sz="3200" dirty="0" smtClean="0">
                <a:solidFill>
                  <a:srgbClr val="FFFF00"/>
                </a:solidFill>
              </a:rPr>
              <a:t>寄付された古着のゆくえ</a:t>
            </a:r>
            <a:endParaRPr kumimoji="1" lang="ja-JP" altLang="en-US" sz="3200" dirty="0">
              <a:solidFill>
                <a:srgbClr val="FFFF00"/>
              </a:solidFill>
            </a:endParaRPr>
          </a:p>
        </p:txBody>
      </p:sp>
      <p:sp>
        <p:nvSpPr>
          <p:cNvPr id="4" name="テキスト ボックス 3"/>
          <p:cNvSpPr txBox="1"/>
          <p:nvPr/>
        </p:nvSpPr>
        <p:spPr>
          <a:xfrm>
            <a:off x="537633" y="4893935"/>
            <a:ext cx="10935477" cy="1446550"/>
          </a:xfrm>
          <a:prstGeom prst="rect">
            <a:avLst/>
          </a:prstGeom>
          <a:solidFill>
            <a:schemeClr val="bg1"/>
          </a:solidFill>
        </p:spPr>
        <p:txBody>
          <a:bodyPr wrap="square" rtlCol="0">
            <a:spAutoFit/>
          </a:bodyPr>
          <a:lstStyle/>
          <a:p>
            <a:r>
              <a:rPr kumimoji="1" lang="ja-JP" altLang="en-US" sz="4400" dirty="0" smtClean="0"/>
              <a:t>ごみの多くは埋立地に２００年以上も</a:t>
            </a:r>
            <a:r>
              <a:rPr lang="ja-JP" altLang="en-US" sz="4400" dirty="0"/>
              <a:t>残り、</a:t>
            </a:r>
            <a:r>
              <a:rPr lang="ja-JP" altLang="en-US" sz="4400" dirty="0" smtClean="0"/>
              <a:t>有毒ガスを空中に放出している。</a:t>
            </a:r>
            <a:endParaRPr kumimoji="1" lang="ja-JP" altLang="en-US" sz="4400" dirty="0"/>
          </a:p>
        </p:txBody>
      </p:sp>
      <p:sp>
        <p:nvSpPr>
          <p:cNvPr id="5" name="正方形/長方形 4"/>
          <p:cNvSpPr/>
          <p:nvPr/>
        </p:nvSpPr>
        <p:spPr>
          <a:xfrm>
            <a:off x="4591318" y="625830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940125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59" y="225540"/>
            <a:ext cx="11327010" cy="6501831"/>
          </a:xfrm>
          <a:prstGeom prst="rect">
            <a:avLst/>
          </a:prstGeom>
        </p:spPr>
      </p:pic>
      <p:sp>
        <p:nvSpPr>
          <p:cNvPr id="3" name="テキスト ボックス 2"/>
          <p:cNvSpPr txBox="1"/>
          <p:nvPr/>
        </p:nvSpPr>
        <p:spPr>
          <a:xfrm>
            <a:off x="0" y="0"/>
            <a:ext cx="4767943" cy="584775"/>
          </a:xfrm>
          <a:prstGeom prst="rect">
            <a:avLst/>
          </a:prstGeom>
          <a:solidFill>
            <a:schemeClr val="tx1"/>
          </a:solidFill>
        </p:spPr>
        <p:txBody>
          <a:bodyPr wrap="square" rtlCol="0">
            <a:spAutoFit/>
          </a:bodyPr>
          <a:lstStyle/>
          <a:p>
            <a:r>
              <a:rPr kumimoji="1" lang="ja-JP" altLang="en-US" sz="3200" dirty="0" smtClean="0">
                <a:solidFill>
                  <a:schemeClr val="accent1">
                    <a:lumMod val="40000"/>
                    <a:lumOff val="60000"/>
                  </a:schemeClr>
                </a:solidFill>
              </a:rPr>
              <a:t>皮製品（革靴・スニーカー）</a:t>
            </a:r>
            <a:endParaRPr kumimoji="1" lang="ja-JP" altLang="en-US" sz="3200" dirty="0">
              <a:solidFill>
                <a:schemeClr val="accent1">
                  <a:lumMod val="40000"/>
                  <a:lumOff val="60000"/>
                </a:schemeClr>
              </a:solidFill>
            </a:endParaRPr>
          </a:p>
        </p:txBody>
      </p:sp>
      <p:sp>
        <p:nvSpPr>
          <p:cNvPr id="5" name="テキスト ボックス 4"/>
          <p:cNvSpPr txBox="1"/>
          <p:nvPr/>
        </p:nvSpPr>
        <p:spPr>
          <a:xfrm>
            <a:off x="3333068" y="5267598"/>
            <a:ext cx="5495992" cy="769441"/>
          </a:xfrm>
          <a:prstGeom prst="rect">
            <a:avLst/>
          </a:prstGeom>
          <a:solidFill>
            <a:schemeClr val="bg1"/>
          </a:solidFill>
        </p:spPr>
        <p:txBody>
          <a:bodyPr wrap="square" rtlCol="0">
            <a:spAutoFit/>
          </a:bodyPr>
          <a:lstStyle/>
          <a:p>
            <a:r>
              <a:rPr lang="ja-JP" altLang="en-US" sz="4400" dirty="0" smtClean="0"/>
              <a:t>大量の薬品が使われ</a:t>
            </a:r>
            <a:endParaRPr lang="ja-JP" altLang="en-US" sz="4400" dirty="0"/>
          </a:p>
        </p:txBody>
      </p:sp>
      <p:sp>
        <p:nvSpPr>
          <p:cNvPr id="6" name="正方形/長方形 5"/>
          <p:cNvSpPr/>
          <p:nvPr/>
        </p:nvSpPr>
        <p:spPr>
          <a:xfrm>
            <a:off x="4591318" y="625830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2729575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88" y="109201"/>
            <a:ext cx="11703020" cy="6618169"/>
          </a:xfrm>
          <a:prstGeom prst="rect">
            <a:avLst/>
          </a:prstGeom>
        </p:spPr>
      </p:pic>
      <p:sp>
        <p:nvSpPr>
          <p:cNvPr id="3" name="テキスト ボックス 2"/>
          <p:cNvSpPr txBox="1"/>
          <p:nvPr/>
        </p:nvSpPr>
        <p:spPr>
          <a:xfrm>
            <a:off x="0" y="0"/>
            <a:ext cx="4467497" cy="584775"/>
          </a:xfrm>
          <a:prstGeom prst="rect">
            <a:avLst/>
          </a:prstGeom>
          <a:solidFill>
            <a:schemeClr val="tx1"/>
          </a:solidFill>
        </p:spPr>
        <p:txBody>
          <a:bodyPr wrap="square" rtlCol="0">
            <a:spAutoFit/>
          </a:bodyPr>
          <a:lstStyle/>
          <a:p>
            <a:r>
              <a:rPr lang="ja-JP" altLang="en-US" sz="3200" dirty="0">
                <a:solidFill>
                  <a:srgbClr val="85FB35"/>
                </a:solidFill>
              </a:rPr>
              <a:t>工場</a:t>
            </a:r>
            <a:r>
              <a:rPr lang="ja-JP" altLang="en-US" sz="3200" dirty="0" smtClean="0">
                <a:solidFill>
                  <a:srgbClr val="85FB35"/>
                </a:solidFill>
              </a:rPr>
              <a:t>から流される汚染水</a:t>
            </a:r>
            <a:endParaRPr kumimoji="1" lang="ja-JP" altLang="en-US" sz="3200" dirty="0">
              <a:solidFill>
                <a:srgbClr val="85FB35"/>
              </a:solidFill>
            </a:endParaRPr>
          </a:p>
        </p:txBody>
      </p:sp>
      <p:sp>
        <p:nvSpPr>
          <p:cNvPr id="4" name="テキスト ボックス 3"/>
          <p:cNvSpPr txBox="1"/>
          <p:nvPr/>
        </p:nvSpPr>
        <p:spPr>
          <a:xfrm>
            <a:off x="766916" y="5245597"/>
            <a:ext cx="10972800" cy="769441"/>
          </a:xfrm>
          <a:prstGeom prst="rect">
            <a:avLst/>
          </a:prstGeom>
          <a:solidFill>
            <a:schemeClr val="bg1"/>
          </a:solidFill>
        </p:spPr>
        <p:txBody>
          <a:bodyPr wrap="square" rtlCol="0">
            <a:spAutoFit/>
          </a:bodyPr>
          <a:lstStyle/>
          <a:p>
            <a:r>
              <a:rPr lang="ja-JP" altLang="en-US" sz="4400" dirty="0" smtClean="0"/>
              <a:t>排水は、あまりに多くの川に流れ込んでいる。</a:t>
            </a:r>
            <a:endParaRPr lang="ja-JP" altLang="en-US" sz="4400" dirty="0"/>
          </a:p>
        </p:txBody>
      </p:sp>
      <p:sp>
        <p:nvSpPr>
          <p:cNvPr id="5" name="正方形/長方形 4"/>
          <p:cNvSpPr/>
          <p:nvPr/>
        </p:nvSpPr>
        <p:spPr>
          <a:xfrm>
            <a:off x="4591318" y="625830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3687673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4" y="187579"/>
            <a:ext cx="11610622" cy="6565917"/>
          </a:xfrm>
          <a:prstGeom prst="rect">
            <a:avLst/>
          </a:prstGeom>
        </p:spPr>
      </p:pic>
      <p:sp>
        <p:nvSpPr>
          <p:cNvPr id="3" name="テキスト ボックス 2"/>
          <p:cNvSpPr txBox="1"/>
          <p:nvPr/>
        </p:nvSpPr>
        <p:spPr>
          <a:xfrm>
            <a:off x="0" y="0"/>
            <a:ext cx="4467497" cy="584775"/>
          </a:xfrm>
          <a:prstGeom prst="rect">
            <a:avLst/>
          </a:prstGeom>
          <a:solidFill>
            <a:schemeClr val="tx1"/>
          </a:solidFill>
        </p:spPr>
        <p:txBody>
          <a:bodyPr wrap="square" rtlCol="0">
            <a:spAutoFit/>
          </a:bodyPr>
          <a:lstStyle/>
          <a:p>
            <a:r>
              <a:rPr lang="ja-JP" altLang="en-US" sz="3200" dirty="0">
                <a:solidFill>
                  <a:srgbClr val="85FB35"/>
                </a:solidFill>
              </a:rPr>
              <a:t>工場</a:t>
            </a:r>
            <a:r>
              <a:rPr lang="ja-JP" altLang="en-US" sz="3200" dirty="0" smtClean="0">
                <a:solidFill>
                  <a:srgbClr val="85FB35"/>
                </a:solidFill>
              </a:rPr>
              <a:t>から流される汚染水</a:t>
            </a:r>
            <a:endParaRPr kumimoji="1" lang="ja-JP" altLang="en-US" sz="3200" dirty="0">
              <a:solidFill>
                <a:srgbClr val="85FB35"/>
              </a:solidFill>
            </a:endParaRPr>
          </a:p>
        </p:txBody>
      </p:sp>
      <p:sp>
        <p:nvSpPr>
          <p:cNvPr id="4" name="テキスト ボックス 3"/>
          <p:cNvSpPr txBox="1"/>
          <p:nvPr/>
        </p:nvSpPr>
        <p:spPr>
          <a:xfrm>
            <a:off x="288014" y="5213640"/>
            <a:ext cx="11585404" cy="1446550"/>
          </a:xfrm>
          <a:prstGeom prst="rect">
            <a:avLst/>
          </a:prstGeom>
          <a:solidFill>
            <a:schemeClr val="bg1"/>
          </a:solidFill>
        </p:spPr>
        <p:txBody>
          <a:bodyPr wrap="square" rtlCol="0">
            <a:spAutoFit/>
          </a:bodyPr>
          <a:lstStyle/>
          <a:p>
            <a:r>
              <a:rPr lang="ja-JP" altLang="en-US" sz="4400" dirty="0" smtClean="0"/>
              <a:t>地元の環境は汚染され、土壌だけでなく、地下水まで汚染されている。</a:t>
            </a:r>
            <a:endParaRPr lang="ja-JP" altLang="en-US" sz="4400" dirty="0"/>
          </a:p>
        </p:txBody>
      </p:sp>
      <p:sp>
        <p:nvSpPr>
          <p:cNvPr id="5" name="正方形/長方形 4"/>
          <p:cNvSpPr/>
          <p:nvPr/>
        </p:nvSpPr>
        <p:spPr>
          <a:xfrm>
            <a:off x="4655712" y="9233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2597238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99" y="139948"/>
            <a:ext cx="11470747" cy="6600486"/>
          </a:xfrm>
          <a:prstGeom prst="rect">
            <a:avLst/>
          </a:prstGeom>
        </p:spPr>
      </p:pic>
      <p:sp>
        <p:nvSpPr>
          <p:cNvPr id="3" name="テキスト ボックス 2"/>
          <p:cNvSpPr txBox="1"/>
          <p:nvPr/>
        </p:nvSpPr>
        <p:spPr>
          <a:xfrm>
            <a:off x="0" y="0"/>
            <a:ext cx="4467497" cy="584775"/>
          </a:xfrm>
          <a:prstGeom prst="rect">
            <a:avLst/>
          </a:prstGeom>
          <a:solidFill>
            <a:schemeClr val="tx1"/>
          </a:solidFill>
        </p:spPr>
        <p:txBody>
          <a:bodyPr wrap="square" rtlCol="0">
            <a:spAutoFit/>
          </a:bodyPr>
          <a:lstStyle/>
          <a:p>
            <a:r>
              <a:rPr lang="ja-JP" altLang="en-US" sz="3200" dirty="0">
                <a:solidFill>
                  <a:srgbClr val="85FB35"/>
                </a:solidFill>
              </a:rPr>
              <a:t>工場</a:t>
            </a:r>
            <a:r>
              <a:rPr lang="ja-JP" altLang="en-US" sz="3200" dirty="0" smtClean="0">
                <a:solidFill>
                  <a:srgbClr val="85FB35"/>
                </a:solidFill>
              </a:rPr>
              <a:t>から流される汚染水</a:t>
            </a:r>
            <a:endParaRPr kumimoji="1" lang="ja-JP" altLang="en-US" sz="3200" dirty="0">
              <a:solidFill>
                <a:srgbClr val="85FB35"/>
              </a:solidFill>
            </a:endParaRPr>
          </a:p>
        </p:txBody>
      </p:sp>
      <p:sp>
        <p:nvSpPr>
          <p:cNvPr id="4" name="正方形/長方形 3"/>
          <p:cNvSpPr/>
          <p:nvPr/>
        </p:nvSpPr>
        <p:spPr>
          <a:xfrm>
            <a:off x="977168" y="5283627"/>
            <a:ext cx="10382971" cy="769441"/>
          </a:xfrm>
          <a:prstGeom prst="rect">
            <a:avLst/>
          </a:prstGeom>
          <a:solidFill>
            <a:schemeClr val="bg1"/>
          </a:solidFill>
        </p:spPr>
        <p:txBody>
          <a:bodyPr wrap="none">
            <a:spAutoFit/>
          </a:bodyPr>
          <a:lstStyle/>
          <a:p>
            <a:r>
              <a:rPr lang="ja-JP" altLang="en-US" sz="4400" dirty="0" smtClean="0">
                <a:solidFill>
                  <a:prstClr val="black"/>
                </a:solidFill>
              </a:rPr>
              <a:t>農業用水や飲料水にまで流れ込んでいる。</a:t>
            </a:r>
            <a:endParaRPr lang="ja-JP" altLang="en-US" dirty="0"/>
          </a:p>
        </p:txBody>
      </p:sp>
      <p:sp>
        <p:nvSpPr>
          <p:cNvPr id="5" name="正方形/長方形 4"/>
          <p:cNvSpPr/>
          <p:nvPr/>
        </p:nvSpPr>
        <p:spPr>
          <a:xfrm>
            <a:off x="4591318" y="625830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3413953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24" y="109058"/>
            <a:ext cx="11524754" cy="6644439"/>
          </a:xfrm>
          <a:prstGeom prst="rect">
            <a:avLst/>
          </a:prstGeom>
        </p:spPr>
      </p:pic>
      <p:sp>
        <p:nvSpPr>
          <p:cNvPr id="3" name="テキスト ボックス 2"/>
          <p:cNvSpPr txBox="1"/>
          <p:nvPr/>
        </p:nvSpPr>
        <p:spPr>
          <a:xfrm>
            <a:off x="0" y="0"/>
            <a:ext cx="4467497" cy="584775"/>
          </a:xfrm>
          <a:prstGeom prst="rect">
            <a:avLst/>
          </a:prstGeom>
          <a:solidFill>
            <a:schemeClr val="tx1"/>
          </a:solidFill>
        </p:spPr>
        <p:txBody>
          <a:bodyPr wrap="square" rtlCol="0">
            <a:spAutoFit/>
          </a:bodyPr>
          <a:lstStyle/>
          <a:p>
            <a:r>
              <a:rPr lang="ja-JP" altLang="en-US" sz="3200" dirty="0" smtClean="0">
                <a:solidFill>
                  <a:schemeClr val="accent2">
                    <a:lumMod val="60000"/>
                    <a:lumOff val="40000"/>
                  </a:schemeClr>
                </a:solidFill>
              </a:rPr>
              <a:t>綿花生産の殺虫剤・農薬</a:t>
            </a:r>
            <a:endParaRPr kumimoji="1" lang="ja-JP" altLang="en-US" sz="3200" dirty="0">
              <a:solidFill>
                <a:schemeClr val="accent2">
                  <a:lumMod val="60000"/>
                  <a:lumOff val="40000"/>
                </a:schemeClr>
              </a:solidFill>
            </a:endParaRPr>
          </a:p>
        </p:txBody>
      </p:sp>
      <p:sp>
        <p:nvSpPr>
          <p:cNvPr id="5" name="テキスト ボックス 4"/>
          <p:cNvSpPr txBox="1"/>
          <p:nvPr/>
        </p:nvSpPr>
        <p:spPr>
          <a:xfrm>
            <a:off x="460931" y="693833"/>
            <a:ext cx="3545633" cy="707886"/>
          </a:xfrm>
          <a:prstGeom prst="rect">
            <a:avLst/>
          </a:prstGeom>
          <a:solidFill>
            <a:schemeClr val="bg1"/>
          </a:solidFill>
          <a:ln w="57150">
            <a:solidFill>
              <a:schemeClr val="tx1"/>
            </a:solidFill>
          </a:ln>
        </p:spPr>
        <p:txBody>
          <a:bodyPr wrap="square" rtlCol="0">
            <a:spAutoFit/>
          </a:bodyPr>
          <a:lstStyle/>
          <a:p>
            <a:r>
              <a:rPr kumimoji="1" lang="ja-JP" altLang="en-US" sz="4000" dirty="0" smtClean="0"/>
              <a:t>インドの綿花畑</a:t>
            </a:r>
            <a:endParaRPr kumimoji="1" lang="ja-JP" altLang="en-US" sz="4000" dirty="0"/>
          </a:p>
        </p:txBody>
      </p:sp>
      <p:sp>
        <p:nvSpPr>
          <p:cNvPr id="6" name="テキスト ボックス 5"/>
          <p:cNvSpPr txBox="1"/>
          <p:nvPr/>
        </p:nvSpPr>
        <p:spPr>
          <a:xfrm>
            <a:off x="930566" y="4971384"/>
            <a:ext cx="10300996" cy="1446550"/>
          </a:xfrm>
          <a:prstGeom prst="rect">
            <a:avLst/>
          </a:prstGeom>
          <a:solidFill>
            <a:schemeClr val="bg1"/>
          </a:solidFill>
        </p:spPr>
        <p:txBody>
          <a:bodyPr wrap="square" rtlCol="0">
            <a:spAutoFit/>
          </a:bodyPr>
          <a:lstStyle/>
          <a:p>
            <a:r>
              <a:rPr lang="ja-JP" altLang="en-US" sz="4400" dirty="0" smtClean="0"/>
              <a:t>綿花を生産する農家は、インド最大の殺虫剤の利用者。</a:t>
            </a:r>
            <a:endParaRPr lang="ja-JP" altLang="en-US" sz="4400" dirty="0"/>
          </a:p>
        </p:txBody>
      </p:sp>
      <p:sp>
        <p:nvSpPr>
          <p:cNvPr id="7" name="正方形/長方形 6"/>
          <p:cNvSpPr/>
          <p:nvPr/>
        </p:nvSpPr>
        <p:spPr>
          <a:xfrm>
            <a:off x="4622346" y="109058"/>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2948629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61" y="176969"/>
            <a:ext cx="11644568" cy="6485088"/>
          </a:xfrm>
          <a:prstGeom prst="rect">
            <a:avLst/>
          </a:prstGeom>
        </p:spPr>
      </p:pic>
      <p:sp>
        <p:nvSpPr>
          <p:cNvPr id="3" name="テキスト ボックス 2"/>
          <p:cNvSpPr txBox="1"/>
          <p:nvPr/>
        </p:nvSpPr>
        <p:spPr>
          <a:xfrm>
            <a:off x="0" y="0"/>
            <a:ext cx="4467497" cy="584775"/>
          </a:xfrm>
          <a:prstGeom prst="rect">
            <a:avLst/>
          </a:prstGeom>
          <a:solidFill>
            <a:schemeClr val="tx1"/>
          </a:solidFill>
        </p:spPr>
        <p:txBody>
          <a:bodyPr wrap="square" rtlCol="0">
            <a:spAutoFit/>
          </a:bodyPr>
          <a:lstStyle/>
          <a:p>
            <a:r>
              <a:rPr lang="ja-JP" altLang="en-US" sz="3200" dirty="0" smtClean="0">
                <a:solidFill>
                  <a:schemeClr val="accent2">
                    <a:lumMod val="60000"/>
                    <a:lumOff val="40000"/>
                  </a:schemeClr>
                </a:solidFill>
              </a:rPr>
              <a:t>綿花生産の殺虫剤・農薬</a:t>
            </a:r>
            <a:endParaRPr kumimoji="1" lang="ja-JP" altLang="en-US" sz="3200" dirty="0">
              <a:solidFill>
                <a:schemeClr val="accent2">
                  <a:lumMod val="60000"/>
                  <a:lumOff val="40000"/>
                </a:schemeClr>
              </a:solidFill>
            </a:endParaRPr>
          </a:p>
        </p:txBody>
      </p:sp>
      <p:sp>
        <p:nvSpPr>
          <p:cNvPr id="4" name="テキスト ボックス 3"/>
          <p:cNvSpPr txBox="1"/>
          <p:nvPr/>
        </p:nvSpPr>
        <p:spPr>
          <a:xfrm>
            <a:off x="240603" y="761744"/>
            <a:ext cx="3975605" cy="707886"/>
          </a:xfrm>
          <a:prstGeom prst="rect">
            <a:avLst/>
          </a:prstGeom>
          <a:solidFill>
            <a:schemeClr val="bg1"/>
          </a:solidFill>
          <a:ln w="57150">
            <a:solidFill>
              <a:schemeClr val="tx1"/>
            </a:solidFill>
          </a:ln>
        </p:spPr>
        <p:txBody>
          <a:bodyPr wrap="square" rtlCol="0">
            <a:spAutoFit/>
          </a:bodyPr>
          <a:lstStyle/>
          <a:p>
            <a:r>
              <a:rPr lang="ja-JP" altLang="en-US" sz="4000" dirty="0"/>
              <a:t>アメリカ</a:t>
            </a:r>
            <a:r>
              <a:rPr kumimoji="1" lang="ja-JP" altLang="en-US" sz="4000" dirty="0" smtClean="0"/>
              <a:t>の綿花畑</a:t>
            </a:r>
            <a:endParaRPr kumimoji="1" lang="ja-JP" altLang="en-US" sz="4000" dirty="0"/>
          </a:p>
        </p:txBody>
      </p:sp>
      <p:sp>
        <p:nvSpPr>
          <p:cNvPr id="6" name="テキスト ボックス 5"/>
          <p:cNvSpPr txBox="1"/>
          <p:nvPr/>
        </p:nvSpPr>
        <p:spPr>
          <a:xfrm>
            <a:off x="131323" y="5269370"/>
            <a:ext cx="11793964" cy="1446550"/>
          </a:xfrm>
          <a:prstGeom prst="rect">
            <a:avLst/>
          </a:prstGeom>
          <a:solidFill>
            <a:schemeClr val="bg1"/>
          </a:solidFill>
        </p:spPr>
        <p:txBody>
          <a:bodyPr wrap="square" rtlCol="0">
            <a:spAutoFit/>
          </a:bodyPr>
          <a:lstStyle/>
          <a:p>
            <a:pPr lvl="0"/>
            <a:r>
              <a:rPr lang="ja-JP" altLang="en-US" sz="4400" dirty="0" smtClean="0"/>
              <a:t>殺虫剤を南部平野全域に散布している。</a:t>
            </a:r>
            <a:r>
              <a:rPr lang="ja-JP" altLang="en-US" sz="4400" dirty="0">
                <a:solidFill>
                  <a:prstClr val="black"/>
                </a:solidFill>
              </a:rPr>
              <a:t>この大量の殺虫剤が環境に大きな影響を与えるはずだ。</a:t>
            </a:r>
          </a:p>
        </p:txBody>
      </p:sp>
      <p:sp>
        <p:nvSpPr>
          <p:cNvPr id="7" name="正方形/長方形 6"/>
          <p:cNvSpPr/>
          <p:nvPr/>
        </p:nvSpPr>
        <p:spPr>
          <a:xfrm>
            <a:off x="4596835" y="123106"/>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289713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379412613"/>
              </p:ext>
            </p:extLst>
          </p:nvPr>
        </p:nvGraphicFramePr>
        <p:xfrm>
          <a:off x="1214717" y="430305"/>
          <a:ext cx="9771529" cy="6131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4459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37" y="100901"/>
            <a:ext cx="11625950" cy="6613407"/>
          </a:xfrm>
          <a:prstGeom prst="rect">
            <a:avLst/>
          </a:prstGeom>
        </p:spPr>
      </p:pic>
      <p:sp>
        <p:nvSpPr>
          <p:cNvPr id="3" name="テキスト ボックス 2"/>
          <p:cNvSpPr txBox="1"/>
          <p:nvPr/>
        </p:nvSpPr>
        <p:spPr>
          <a:xfrm>
            <a:off x="0" y="0"/>
            <a:ext cx="4467497" cy="584775"/>
          </a:xfrm>
          <a:prstGeom prst="rect">
            <a:avLst/>
          </a:prstGeom>
          <a:solidFill>
            <a:schemeClr val="tx1"/>
          </a:solidFill>
        </p:spPr>
        <p:txBody>
          <a:bodyPr wrap="square" rtlCol="0">
            <a:spAutoFit/>
          </a:bodyPr>
          <a:lstStyle/>
          <a:p>
            <a:r>
              <a:rPr lang="ja-JP" altLang="en-US" sz="3200" dirty="0" smtClean="0">
                <a:solidFill>
                  <a:schemeClr val="accent2">
                    <a:lumMod val="60000"/>
                    <a:lumOff val="40000"/>
                  </a:schemeClr>
                </a:solidFill>
              </a:rPr>
              <a:t>綿花生産の殺虫剤・農薬</a:t>
            </a:r>
            <a:endParaRPr kumimoji="1" lang="ja-JP" altLang="en-US" sz="3200" dirty="0">
              <a:solidFill>
                <a:schemeClr val="accent2">
                  <a:lumMod val="60000"/>
                  <a:lumOff val="40000"/>
                </a:schemeClr>
              </a:solidFill>
            </a:endParaRPr>
          </a:p>
        </p:txBody>
      </p:sp>
      <p:sp>
        <p:nvSpPr>
          <p:cNvPr id="4" name="テキスト ボックス 3"/>
          <p:cNvSpPr txBox="1"/>
          <p:nvPr/>
        </p:nvSpPr>
        <p:spPr>
          <a:xfrm>
            <a:off x="299337" y="685676"/>
            <a:ext cx="3975605" cy="707886"/>
          </a:xfrm>
          <a:prstGeom prst="rect">
            <a:avLst/>
          </a:prstGeom>
          <a:solidFill>
            <a:schemeClr val="bg1"/>
          </a:solidFill>
          <a:ln w="57150">
            <a:solidFill>
              <a:schemeClr val="tx1"/>
            </a:solidFill>
          </a:ln>
        </p:spPr>
        <p:txBody>
          <a:bodyPr wrap="square" rtlCol="0">
            <a:spAutoFit/>
          </a:bodyPr>
          <a:lstStyle/>
          <a:p>
            <a:r>
              <a:rPr lang="ja-JP" altLang="en-US" sz="4000" dirty="0"/>
              <a:t>アメリカ</a:t>
            </a:r>
            <a:r>
              <a:rPr kumimoji="1" lang="ja-JP" altLang="en-US" sz="4000" dirty="0" smtClean="0"/>
              <a:t>の綿花畑</a:t>
            </a:r>
            <a:endParaRPr kumimoji="1" lang="ja-JP" altLang="en-US" sz="4000" dirty="0"/>
          </a:p>
        </p:txBody>
      </p:sp>
      <p:sp>
        <p:nvSpPr>
          <p:cNvPr id="6" name="テキスト ボックス 5"/>
          <p:cNvSpPr txBox="1"/>
          <p:nvPr/>
        </p:nvSpPr>
        <p:spPr>
          <a:xfrm>
            <a:off x="459452" y="4590650"/>
            <a:ext cx="11271380" cy="2123658"/>
          </a:xfrm>
          <a:prstGeom prst="rect">
            <a:avLst/>
          </a:prstGeom>
          <a:solidFill>
            <a:schemeClr val="bg1"/>
          </a:solidFill>
        </p:spPr>
        <p:txBody>
          <a:bodyPr wrap="square" rtlCol="0">
            <a:spAutoFit/>
          </a:bodyPr>
          <a:lstStyle/>
          <a:p>
            <a:r>
              <a:rPr lang="ja-JP" altLang="en-US" sz="4400" dirty="0" smtClean="0"/>
              <a:t>夫の父親も、同じように育ち同じように死にました。大量の薬品や農薬が死因と関係ないとは思えません。</a:t>
            </a:r>
            <a:endParaRPr lang="ja-JP" altLang="en-US" sz="4400" dirty="0"/>
          </a:p>
        </p:txBody>
      </p:sp>
      <p:sp>
        <p:nvSpPr>
          <p:cNvPr id="7" name="テキスト ボックス 6"/>
          <p:cNvSpPr txBox="1"/>
          <p:nvPr/>
        </p:nvSpPr>
        <p:spPr>
          <a:xfrm>
            <a:off x="0" y="4590650"/>
            <a:ext cx="11925287" cy="2123658"/>
          </a:xfrm>
          <a:prstGeom prst="rect">
            <a:avLst/>
          </a:prstGeom>
          <a:solidFill>
            <a:schemeClr val="bg1"/>
          </a:solidFill>
        </p:spPr>
        <p:txBody>
          <a:bodyPr wrap="square" rtlCol="0">
            <a:spAutoFit/>
          </a:bodyPr>
          <a:lstStyle/>
          <a:p>
            <a:r>
              <a:rPr lang="ja-JP" altLang="en-US" sz="4400" dirty="0" smtClean="0"/>
              <a:t>脳腫瘍で死んだ夫は、農薬等を多く使う広大な綿花畑で育ちました。綿花栽培の薬品や農薬が夫の死の直接の原因という証拠はありませんが・・・</a:t>
            </a:r>
            <a:endParaRPr lang="ja-JP" altLang="en-US" sz="4400" dirty="0"/>
          </a:p>
        </p:txBody>
      </p:sp>
      <p:sp>
        <p:nvSpPr>
          <p:cNvPr id="8" name="正方形/長方形 7"/>
          <p:cNvSpPr/>
          <p:nvPr/>
        </p:nvSpPr>
        <p:spPr>
          <a:xfrm>
            <a:off x="4596835" y="123106"/>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339438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3822" y="302596"/>
            <a:ext cx="11353073" cy="1938992"/>
          </a:xfrm>
          <a:prstGeom prst="rect">
            <a:avLst/>
          </a:prstGeom>
          <a:solidFill>
            <a:schemeClr val="bg1"/>
          </a:solidFill>
          <a:ln w="76200">
            <a:solidFill>
              <a:srgbClr val="FF0000"/>
            </a:solidFill>
          </a:ln>
        </p:spPr>
        <p:txBody>
          <a:bodyPr wrap="square" rtlCol="0">
            <a:spAutoFit/>
          </a:bodyPr>
          <a:lstStyle/>
          <a:p>
            <a:r>
              <a:rPr kumimoji="1" lang="ja-JP" altLang="en-US" sz="6000" smtClean="0"/>
              <a:t>衣服の大量</a:t>
            </a:r>
            <a:r>
              <a:rPr kumimoji="1" lang="ja-JP" altLang="en-US" sz="6000" dirty="0" smtClean="0"/>
              <a:t>消費・大量廃棄</a:t>
            </a:r>
            <a:endParaRPr kumimoji="1" lang="en-US" altLang="ja-JP" sz="6000" dirty="0" smtClean="0"/>
          </a:p>
          <a:p>
            <a:r>
              <a:rPr lang="ja-JP" altLang="en-US" sz="6000" dirty="0"/>
              <a:t>　</a:t>
            </a:r>
            <a:r>
              <a:rPr lang="ja-JP" altLang="en-US" sz="6000" dirty="0" smtClean="0"/>
              <a:t>　　　　　</a:t>
            </a:r>
            <a:r>
              <a:rPr kumimoji="1" lang="ja-JP" altLang="en-US" sz="6000" dirty="0" smtClean="0"/>
              <a:t>（使い捨て）</a:t>
            </a:r>
            <a:r>
              <a:rPr lang="ja-JP" altLang="en-US" sz="6000" dirty="0" smtClean="0"/>
              <a:t>による大問題</a:t>
            </a:r>
            <a:endParaRPr lang="en-US" altLang="ja-JP" sz="6000" dirty="0" smtClean="0"/>
          </a:p>
        </p:txBody>
      </p:sp>
      <p:sp>
        <p:nvSpPr>
          <p:cNvPr id="3" name="テキスト ボックス 2"/>
          <p:cNvSpPr txBox="1"/>
          <p:nvPr/>
        </p:nvSpPr>
        <p:spPr>
          <a:xfrm>
            <a:off x="443821" y="2462572"/>
            <a:ext cx="11353073" cy="1015663"/>
          </a:xfrm>
          <a:prstGeom prst="rect">
            <a:avLst/>
          </a:prstGeom>
          <a:solidFill>
            <a:schemeClr val="accent4">
              <a:lumMod val="20000"/>
              <a:lumOff val="80000"/>
            </a:schemeClr>
          </a:solidFill>
          <a:ln w="57150">
            <a:solidFill>
              <a:schemeClr val="tx1"/>
            </a:solidFill>
          </a:ln>
        </p:spPr>
        <p:txBody>
          <a:bodyPr wrap="square" rtlCol="0">
            <a:spAutoFit/>
          </a:bodyPr>
          <a:lstStyle/>
          <a:p>
            <a:r>
              <a:rPr kumimoji="1" lang="ja-JP" altLang="en-US" sz="6000" dirty="0" smtClean="0"/>
              <a:t>○天然資源の枯渇（無くなる）</a:t>
            </a:r>
            <a:endParaRPr kumimoji="1" lang="ja-JP" altLang="en-US" sz="6000" dirty="0"/>
          </a:p>
        </p:txBody>
      </p:sp>
      <p:sp>
        <p:nvSpPr>
          <p:cNvPr id="4" name="テキスト ボックス 3"/>
          <p:cNvSpPr txBox="1"/>
          <p:nvPr/>
        </p:nvSpPr>
        <p:spPr>
          <a:xfrm>
            <a:off x="443821" y="3635924"/>
            <a:ext cx="11335648" cy="1938992"/>
          </a:xfrm>
          <a:prstGeom prst="rect">
            <a:avLst/>
          </a:prstGeom>
          <a:solidFill>
            <a:schemeClr val="accent4">
              <a:lumMod val="20000"/>
              <a:lumOff val="80000"/>
            </a:schemeClr>
          </a:solidFill>
          <a:ln w="57150">
            <a:solidFill>
              <a:schemeClr val="tx1"/>
            </a:solidFill>
          </a:ln>
        </p:spPr>
        <p:txBody>
          <a:bodyPr wrap="square" rtlCol="0">
            <a:spAutoFit/>
          </a:bodyPr>
          <a:lstStyle/>
          <a:p>
            <a:r>
              <a:rPr lang="ja-JP" altLang="en-US" sz="6000" dirty="0" smtClean="0"/>
              <a:t>○環境破壊（土壌汚染）</a:t>
            </a:r>
            <a:endParaRPr lang="en-US" altLang="ja-JP" sz="6000" dirty="0" smtClean="0"/>
          </a:p>
          <a:p>
            <a:r>
              <a:rPr lang="ja-JP" altLang="en-US" sz="6000" dirty="0" smtClean="0"/>
              <a:t>　　　　　　（水質汚染）（大気汚染）</a:t>
            </a:r>
            <a:endParaRPr kumimoji="1" lang="ja-JP" altLang="en-US" sz="6000" dirty="0"/>
          </a:p>
        </p:txBody>
      </p:sp>
      <p:sp>
        <p:nvSpPr>
          <p:cNvPr id="5" name="テキスト ボックス 4"/>
          <p:cNvSpPr txBox="1"/>
          <p:nvPr/>
        </p:nvSpPr>
        <p:spPr>
          <a:xfrm>
            <a:off x="426397" y="5732605"/>
            <a:ext cx="11353072" cy="1015663"/>
          </a:xfrm>
          <a:prstGeom prst="rect">
            <a:avLst/>
          </a:prstGeom>
          <a:solidFill>
            <a:schemeClr val="accent4">
              <a:lumMod val="20000"/>
              <a:lumOff val="80000"/>
            </a:schemeClr>
          </a:solidFill>
          <a:ln w="57150">
            <a:solidFill>
              <a:schemeClr val="tx1"/>
            </a:solidFill>
          </a:ln>
        </p:spPr>
        <p:txBody>
          <a:bodyPr wrap="square" rtlCol="0">
            <a:spAutoFit/>
          </a:bodyPr>
          <a:lstStyle/>
          <a:p>
            <a:r>
              <a:rPr kumimoji="1" lang="ja-JP" altLang="en-US" sz="6000" dirty="0" smtClean="0"/>
              <a:t>○廃棄物処理（ごみ問題）</a:t>
            </a:r>
            <a:endParaRPr kumimoji="1" lang="ja-JP" altLang="en-US" sz="6000" dirty="0"/>
          </a:p>
        </p:txBody>
      </p:sp>
    </p:spTree>
    <p:extLst>
      <p:ext uri="{BB962C8B-B14F-4D97-AF65-F5344CB8AC3E}">
        <p14:creationId xmlns:p14="http://schemas.microsoft.com/office/powerpoint/2010/main" val="361995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565148665"/>
              </p:ext>
            </p:extLst>
          </p:nvPr>
        </p:nvGraphicFramePr>
        <p:xfrm>
          <a:off x="1026458" y="376518"/>
          <a:ext cx="10000129" cy="6199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6856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669" y="1108917"/>
            <a:ext cx="6485710" cy="646331"/>
          </a:xfrm>
          <a:prstGeom prst="rect">
            <a:avLst/>
          </a:prstGeom>
          <a:noFill/>
        </p:spPr>
        <p:txBody>
          <a:bodyPr wrap="square" rtlCol="0">
            <a:spAutoFit/>
          </a:bodyPr>
          <a:lstStyle/>
          <a:p>
            <a:r>
              <a:rPr kumimoji="1" lang="ja-JP" altLang="en-US" sz="3600" dirty="0" smtClean="0"/>
              <a:t>Ｑ：衣服は何でできている？</a:t>
            </a:r>
            <a:endParaRPr kumimoji="1" lang="ja-JP" altLang="en-US" sz="3600" dirty="0"/>
          </a:p>
        </p:txBody>
      </p:sp>
      <p:sp>
        <p:nvSpPr>
          <p:cNvPr id="3" name="テキスト ボックス 2"/>
          <p:cNvSpPr txBox="1"/>
          <p:nvPr/>
        </p:nvSpPr>
        <p:spPr>
          <a:xfrm>
            <a:off x="522514" y="313509"/>
            <a:ext cx="4820195" cy="584775"/>
          </a:xfrm>
          <a:prstGeom prst="rect">
            <a:avLst/>
          </a:prstGeom>
          <a:noFill/>
          <a:ln>
            <a:solidFill>
              <a:schemeClr val="tx1"/>
            </a:solidFill>
          </a:ln>
        </p:spPr>
        <p:txBody>
          <a:bodyPr wrap="square" rtlCol="0">
            <a:spAutoFit/>
          </a:bodyPr>
          <a:lstStyle/>
          <a:p>
            <a:r>
              <a:rPr kumimoji="1" lang="ja-JP" altLang="en-US" sz="3200" dirty="0" smtClean="0"/>
              <a:t>１学期の学習の復習クイズ</a:t>
            </a:r>
            <a:endParaRPr kumimoji="1" lang="ja-JP" altLang="en-US" sz="3200" dirty="0"/>
          </a:p>
        </p:txBody>
      </p:sp>
      <p:sp>
        <p:nvSpPr>
          <p:cNvPr id="4" name="テキスト ボックス 3"/>
          <p:cNvSpPr txBox="1"/>
          <p:nvPr/>
        </p:nvSpPr>
        <p:spPr>
          <a:xfrm>
            <a:off x="3004458" y="1915975"/>
            <a:ext cx="1162594" cy="646331"/>
          </a:xfrm>
          <a:prstGeom prst="rect">
            <a:avLst/>
          </a:prstGeom>
          <a:noFill/>
        </p:spPr>
        <p:txBody>
          <a:bodyPr wrap="square" rtlCol="0">
            <a:spAutoFit/>
          </a:bodyPr>
          <a:lstStyle/>
          <a:p>
            <a:r>
              <a:rPr kumimoji="1" lang="ja-JP" altLang="en-US" sz="3600" dirty="0" smtClean="0"/>
              <a:t>衣服</a:t>
            </a:r>
            <a:endParaRPr kumimoji="1" lang="ja-JP" altLang="en-US" sz="3600" dirty="0"/>
          </a:p>
        </p:txBody>
      </p:sp>
      <p:sp>
        <p:nvSpPr>
          <p:cNvPr id="5" name="テキスト ボックス 4"/>
          <p:cNvSpPr txBox="1"/>
          <p:nvPr/>
        </p:nvSpPr>
        <p:spPr>
          <a:xfrm>
            <a:off x="4888776" y="1867985"/>
            <a:ext cx="1162594" cy="646331"/>
          </a:xfrm>
          <a:prstGeom prst="rect">
            <a:avLst/>
          </a:prstGeom>
          <a:noFill/>
        </p:spPr>
        <p:txBody>
          <a:bodyPr wrap="square" rtlCol="0">
            <a:spAutoFit/>
          </a:bodyPr>
          <a:lstStyle/>
          <a:p>
            <a:r>
              <a:rPr kumimoji="1" lang="ja-JP" altLang="en-US" sz="3600" dirty="0" smtClean="0"/>
              <a:t>布</a:t>
            </a:r>
            <a:endParaRPr kumimoji="1" lang="ja-JP" altLang="en-US" sz="3600" dirty="0"/>
          </a:p>
        </p:txBody>
      </p:sp>
      <p:sp>
        <p:nvSpPr>
          <p:cNvPr id="6" name="テキスト ボックス 5"/>
          <p:cNvSpPr txBox="1"/>
          <p:nvPr/>
        </p:nvSpPr>
        <p:spPr>
          <a:xfrm>
            <a:off x="6485711" y="1867986"/>
            <a:ext cx="1162594" cy="646331"/>
          </a:xfrm>
          <a:prstGeom prst="rect">
            <a:avLst/>
          </a:prstGeom>
          <a:noFill/>
        </p:spPr>
        <p:txBody>
          <a:bodyPr wrap="square" rtlCol="0">
            <a:spAutoFit/>
          </a:bodyPr>
          <a:lstStyle/>
          <a:p>
            <a:r>
              <a:rPr lang="ja-JP" altLang="en-US" sz="3600" dirty="0"/>
              <a:t>糸</a:t>
            </a:r>
            <a:endParaRPr kumimoji="1" lang="ja-JP" altLang="en-US" sz="3600" dirty="0"/>
          </a:p>
        </p:txBody>
      </p:sp>
      <p:sp>
        <p:nvSpPr>
          <p:cNvPr id="7" name="テキスト ボックス 6"/>
          <p:cNvSpPr txBox="1"/>
          <p:nvPr/>
        </p:nvSpPr>
        <p:spPr>
          <a:xfrm>
            <a:off x="7935689" y="1867985"/>
            <a:ext cx="1162594" cy="646331"/>
          </a:xfrm>
          <a:prstGeom prst="rect">
            <a:avLst/>
          </a:prstGeom>
          <a:noFill/>
        </p:spPr>
        <p:txBody>
          <a:bodyPr wrap="square" rtlCol="0">
            <a:spAutoFit/>
          </a:bodyPr>
          <a:lstStyle/>
          <a:p>
            <a:r>
              <a:rPr kumimoji="1" lang="ja-JP" altLang="en-US" sz="3600" dirty="0" smtClean="0"/>
              <a:t>繊維</a:t>
            </a:r>
            <a:endParaRPr kumimoji="1" lang="ja-JP" altLang="en-US" sz="3600" dirty="0"/>
          </a:p>
        </p:txBody>
      </p:sp>
      <p:sp>
        <p:nvSpPr>
          <p:cNvPr id="12" name="テキスト ボックス 11"/>
          <p:cNvSpPr txBox="1"/>
          <p:nvPr/>
        </p:nvSpPr>
        <p:spPr>
          <a:xfrm>
            <a:off x="2205993" y="1915972"/>
            <a:ext cx="1162594" cy="646331"/>
          </a:xfrm>
          <a:prstGeom prst="rect">
            <a:avLst/>
          </a:prstGeom>
          <a:noFill/>
        </p:spPr>
        <p:txBody>
          <a:bodyPr wrap="square" rtlCol="0">
            <a:spAutoFit/>
          </a:bodyPr>
          <a:lstStyle/>
          <a:p>
            <a:r>
              <a:rPr kumimoji="1" lang="ja-JP" altLang="en-US" sz="3600" dirty="0" smtClean="0"/>
              <a:t>Ａ：</a:t>
            </a:r>
            <a:endParaRPr kumimoji="1" lang="ja-JP" altLang="en-US" sz="3600" dirty="0"/>
          </a:p>
        </p:txBody>
      </p:sp>
      <p:sp>
        <p:nvSpPr>
          <p:cNvPr id="13" name="右矢印 12"/>
          <p:cNvSpPr/>
          <p:nvPr/>
        </p:nvSpPr>
        <p:spPr>
          <a:xfrm>
            <a:off x="4237267" y="1983178"/>
            <a:ext cx="434341" cy="4867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808892" y="1935191"/>
            <a:ext cx="434341" cy="4867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7360379" y="1947782"/>
            <a:ext cx="434341" cy="4867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74669" y="3103180"/>
            <a:ext cx="6485710" cy="646331"/>
          </a:xfrm>
          <a:prstGeom prst="rect">
            <a:avLst/>
          </a:prstGeom>
          <a:noFill/>
        </p:spPr>
        <p:txBody>
          <a:bodyPr wrap="square" rtlCol="0">
            <a:spAutoFit/>
          </a:bodyPr>
          <a:lstStyle/>
          <a:p>
            <a:r>
              <a:rPr kumimoji="1" lang="ja-JP" altLang="en-US" sz="3600" dirty="0" smtClean="0"/>
              <a:t>Ｑ：綿は何でできている？</a:t>
            </a:r>
            <a:endParaRPr kumimoji="1" lang="ja-JP" altLang="en-US" sz="3600" dirty="0"/>
          </a:p>
        </p:txBody>
      </p:sp>
      <p:sp>
        <p:nvSpPr>
          <p:cNvPr id="17" name="テキスト ボックス 16"/>
          <p:cNvSpPr txBox="1"/>
          <p:nvPr/>
        </p:nvSpPr>
        <p:spPr>
          <a:xfrm>
            <a:off x="2251710" y="3862248"/>
            <a:ext cx="3799659" cy="646331"/>
          </a:xfrm>
          <a:prstGeom prst="rect">
            <a:avLst/>
          </a:prstGeom>
          <a:noFill/>
        </p:spPr>
        <p:txBody>
          <a:bodyPr wrap="square" rtlCol="0">
            <a:spAutoFit/>
          </a:bodyPr>
          <a:lstStyle/>
          <a:p>
            <a:r>
              <a:rPr kumimoji="1" lang="ja-JP" altLang="en-US" sz="3600" dirty="0" smtClean="0"/>
              <a:t>Ａ：綿花</a:t>
            </a:r>
            <a:endParaRPr kumimoji="1" lang="ja-JP" altLang="en-US" sz="3600" dirty="0"/>
          </a:p>
        </p:txBody>
      </p:sp>
      <p:sp>
        <p:nvSpPr>
          <p:cNvPr id="18" name="テキスト ボックス 17"/>
          <p:cNvSpPr txBox="1"/>
          <p:nvPr/>
        </p:nvSpPr>
        <p:spPr>
          <a:xfrm>
            <a:off x="908684" y="4979877"/>
            <a:ext cx="7843430" cy="646331"/>
          </a:xfrm>
          <a:prstGeom prst="rect">
            <a:avLst/>
          </a:prstGeom>
          <a:noFill/>
        </p:spPr>
        <p:txBody>
          <a:bodyPr wrap="square" rtlCol="0">
            <a:spAutoFit/>
          </a:bodyPr>
          <a:lstStyle/>
          <a:p>
            <a:r>
              <a:rPr kumimoji="1" lang="ja-JP" altLang="en-US" sz="3600" dirty="0" smtClean="0"/>
              <a:t>Ｑ：ポリエステルは何でできている？</a:t>
            </a:r>
            <a:endParaRPr kumimoji="1" lang="ja-JP" altLang="en-US" sz="3600" dirty="0"/>
          </a:p>
        </p:txBody>
      </p:sp>
      <p:sp>
        <p:nvSpPr>
          <p:cNvPr id="19" name="テキスト ボックス 18"/>
          <p:cNvSpPr txBox="1"/>
          <p:nvPr/>
        </p:nvSpPr>
        <p:spPr>
          <a:xfrm>
            <a:off x="2337437" y="5738945"/>
            <a:ext cx="3799659" cy="646331"/>
          </a:xfrm>
          <a:prstGeom prst="rect">
            <a:avLst/>
          </a:prstGeom>
          <a:noFill/>
        </p:spPr>
        <p:txBody>
          <a:bodyPr wrap="square" rtlCol="0">
            <a:spAutoFit/>
          </a:bodyPr>
          <a:lstStyle/>
          <a:p>
            <a:r>
              <a:rPr kumimoji="1" lang="ja-JP" altLang="en-US" sz="3600" dirty="0" smtClean="0"/>
              <a:t>Ａ：石油</a:t>
            </a:r>
            <a:endParaRPr kumimoji="1" lang="ja-JP" altLang="en-US" sz="3600" dirty="0"/>
          </a:p>
        </p:txBody>
      </p:sp>
    </p:spTree>
    <p:extLst>
      <p:ext uri="{BB962C8B-B14F-4D97-AF65-F5344CB8AC3E}">
        <p14:creationId xmlns:p14="http://schemas.microsoft.com/office/powerpoint/2010/main" val="15248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2" grpId="0"/>
      <p:bldP spid="13" grpId="0" animBg="1"/>
      <p:bldP spid="14" grpId="0" animBg="1"/>
      <p:bldP spid="15" grpId="0" animBg="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563785657"/>
              </p:ext>
            </p:extLst>
          </p:nvPr>
        </p:nvGraphicFramePr>
        <p:xfrm>
          <a:off x="1880315" y="240016"/>
          <a:ext cx="8395855" cy="571688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284890" y="6143223"/>
            <a:ext cx="6735651" cy="369332"/>
          </a:xfrm>
          <a:prstGeom prst="rect">
            <a:avLst/>
          </a:prstGeom>
          <a:noFill/>
        </p:spPr>
        <p:txBody>
          <a:bodyPr wrap="square" rtlCol="0">
            <a:spAutoFit/>
          </a:bodyPr>
          <a:lstStyle/>
          <a:p>
            <a:r>
              <a:rPr kumimoji="1" lang="ja-JP" altLang="en-US" dirty="0" smtClean="0"/>
              <a:t>「面白くてよくわかる！エコロジー」　満田久義著より</a:t>
            </a:r>
            <a:endParaRPr kumimoji="1" lang="en-US" altLang="ja-JP" dirty="0" smtClean="0"/>
          </a:p>
        </p:txBody>
      </p:sp>
      <p:sp>
        <p:nvSpPr>
          <p:cNvPr id="4" name="テキスト ボックス 3"/>
          <p:cNvSpPr txBox="1"/>
          <p:nvPr/>
        </p:nvSpPr>
        <p:spPr>
          <a:xfrm>
            <a:off x="206439" y="2167061"/>
            <a:ext cx="4661397" cy="1200329"/>
          </a:xfrm>
          <a:prstGeom prst="rect">
            <a:avLst/>
          </a:prstGeom>
          <a:solidFill>
            <a:schemeClr val="bg1"/>
          </a:solidFill>
          <a:ln w="76200">
            <a:solidFill>
              <a:srgbClr val="FF0000"/>
            </a:solidFill>
          </a:ln>
        </p:spPr>
        <p:txBody>
          <a:bodyPr wrap="square" rtlCol="0">
            <a:spAutoFit/>
          </a:bodyPr>
          <a:lstStyle/>
          <a:p>
            <a:r>
              <a:rPr kumimoji="1" lang="ja-JP" altLang="en-US" sz="3600" dirty="0" smtClean="0"/>
              <a:t>このまま行くと、</a:t>
            </a:r>
            <a:endParaRPr kumimoji="1" lang="en-US" altLang="ja-JP" sz="3600" dirty="0" smtClean="0"/>
          </a:p>
          <a:p>
            <a:r>
              <a:rPr kumimoji="1" lang="ja-JP" altLang="en-US" sz="3600" dirty="0" smtClean="0"/>
              <a:t>後、３４年分しかない？</a:t>
            </a:r>
            <a:endParaRPr kumimoji="1" lang="ja-JP" altLang="en-US" sz="3600" dirty="0"/>
          </a:p>
        </p:txBody>
      </p:sp>
      <p:sp>
        <p:nvSpPr>
          <p:cNvPr id="5" name="テキスト ボックス 4"/>
          <p:cNvSpPr txBox="1"/>
          <p:nvPr/>
        </p:nvSpPr>
        <p:spPr>
          <a:xfrm>
            <a:off x="0" y="6088559"/>
            <a:ext cx="4116693" cy="769441"/>
          </a:xfrm>
          <a:prstGeom prst="rect">
            <a:avLst/>
          </a:prstGeom>
          <a:solidFill>
            <a:srgbClr val="7030A0"/>
          </a:solidFill>
          <a:ln w="76200">
            <a:solidFill>
              <a:srgbClr val="7030A0"/>
            </a:solidFill>
          </a:ln>
        </p:spPr>
        <p:txBody>
          <a:bodyPr wrap="square" rtlCol="0">
            <a:spAutoFit/>
          </a:bodyPr>
          <a:lstStyle/>
          <a:p>
            <a:r>
              <a:rPr kumimoji="1" lang="ja-JP" altLang="en-US" sz="4400" dirty="0" smtClean="0">
                <a:solidFill>
                  <a:schemeClr val="bg1"/>
                </a:solidFill>
              </a:rPr>
              <a:t>天然資源の枯渇</a:t>
            </a:r>
            <a:endParaRPr kumimoji="1" lang="ja-JP" altLang="en-US" sz="4400" dirty="0">
              <a:solidFill>
                <a:schemeClr val="bg1"/>
              </a:solidFill>
            </a:endParaRPr>
          </a:p>
        </p:txBody>
      </p:sp>
      <p:sp>
        <p:nvSpPr>
          <p:cNvPr id="6" name="テキスト ボックス 5"/>
          <p:cNvSpPr txBox="1"/>
          <p:nvPr/>
        </p:nvSpPr>
        <p:spPr>
          <a:xfrm>
            <a:off x="8539314" y="339213"/>
            <a:ext cx="3229897" cy="1384995"/>
          </a:xfrm>
          <a:prstGeom prst="rect">
            <a:avLst/>
          </a:prstGeom>
          <a:solidFill>
            <a:schemeClr val="bg1"/>
          </a:solidFill>
          <a:ln w="57150">
            <a:solidFill>
              <a:srgbClr val="7030A0"/>
            </a:solidFill>
          </a:ln>
        </p:spPr>
        <p:txBody>
          <a:bodyPr wrap="square" rtlCol="0">
            <a:spAutoFit/>
          </a:bodyPr>
          <a:lstStyle/>
          <a:p>
            <a:r>
              <a:rPr lang="ja-JP" altLang="en-US" sz="2800" dirty="0" smtClean="0"/>
              <a:t>ポリエステルなどの化学繊維は「石油」でできている</a:t>
            </a:r>
            <a:endParaRPr kumimoji="1" lang="ja-JP" altLang="en-US" sz="2800" dirty="0"/>
          </a:p>
        </p:txBody>
      </p:sp>
    </p:spTree>
    <p:extLst>
      <p:ext uri="{BB962C8B-B14F-4D97-AF65-F5344CB8AC3E}">
        <p14:creationId xmlns:p14="http://schemas.microsoft.com/office/powerpoint/2010/main" val="225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06069" y="2111567"/>
            <a:ext cx="9028848" cy="1107996"/>
          </a:xfrm>
          <a:prstGeom prst="rect">
            <a:avLst/>
          </a:prstGeom>
          <a:noFill/>
          <a:ln w="76200">
            <a:solidFill>
              <a:srgbClr val="FF0000"/>
            </a:solidFill>
          </a:ln>
        </p:spPr>
        <p:txBody>
          <a:bodyPr wrap="square" rtlCol="0">
            <a:spAutoFit/>
          </a:bodyPr>
          <a:lstStyle/>
          <a:p>
            <a:r>
              <a:rPr kumimoji="1" lang="ja-JP" altLang="en-US" sz="6600" dirty="0" smtClean="0"/>
              <a:t>なぜ、こんなに安いの？</a:t>
            </a:r>
            <a:endParaRPr kumimoji="1" lang="ja-JP" altLang="en-US" sz="6600" dirty="0"/>
          </a:p>
        </p:txBody>
      </p:sp>
      <p:sp>
        <p:nvSpPr>
          <p:cNvPr id="3" name="テキスト ボックス 2"/>
          <p:cNvSpPr txBox="1"/>
          <p:nvPr/>
        </p:nvSpPr>
        <p:spPr>
          <a:xfrm>
            <a:off x="2028042" y="258573"/>
            <a:ext cx="8268237" cy="1569660"/>
          </a:xfrm>
          <a:prstGeom prst="rect">
            <a:avLst/>
          </a:prstGeom>
          <a:noFill/>
        </p:spPr>
        <p:txBody>
          <a:bodyPr wrap="square" rtlCol="0">
            <a:spAutoFit/>
          </a:bodyPr>
          <a:lstStyle/>
          <a:p>
            <a:r>
              <a:rPr kumimoji="1" lang="ja-JP" altLang="en-US" sz="4800" dirty="0" smtClean="0"/>
              <a:t>今、たくさんの物を、</a:t>
            </a:r>
            <a:endParaRPr kumimoji="1" lang="en-US" altLang="ja-JP" sz="4800" dirty="0" smtClean="0"/>
          </a:p>
          <a:p>
            <a:r>
              <a:rPr kumimoji="1" lang="ja-JP" altLang="en-US" sz="4800" dirty="0" smtClean="0"/>
              <a:t>安価（安い値段）で売ってある。</a:t>
            </a:r>
            <a:endParaRPr kumimoji="1" lang="ja-JP" altLang="en-US" sz="4800" dirty="0"/>
          </a:p>
        </p:txBody>
      </p:sp>
      <p:sp>
        <p:nvSpPr>
          <p:cNvPr id="4" name="テキスト ボックス 3"/>
          <p:cNvSpPr txBox="1"/>
          <p:nvPr/>
        </p:nvSpPr>
        <p:spPr>
          <a:xfrm>
            <a:off x="2265828" y="4004762"/>
            <a:ext cx="7974106" cy="923330"/>
          </a:xfrm>
          <a:prstGeom prst="rect">
            <a:avLst/>
          </a:prstGeom>
          <a:noFill/>
        </p:spPr>
        <p:txBody>
          <a:bodyPr wrap="square" rtlCol="0">
            <a:spAutoFit/>
          </a:bodyPr>
          <a:lstStyle/>
          <a:p>
            <a:r>
              <a:rPr kumimoji="1" lang="ja-JP" altLang="en-US" sz="5400" dirty="0" smtClean="0">
                <a:solidFill>
                  <a:srgbClr val="FF0000"/>
                </a:solidFill>
              </a:rPr>
              <a:t>安かったら</a:t>
            </a:r>
            <a:r>
              <a:rPr kumimoji="1" lang="ja-JP" altLang="en-US" sz="5400" dirty="0" smtClean="0"/>
              <a:t>、どうしがち？</a:t>
            </a:r>
            <a:endParaRPr kumimoji="1" lang="ja-JP" altLang="en-US" sz="5400" dirty="0"/>
          </a:p>
        </p:txBody>
      </p:sp>
      <p:sp>
        <p:nvSpPr>
          <p:cNvPr id="5" name="テキスト ボックス 4"/>
          <p:cNvSpPr txBox="1"/>
          <p:nvPr/>
        </p:nvSpPr>
        <p:spPr>
          <a:xfrm>
            <a:off x="1506069" y="5349468"/>
            <a:ext cx="9170894" cy="923330"/>
          </a:xfrm>
          <a:prstGeom prst="rect">
            <a:avLst/>
          </a:prstGeom>
          <a:solidFill>
            <a:schemeClr val="tx1"/>
          </a:solidFill>
          <a:ln w="76200">
            <a:solidFill>
              <a:srgbClr val="FF0000"/>
            </a:solidFill>
          </a:ln>
        </p:spPr>
        <p:txBody>
          <a:bodyPr wrap="square" rtlCol="0">
            <a:spAutoFit/>
          </a:bodyPr>
          <a:lstStyle/>
          <a:p>
            <a:r>
              <a:rPr lang="ja-JP" altLang="en-US" sz="5400" dirty="0" smtClean="0">
                <a:solidFill>
                  <a:schemeClr val="bg1"/>
                </a:solidFill>
              </a:rPr>
              <a:t>→　</a:t>
            </a:r>
            <a:r>
              <a:rPr kumimoji="1" lang="ja-JP" altLang="en-US" sz="5400" dirty="0" smtClean="0">
                <a:solidFill>
                  <a:schemeClr val="bg1"/>
                </a:solidFill>
              </a:rPr>
              <a:t>捨ててももったいなくない。</a:t>
            </a:r>
            <a:endParaRPr kumimoji="1" lang="ja-JP" altLang="en-US" sz="5400" dirty="0">
              <a:solidFill>
                <a:schemeClr val="bg1"/>
              </a:solidFill>
            </a:endParaRPr>
          </a:p>
        </p:txBody>
      </p:sp>
    </p:spTree>
    <p:extLst>
      <p:ext uri="{BB962C8B-B14F-4D97-AF65-F5344CB8AC3E}">
        <p14:creationId xmlns:p14="http://schemas.microsoft.com/office/powerpoint/2010/main" val="1852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686"/>
            <a:ext cx="12192000" cy="6914663"/>
          </a:xfrm>
          <a:prstGeom prst="rect">
            <a:avLst/>
          </a:prstGeom>
        </p:spPr>
      </p:pic>
      <p:sp>
        <p:nvSpPr>
          <p:cNvPr id="3" name="テキスト ボックス 2"/>
          <p:cNvSpPr txBox="1"/>
          <p:nvPr/>
        </p:nvSpPr>
        <p:spPr>
          <a:xfrm>
            <a:off x="3084868" y="716370"/>
            <a:ext cx="5674659" cy="646331"/>
          </a:xfrm>
          <a:prstGeom prst="rect">
            <a:avLst/>
          </a:prstGeom>
          <a:solidFill>
            <a:schemeClr val="bg1"/>
          </a:solidFill>
          <a:ln w="76200">
            <a:solidFill>
              <a:srgbClr val="FF0000"/>
            </a:solidFill>
          </a:ln>
        </p:spPr>
        <p:txBody>
          <a:bodyPr wrap="square" rtlCol="0">
            <a:spAutoFit/>
          </a:bodyPr>
          <a:lstStyle/>
          <a:p>
            <a:r>
              <a:rPr kumimoji="1" lang="ja-JP" altLang="en-US" sz="3600" dirty="0" smtClean="0"/>
              <a:t>起こるべきして起きた大事故</a:t>
            </a:r>
            <a:endParaRPr kumimoji="1" lang="ja-JP" altLang="en-US" sz="3600" dirty="0"/>
          </a:p>
        </p:txBody>
      </p:sp>
      <p:sp>
        <p:nvSpPr>
          <p:cNvPr id="4" name="テキスト ボックス 3"/>
          <p:cNvSpPr txBox="1"/>
          <p:nvPr/>
        </p:nvSpPr>
        <p:spPr>
          <a:xfrm>
            <a:off x="167425" y="3425781"/>
            <a:ext cx="11857149" cy="769441"/>
          </a:xfrm>
          <a:prstGeom prst="rect">
            <a:avLst/>
          </a:prstGeom>
          <a:solidFill>
            <a:srgbClr val="FFFF00"/>
          </a:solidFill>
        </p:spPr>
        <p:txBody>
          <a:bodyPr wrap="square" rtlCol="0">
            <a:spAutoFit/>
          </a:bodyPr>
          <a:lstStyle/>
          <a:p>
            <a:r>
              <a:rPr kumimoji="1" lang="ja-JP" altLang="en-US" sz="4400" dirty="0" smtClean="0"/>
              <a:t>この事故は、私たちの消費生活につながっている</a:t>
            </a:r>
            <a:endParaRPr kumimoji="1" lang="ja-JP" altLang="en-US" sz="4400" dirty="0"/>
          </a:p>
        </p:txBody>
      </p:sp>
      <p:sp>
        <p:nvSpPr>
          <p:cNvPr id="5" name="正方形/長方形 4"/>
          <p:cNvSpPr/>
          <p:nvPr/>
        </p:nvSpPr>
        <p:spPr>
          <a:xfrm>
            <a:off x="4591318" y="6258302"/>
            <a:ext cx="7433256" cy="400110"/>
          </a:xfrm>
          <a:prstGeom prst="rect">
            <a:avLst/>
          </a:prstGeom>
          <a:solidFill>
            <a:schemeClr val="bg2"/>
          </a:solidFill>
          <a:ln>
            <a:solidFill>
              <a:schemeClr val="tx1"/>
            </a:solidFill>
          </a:ln>
        </p:spPr>
        <p:txBody>
          <a:bodyPr wrap="square">
            <a:spAutoFit/>
          </a:bodyPr>
          <a:lstStyle/>
          <a:p>
            <a:r>
              <a:rPr lang="ja-JP" altLang="en-US" sz="2000" dirty="0"/>
              <a:t>映画</a:t>
            </a:r>
            <a:r>
              <a:rPr lang="en-US" altLang="ja-JP" sz="2000" dirty="0"/>
              <a:t>『</a:t>
            </a:r>
            <a:r>
              <a:rPr lang="ja-JP" altLang="en-US" sz="2000" dirty="0"/>
              <a:t>ザ・トゥルー・コスト　ファストファッション　真の代償</a:t>
            </a:r>
            <a:r>
              <a:rPr lang="en-US" altLang="ja-JP" sz="2000" dirty="0"/>
              <a:t>』</a:t>
            </a:r>
            <a:r>
              <a:rPr lang="ja-JP" altLang="en-US" sz="2000" dirty="0"/>
              <a:t>（</a:t>
            </a:r>
            <a:r>
              <a:rPr lang="en-US" altLang="ja-JP" sz="2000" dirty="0"/>
              <a:t>2015</a:t>
            </a:r>
            <a:r>
              <a:rPr lang="ja-JP" altLang="en-US" sz="2000" dirty="0"/>
              <a:t>）</a:t>
            </a:r>
            <a:r>
              <a:rPr lang="ja-JP" altLang="en-US" sz="2000" dirty="0" smtClean="0"/>
              <a:t>より</a:t>
            </a:r>
            <a:endParaRPr lang="ja-JP" altLang="en-US" sz="2000" dirty="0"/>
          </a:p>
        </p:txBody>
      </p:sp>
    </p:spTree>
    <p:extLst>
      <p:ext uri="{BB962C8B-B14F-4D97-AF65-F5344CB8AC3E}">
        <p14:creationId xmlns:p14="http://schemas.microsoft.com/office/powerpoint/2010/main" val="27552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0112" y="1882894"/>
            <a:ext cx="10251335" cy="1938992"/>
          </a:xfrm>
          <a:prstGeom prst="rect">
            <a:avLst/>
          </a:prstGeom>
          <a:noFill/>
        </p:spPr>
        <p:txBody>
          <a:bodyPr wrap="square" rtlCol="0">
            <a:spAutoFit/>
          </a:bodyPr>
          <a:lstStyle/>
          <a:p>
            <a:r>
              <a:rPr lang="ja-JP" altLang="en-US" sz="6000" dirty="0" smtClean="0">
                <a:solidFill>
                  <a:prstClr val="black"/>
                </a:solidFill>
              </a:rPr>
              <a:t>１、衣服の大量消費・大量廃棄</a:t>
            </a:r>
            <a:endParaRPr lang="en-US" altLang="ja-JP" sz="6000" dirty="0" smtClean="0">
              <a:solidFill>
                <a:prstClr val="black"/>
              </a:solidFill>
            </a:endParaRPr>
          </a:p>
          <a:p>
            <a:r>
              <a:rPr lang="ja-JP" altLang="en-US" sz="6000" dirty="0" smtClean="0">
                <a:solidFill>
                  <a:prstClr val="black"/>
                </a:solidFill>
              </a:rPr>
              <a:t>（使い捨て）の現状は？</a:t>
            </a:r>
            <a:endParaRPr lang="en-US" altLang="ja-JP" sz="6000" dirty="0" smtClean="0">
              <a:solidFill>
                <a:prstClr val="black"/>
              </a:solidFill>
            </a:endParaRPr>
          </a:p>
        </p:txBody>
      </p:sp>
      <p:sp>
        <p:nvSpPr>
          <p:cNvPr id="3" name="テキスト ボックス 2"/>
          <p:cNvSpPr txBox="1"/>
          <p:nvPr/>
        </p:nvSpPr>
        <p:spPr>
          <a:xfrm>
            <a:off x="2325967" y="4742038"/>
            <a:ext cx="8072391" cy="1015663"/>
          </a:xfrm>
          <a:prstGeom prst="rect">
            <a:avLst/>
          </a:prstGeom>
          <a:noFill/>
          <a:ln w="38100">
            <a:solidFill>
              <a:srgbClr val="0070C0"/>
            </a:solidFill>
          </a:ln>
        </p:spPr>
        <p:txBody>
          <a:bodyPr wrap="square" rtlCol="0">
            <a:spAutoFit/>
          </a:bodyPr>
          <a:lstStyle/>
          <a:p>
            <a:r>
              <a:rPr kumimoji="1" lang="ja-JP" altLang="en-US" sz="6000" dirty="0" smtClean="0"/>
              <a:t>衣服を例に考えてみよう</a:t>
            </a:r>
            <a:endParaRPr kumimoji="1" lang="ja-JP" altLang="en-US" sz="6000" dirty="0"/>
          </a:p>
        </p:txBody>
      </p:sp>
    </p:spTree>
    <p:extLst>
      <p:ext uri="{BB962C8B-B14F-4D97-AF65-F5344CB8AC3E}">
        <p14:creationId xmlns:p14="http://schemas.microsoft.com/office/powerpoint/2010/main" val="129411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42434" y="940158"/>
            <a:ext cx="9169758" cy="5078313"/>
          </a:xfrm>
          <a:prstGeom prst="rect">
            <a:avLst/>
          </a:prstGeom>
          <a:noFill/>
          <a:ln>
            <a:solidFill>
              <a:schemeClr val="tx1"/>
            </a:solidFill>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dirty="0"/>
              <a:t>　</a:t>
            </a:r>
            <a:r>
              <a:rPr lang="ja-JP" altLang="en-US" dirty="0" smtClean="0"/>
              <a:t>　　　　　　　　　　　</a:t>
            </a:r>
            <a:endParaRPr lang="en-US" altLang="ja-JP" dirty="0" smtClean="0"/>
          </a:p>
          <a:p>
            <a:r>
              <a:rPr kumimoji="1" lang="ja-JP" altLang="en-US" dirty="0"/>
              <a:t>　</a:t>
            </a:r>
            <a:r>
              <a:rPr kumimoji="1" lang="ja-JP" altLang="en-US" dirty="0" smtClean="0"/>
              <a:t>　　　　　　　　　　　　世界で生産されている衣服の供給量と市場規模のグラフ</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p:txBody>
      </p:sp>
      <p:sp>
        <p:nvSpPr>
          <p:cNvPr id="3" name="正方形/長方形 2"/>
          <p:cNvSpPr/>
          <p:nvPr/>
        </p:nvSpPr>
        <p:spPr>
          <a:xfrm>
            <a:off x="8129257" y="6234067"/>
            <a:ext cx="1879041" cy="400110"/>
          </a:xfrm>
          <a:prstGeom prst="rect">
            <a:avLst/>
          </a:prstGeom>
          <a:ln>
            <a:solidFill>
              <a:schemeClr val="tx1"/>
            </a:solidFill>
          </a:ln>
        </p:spPr>
        <p:txBody>
          <a:bodyPr wrap="none">
            <a:spAutoFit/>
          </a:bodyPr>
          <a:lstStyle/>
          <a:p>
            <a:r>
              <a:rPr lang="ja-JP" altLang="en-US" sz="2000" dirty="0"/>
              <a:t>経済産業省</a:t>
            </a:r>
            <a:r>
              <a:rPr lang="ja-JP" altLang="en-US" sz="2000" dirty="0" smtClean="0"/>
              <a:t>より</a:t>
            </a:r>
            <a:endParaRPr lang="ja-JP" altLang="en-US" sz="2000" dirty="0"/>
          </a:p>
        </p:txBody>
      </p:sp>
      <p:sp>
        <p:nvSpPr>
          <p:cNvPr id="5" name="四角形吹き出し 4"/>
          <p:cNvSpPr/>
          <p:nvPr/>
        </p:nvSpPr>
        <p:spPr>
          <a:xfrm>
            <a:off x="4760257" y="1437047"/>
            <a:ext cx="3529854" cy="548782"/>
          </a:xfrm>
          <a:prstGeom prst="wedgeRectCallout">
            <a:avLst>
              <a:gd name="adj1" fmla="val 65826"/>
              <a:gd name="adj2" fmla="val -2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760257" y="1437047"/>
            <a:ext cx="3724835" cy="523220"/>
          </a:xfrm>
          <a:prstGeom prst="rect">
            <a:avLst/>
          </a:prstGeom>
          <a:noFill/>
        </p:spPr>
        <p:txBody>
          <a:bodyPr wrap="square" rtlCol="0">
            <a:spAutoFit/>
          </a:bodyPr>
          <a:lstStyle/>
          <a:p>
            <a:r>
              <a:rPr kumimoji="1" lang="ja-JP" altLang="en-US" sz="2800" dirty="0" smtClean="0"/>
              <a:t>大量に生産されている</a:t>
            </a:r>
            <a:endParaRPr kumimoji="1" lang="ja-JP" altLang="en-US" sz="2800" dirty="0"/>
          </a:p>
        </p:txBody>
      </p:sp>
      <p:sp>
        <p:nvSpPr>
          <p:cNvPr id="9" name="正方形/長方形 8"/>
          <p:cNvSpPr/>
          <p:nvPr/>
        </p:nvSpPr>
        <p:spPr>
          <a:xfrm>
            <a:off x="4820770" y="4272575"/>
            <a:ext cx="3469341"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921623" y="4353865"/>
            <a:ext cx="3267636" cy="523220"/>
          </a:xfrm>
          <a:prstGeom prst="rect">
            <a:avLst/>
          </a:prstGeom>
          <a:noFill/>
        </p:spPr>
        <p:txBody>
          <a:bodyPr wrap="square" rtlCol="0">
            <a:spAutoFit/>
          </a:bodyPr>
          <a:lstStyle/>
          <a:p>
            <a:r>
              <a:rPr kumimoji="1" lang="ja-JP" altLang="en-US" sz="2800" dirty="0" smtClean="0"/>
              <a:t>２０年という短い間に</a:t>
            </a:r>
            <a:endParaRPr kumimoji="1" lang="ja-JP" altLang="en-US" sz="2800" dirty="0"/>
          </a:p>
        </p:txBody>
      </p:sp>
      <p:sp>
        <p:nvSpPr>
          <p:cNvPr id="10" name="テキスト ボックス 9"/>
          <p:cNvSpPr txBox="1"/>
          <p:nvPr/>
        </p:nvSpPr>
        <p:spPr>
          <a:xfrm>
            <a:off x="221875" y="62842"/>
            <a:ext cx="6615953" cy="461665"/>
          </a:xfrm>
          <a:prstGeom prst="rect">
            <a:avLst/>
          </a:prstGeom>
          <a:noFill/>
          <a:ln>
            <a:solidFill>
              <a:schemeClr val="tx1"/>
            </a:solidFill>
          </a:ln>
        </p:spPr>
        <p:txBody>
          <a:bodyPr wrap="square" rtlCol="0">
            <a:spAutoFit/>
          </a:bodyPr>
          <a:lstStyle/>
          <a:p>
            <a:r>
              <a:rPr kumimoji="1" lang="ja-JP" altLang="en-US" sz="2400" dirty="0" smtClean="0"/>
              <a:t>世界では、どれだけの衣服が生産されているの？</a:t>
            </a:r>
            <a:endParaRPr kumimoji="1" lang="ja-JP" altLang="en-US" sz="2400" dirty="0"/>
          </a:p>
        </p:txBody>
      </p:sp>
      <p:sp>
        <p:nvSpPr>
          <p:cNvPr id="11" name="四角形吹き出し 10"/>
          <p:cNvSpPr/>
          <p:nvPr/>
        </p:nvSpPr>
        <p:spPr>
          <a:xfrm>
            <a:off x="283336" y="2423009"/>
            <a:ext cx="2949262" cy="1146220"/>
          </a:xfrm>
          <a:prstGeom prst="wedgeRectCallout">
            <a:avLst>
              <a:gd name="adj1" fmla="val 53840"/>
              <a:gd name="adj2" fmla="val -1397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9698" y="2519066"/>
            <a:ext cx="2682900" cy="954107"/>
          </a:xfrm>
          <a:prstGeom prst="rect">
            <a:avLst/>
          </a:prstGeom>
          <a:noFill/>
        </p:spPr>
        <p:txBody>
          <a:bodyPr wrap="square" rtlCol="0">
            <a:spAutoFit/>
          </a:bodyPr>
          <a:lstStyle/>
          <a:p>
            <a:r>
              <a:rPr lang="ja-JP" altLang="en-US" sz="2800" dirty="0" smtClean="0"/>
              <a:t>１点（着）当たり、</a:t>
            </a:r>
            <a:endParaRPr lang="en-US" altLang="ja-JP" sz="2800" dirty="0" smtClean="0"/>
          </a:p>
          <a:p>
            <a:r>
              <a:rPr lang="ja-JP" altLang="en-US" sz="2800" dirty="0" smtClean="0"/>
              <a:t>　　８８２３円</a:t>
            </a:r>
            <a:endParaRPr kumimoji="1" lang="ja-JP" altLang="en-US" sz="2800" dirty="0"/>
          </a:p>
        </p:txBody>
      </p:sp>
      <p:sp>
        <p:nvSpPr>
          <p:cNvPr id="13" name="四角形吹き出し 12"/>
          <p:cNvSpPr/>
          <p:nvPr/>
        </p:nvSpPr>
        <p:spPr>
          <a:xfrm>
            <a:off x="9068778" y="4326936"/>
            <a:ext cx="2949262" cy="1146220"/>
          </a:xfrm>
          <a:prstGeom prst="wedgeRectCallout">
            <a:avLst>
              <a:gd name="adj1" fmla="val -32186"/>
              <a:gd name="adj2" fmla="val -1217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335140" y="4422993"/>
            <a:ext cx="2682900" cy="954107"/>
          </a:xfrm>
          <a:prstGeom prst="rect">
            <a:avLst/>
          </a:prstGeom>
          <a:noFill/>
        </p:spPr>
        <p:txBody>
          <a:bodyPr wrap="square" rtlCol="0">
            <a:spAutoFit/>
          </a:bodyPr>
          <a:lstStyle/>
          <a:p>
            <a:r>
              <a:rPr lang="ja-JP" altLang="en-US" sz="2800" dirty="0" smtClean="0"/>
              <a:t>１点（着）当たり、</a:t>
            </a:r>
            <a:endParaRPr lang="en-US" altLang="ja-JP" sz="2800" dirty="0" smtClean="0"/>
          </a:p>
          <a:p>
            <a:r>
              <a:rPr lang="ja-JP" altLang="en-US" sz="2800" dirty="0" smtClean="0"/>
              <a:t>　　２５００円</a:t>
            </a:r>
            <a:endParaRPr kumimoji="1" lang="ja-JP" altLang="en-US" sz="2800" dirty="0"/>
          </a:p>
        </p:txBody>
      </p:sp>
    </p:spTree>
    <p:extLst>
      <p:ext uri="{BB962C8B-B14F-4D97-AF65-F5344CB8AC3E}">
        <p14:creationId xmlns:p14="http://schemas.microsoft.com/office/powerpoint/2010/main" val="401928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1875" y="62842"/>
            <a:ext cx="6615953" cy="461665"/>
          </a:xfrm>
          <a:prstGeom prst="rect">
            <a:avLst/>
          </a:prstGeom>
          <a:solidFill>
            <a:schemeClr val="bg1"/>
          </a:solidFill>
          <a:ln>
            <a:solidFill>
              <a:schemeClr val="tx1"/>
            </a:solidFill>
          </a:ln>
        </p:spPr>
        <p:txBody>
          <a:bodyPr wrap="square" rtlCol="0">
            <a:spAutoFit/>
          </a:bodyPr>
          <a:lstStyle/>
          <a:p>
            <a:r>
              <a:rPr kumimoji="1" lang="ja-JP" altLang="en-US" sz="2400" dirty="0" smtClean="0"/>
              <a:t>日本は、どれだけの衣服を輸入しているの？</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967" y="636749"/>
            <a:ext cx="9837108" cy="5735476"/>
          </a:xfrm>
          <a:prstGeom prst="rect">
            <a:avLst/>
          </a:prstGeom>
          <a:ln>
            <a:solidFill>
              <a:schemeClr val="tx1"/>
            </a:solidFill>
          </a:ln>
        </p:spPr>
      </p:pic>
      <p:sp>
        <p:nvSpPr>
          <p:cNvPr id="5" name="テキスト ボックス 4"/>
          <p:cNvSpPr txBox="1"/>
          <p:nvPr/>
        </p:nvSpPr>
        <p:spPr>
          <a:xfrm>
            <a:off x="9544052" y="6299801"/>
            <a:ext cx="2157412" cy="369332"/>
          </a:xfrm>
          <a:prstGeom prst="rect">
            <a:avLst/>
          </a:prstGeom>
          <a:solidFill>
            <a:schemeClr val="bg1"/>
          </a:solidFill>
          <a:ln>
            <a:solidFill>
              <a:schemeClr val="tx1"/>
            </a:solidFill>
          </a:ln>
        </p:spPr>
        <p:txBody>
          <a:bodyPr wrap="square" rtlCol="0">
            <a:spAutoFit/>
          </a:bodyPr>
          <a:lstStyle/>
          <a:p>
            <a:r>
              <a:rPr kumimoji="1" lang="ja-JP" altLang="en-US" dirty="0" smtClean="0"/>
              <a:t>経済産業省線維課　</a:t>
            </a:r>
            <a:endParaRPr kumimoji="1" lang="ja-JP" altLang="en-US" dirty="0"/>
          </a:p>
        </p:txBody>
      </p:sp>
    </p:spTree>
    <p:extLst>
      <p:ext uri="{BB962C8B-B14F-4D97-AF65-F5344CB8AC3E}">
        <p14:creationId xmlns:p14="http://schemas.microsoft.com/office/powerpoint/2010/main" val="179906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00488" y="646026"/>
            <a:ext cx="10018643" cy="2308324"/>
          </a:xfrm>
          <a:prstGeom prst="rect">
            <a:avLst/>
          </a:prstGeom>
        </p:spPr>
        <p:txBody>
          <a:bodyPr wrap="square">
            <a:spAutoFit/>
          </a:bodyPr>
          <a:lstStyle/>
          <a:p>
            <a:r>
              <a:rPr lang="ja-JP" altLang="en-US" sz="3600" dirty="0" smtClean="0"/>
              <a:t>２００９年・衣料品</a:t>
            </a:r>
            <a:endParaRPr lang="ja-JP" altLang="en-US" sz="3600" dirty="0"/>
          </a:p>
          <a:p>
            <a:r>
              <a:rPr lang="ja-JP" altLang="en-US" sz="3600" dirty="0"/>
              <a:t>　■</a:t>
            </a:r>
            <a:r>
              <a:rPr lang="ja-JP" altLang="en-US" sz="3600" dirty="0" smtClean="0"/>
              <a:t>国内供給（販売）量 　　　：</a:t>
            </a:r>
            <a:r>
              <a:rPr lang="en-US" altLang="ja-JP" sz="3600" dirty="0"/>
              <a:t>111</a:t>
            </a:r>
            <a:r>
              <a:rPr lang="ja-JP" altLang="en-US" sz="3600" dirty="0"/>
              <a:t>万トン</a:t>
            </a:r>
            <a:br>
              <a:rPr lang="ja-JP" altLang="en-US" sz="3600" dirty="0"/>
            </a:br>
            <a:r>
              <a:rPr lang="ja-JP" altLang="en-US" sz="3600" dirty="0"/>
              <a:t>　■</a:t>
            </a:r>
            <a:r>
              <a:rPr lang="ja-JP" altLang="en-US" sz="3600" dirty="0" smtClean="0"/>
              <a:t>総排出（捨てられる）量　： </a:t>
            </a:r>
            <a:r>
              <a:rPr lang="en-US" altLang="ja-JP" sz="3600" dirty="0"/>
              <a:t>94</a:t>
            </a:r>
            <a:r>
              <a:rPr lang="ja-JP" altLang="en-US" sz="3600" dirty="0"/>
              <a:t>万トン</a:t>
            </a:r>
          </a:p>
          <a:p>
            <a:r>
              <a:rPr lang="ja-JP" altLang="en-US" sz="3600" dirty="0"/>
              <a:t>　　</a:t>
            </a:r>
            <a:r>
              <a:rPr lang="ja-JP" altLang="en-US" sz="3600" b="1" dirty="0"/>
              <a:t>⇒実際に消費</a:t>
            </a:r>
            <a:r>
              <a:rPr lang="ja-JP" altLang="en-US" sz="3600" b="1" dirty="0" smtClean="0"/>
              <a:t>され</a:t>
            </a:r>
            <a:r>
              <a:rPr lang="ja-JP" altLang="en-US" sz="3600" b="1" dirty="0" err="1" smtClean="0"/>
              <a:t>のは</a:t>
            </a:r>
            <a:r>
              <a:rPr lang="ja-JP" altLang="en-US" sz="3600" b="1" dirty="0"/>
              <a:t>、わずか</a:t>
            </a:r>
            <a:r>
              <a:rPr lang="en-US" altLang="ja-JP" sz="3600" b="1" dirty="0"/>
              <a:t>17</a:t>
            </a:r>
            <a:r>
              <a:rPr lang="ja-JP" altLang="en-US" sz="3600" b="1" dirty="0"/>
              <a:t>万トン？！</a:t>
            </a:r>
            <a:endParaRPr lang="ja-JP" altLang="en-US" sz="3600" dirty="0"/>
          </a:p>
        </p:txBody>
      </p:sp>
      <p:sp>
        <p:nvSpPr>
          <p:cNvPr id="4" name="正方形/長方形 3"/>
          <p:cNvSpPr/>
          <p:nvPr/>
        </p:nvSpPr>
        <p:spPr>
          <a:xfrm>
            <a:off x="995407" y="3170005"/>
            <a:ext cx="10123724" cy="1508105"/>
          </a:xfrm>
          <a:prstGeom prst="rect">
            <a:avLst/>
          </a:prstGeom>
          <a:ln w="76200">
            <a:solidFill>
              <a:srgbClr val="FF0000"/>
            </a:solidFill>
          </a:ln>
        </p:spPr>
        <p:txBody>
          <a:bodyPr wrap="square">
            <a:spAutoFit/>
          </a:bodyPr>
          <a:lstStyle/>
          <a:p>
            <a:r>
              <a:rPr lang="ja-JP" altLang="en-US" sz="3200" dirty="0" smtClean="0"/>
              <a:t>可燃</a:t>
            </a:r>
            <a:r>
              <a:rPr lang="ja-JP" altLang="en-US" sz="3200" dirty="0"/>
              <a:t>や不燃ごみとしてただ捨てられる服の量</a:t>
            </a:r>
            <a:r>
              <a:rPr lang="ja-JP" altLang="en-US" sz="3200" dirty="0" smtClean="0"/>
              <a:t>は、</a:t>
            </a:r>
            <a:r>
              <a:rPr lang="en-US" altLang="ja-JP" sz="3200" dirty="0" smtClean="0"/>
              <a:t>60</a:t>
            </a:r>
            <a:r>
              <a:rPr lang="ja-JP" altLang="en-US" sz="3200" dirty="0"/>
              <a:t>万</a:t>
            </a:r>
            <a:r>
              <a:rPr lang="ja-JP" altLang="en-US" sz="3200" dirty="0" smtClean="0"/>
              <a:t>トン</a:t>
            </a:r>
            <a:endParaRPr lang="en-US" altLang="ja-JP" sz="3200" dirty="0" smtClean="0"/>
          </a:p>
          <a:p>
            <a:r>
              <a:rPr lang="ja-JP" altLang="en-US" sz="6000" dirty="0" smtClean="0">
                <a:solidFill>
                  <a:srgbClr val="FF0000"/>
                </a:solidFill>
              </a:rPr>
              <a:t>　つまり→「</a:t>
            </a:r>
            <a:r>
              <a:rPr lang="en-US" altLang="ja-JP" sz="6000" dirty="0">
                <a:solidFill>
                  <a:srgbClr val="FF0000"/>
                </a:solidFill>
              </a:rPr>
              <a:t>20</a:t>
            </a:r>
            <a:r>
              <a:rPr lang="ja-JP" altLang="en-US" sz="6000" dirty="0">
                <a:solidFill>
                  <a:srgbClr val="FF0000"/>
                </a:solidFill>
              </a:rPr>
              <a:t>億着」</a:t>
            </a:r>
            <a:r>
              <a:rPr lang="ja-JP" altLang="en-US" sz="3200" dirty="0"/>
              <a:t>が捨てられて</a:t>
            </a:r>
            <a:r>
              <a:rPr lang="ja-JP" altLang="en-US" sz="3200" dirty="0" smtClean="0"/>
              <a:t>いる。</a:t>
            </a:r>
            <a:endParaRPr lang="ja-JP" altLang="en-US" sz="3200" dirty="0"/>
          </a:p>
        </p:txBody>
      </p:sp>
      <p:sp>
        <p:nvSpPr>
          <p:cNvPr id="5" name="テキスト ボックス 4"/>
          <p:cNvSpPr txBox="1"/>
          <p:nvPr/>
        </p:nvSpPr>
        <p:spPr>
          <a:xfrm>
            <a:off x="7302321" y="6168980"/>
            <a:ext cx="4662152" cy="461665"/>
          </a:xfrm>
          <a:prstGeom prst="rect">
            <a:avLst/>
          </a:prstGeom>
          <a:noFill/>
          <a:ln>
            <a:solidFill>
              <a:schemeClr val="tx1"/>
            </a:solidFill>
          </a:ln>
        </p:spPr>
        <p:txBody>
          <a:bodyPr wrap="square" rtlCol="0">
            <a:spAutoFit/>
          </a:bodyPr>
          <a:lstStyle/>
          <a:p>
            <a:r>
              <a:rPr kumimoji="1" lang="ja-JP" altLang="en-US" sz="2400" dirty="0" smtClean="0"/>
              <a:t>中小企業基盤整備機構の資料より</a:t>
            </a:r>
            <a:endParaRPr kumimoji="1" lang="ja-JP" altLang="en-US" sz="2400" dirty="0"/>
          </a:p>
        </p:txBody>
      </p:sp>
      <p:sp>
        <p:nvSpPr>
          <p:cNvPr id="2" name="テキスト ボックス 1"/>
          <p:cNvSpPr txBox="1"/>
          <p:nvPr/>
        </p:nvSpPr>
        <p:spPr>
          <a:xfrm>
            <a:off x="798490" y="4961880"/>
            <a:ext cx="10959921" cy="923330"/>
          </a:xfrm>
          <a:prstGeom prst="rect">
            <a:avLst/>
          </a:prstGeom>
          <a:solidFill>
            <a:schemeClr val="tx1"/>
          </a:solidFill>
        </p:spPr>
        <p:txBody>
          <a:bodyPr wrap="square" rtlCol="0">
            <a:spAutoFit/>
          </a:bodyPr>
          <a:lstStyle/>
          <a:p>
            <a:r>
              <a:rPr kumimoji="1" lang="ja-JP" altLang="en-US" sz="5400" dirty="0" smtClean="0">
                <a:solidFill>
                  <a:schemeClr val="bg1"/>
                </a:solidFill>
              </a:rPr>
              <a:t>日本人１人当たり、２０着捨てている。</a:t>
            </a:r>
            <a:endParaRPr kumimoji="1" lang="ja-JP" altLang="en-US" sz="5400" dirty="0">
              <a:solidFill>
                <a:schemeClr val="bg1"/>
              </a:solidFill>
            </a:endParaRPr>
          </a:p>
        </p:txBody>
      </p:sp>
    </p:spTree>
    <p:extLst>
      <p:ext uri="{BB962C8B-B14F-4D97-AF65-F5344CB8AC3E}">
        <p14:creationId xmlns:p14="http://schemas.microsoft.com/office/powerpoint/2010/main" val="32227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4617" y="823864"/>
            <a:ext cx="11766176" cy="2862322"/>
          </a:xfrm>
          <a:prstGeom prst="rect">
            <a:avLst/>
          </a:prstGeom>
          <a:noFill/>
        </p:spPr>
        <p:txBody>
          <a:bodyPr wrap="square" rtlCol="0">
            <a:spAutoFit/>
          </a:bodyPr>
          <a:lstStyle/>
          <a:p>
            <a:r>
              <a:rPr lang="ja-JP" altLang="en-US" sz="6000" dirty="0" smtClean="0">
                <a:solidFill>
                  <a:prstClr val="black"/>
                </a:solidFill>
              </a:rPr>
              <a:t>２、衣服の大量消費・大量廃棄（使　</a:t>
            </a:r>
            <a:endParaRPr lang="en-US" altLang="ja-JP" sz="6000" dirty="0" smtClean="0">
              <a:solidFill>
                <a:prstClr val="black"/>
              </a:solidFill>
            </a:endParaRPr>
          </a:p>
          <a:p>
            <a:r>
              <a:rPr lang="ja-JP" altLang="en-US" sz="6000" dirty="0">
                <a:solidFill>
                  <a:prstClr val="black"/>
                </a:solidFill>
              </a:rPr>
              <a:t>　</a:t>
            </a:r>
            <a:r>
              <a:rPr lang="ja-JP" altLang="en-US" sz="6000" dirty="0" smtClean="0">
                <a:solidFill>
                  <a:prstClr val="black"/>
                </a:solidFill>
              </a:rPr>
              <a:t>　</a:t>
            </a:r>
            <a:r>
              <a:rPr lang="ja-JP" altLang="en-US" sz="6000" dirty="0" err="1" smtClean="0">
                <a:solidFill>
                  <a:prstClr val="black"/>
                </a:solidFill>
              </a:rPr>
              <a:t>い</a:t>
            </a:r>
            <a:r>
              <a:rPr lang="ja-JP" altLang="en-US" sz="6000" dirty="0" smtClean="0">
                <a:solidFill>
                  <a:prstClr val="black"/>
                </a:solidFill>
              </a:rPr>
              <a:t>捨て）は、世の中にどのような</a:t>
            </a:r>
            <a:endParaRPr lang="en-US" altLang="ja-JP" sz="6000" dirty="0" smtClean="0">
              <a:solidFill>
                <a:prstClr val="black"/>
              </a:solidFill>
            </a:endParaRPr>
          </a:p>
          <a:p>
            <a:r>
              <a:rPr lang="ja-JP" altLang="en-US" sz="6000" dirty="0">
                <a:solidFill>
                  <a:prstClr val="black"/>
                </a:solidFill>
              </a:rPr>
              <a:t>　</a:t>
            </a:r>
            <a:r>
              <a:rPr lang="ja-JP" altLang="en-US" sz="6000" dirty="0" smtClean="0">
                <a:solidFill>
                  <a:prstClr val="black"/>
                </a:solidFill>
              </a:rPr>
              <a:t>　影響を与えているだろう。</a:t>
            </a:r>
            <a:endParaRPr lang="ja-JP" altLang="en-US" sz="6000" dirty="0">
              <a:solidFill>
                <a:prstClr val="black"/>
              </a:solidFill>
            </a:endParaRPr>
          </a:p>
        </p:txBody>
      </p:sp>
      <p:sp>
        <p:nvSpPr>
          <p:cNvPr id="4" name="テキスト ボックス 3"/>
          <p:cNvSpPr txBox="1"/>
          <p:nvPr/>
        </p:nvSpPr>
        <p:spPr>
          <a:xfrm>
            <a:off x="2021509" y="4349154"/>
            <a:ext cx="8072391" cy="1015663"/>
          </a:xfrm>
          <a:prstGeom prst="rect">
            <a:avLst/>
          </a:prstGeom>
          <a:noFill/>
          <a:ln w="38100">
            <a:solidFill>
              <a:srgbClr val="0070C0"/>
            </a:solidFill>
          </a:ln>
        </p:spPr>
        <p:txBody>
          <a:bodyPr wrap="square" rtlCol="0">
            <a:spAutoFit/>
          </a:bodyPr>
          <a:lstStyle/>
          <a:p>
            <a:r>
              <a:rPr kumimoji="1" lang="ja-JP" altLang="en-US" sz="6000" dirty="0" smtClean="0"/>
              <a:t>衣服を例に考えてみよう</a:t>
            </a:r>
            <a:endParaRPr kumimoji="1" lang="ja-JP" altLang="en-US" sz="6000" dirty="0"/>
          </a:p>
        </p:txBody>
      </p:sp>
    </p:spTree>
    <p:extLst>
      <p:ext uri="{BB962C8B-B14F-4D97-AF65-F5344CB8AC3E}">
        <p14:creationId xmlns:p14="http://schemas.microsoft.com/office/powerpoint/2010/main" val="3061526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4486</TotalTime>
  <Words>664</Words>
  <Application>Microsoft Office PowerPoint</Application>
  <PresentationFormat>ワイド画面</PresentationFormat>
  <Paragraphs>124</Paragraphs>
  <Slides>24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納塚 真紀子</cp:lastModifiedBy>
  <cp:revision>333</cp:revision>
  <cp:lastPrinted>2017-01-27T07:05:54Z</cp:lastPrinted>
  <dcterms:created xsi:type="dcterms:W3CDTF">2016-07-21T10:34:52Z</dcterms:created>
  <dcterms:modified xsi:type="dcterms:W3CDTF">2017-02-17T05:13:42Z</dcterms:modified>
</cp:coreProperties>
</file>