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0" r:id="rId1"/>
  </p:sldMasterIdLst>
  <p:sldIdLst>
    <p:sldId id="260" r:id="rId2"/>
    <p:sldId id="256" r:id="rId3"/>
    <p:sldId id="265" r:id="rId4"/>
    <p:sldId id="257" r:id="rId5"/>
    <p:sldId id="264" r:id="rId6"/>
    <p:sldId id="258" r:id="rId7"/>
    <p:sldId id="266" r:id="rId8"/>
    <p:sldId id="267" r:id="rId9"/>
    <p:sldId id="268" r:id="rId10"/>
    <p:sldId id="274" r:id="rId11"/>
    <p:sldId id="269" r:id="rId12"/>
    <p:sldId id="270" r:id="rId13"/>
  </p:sldIdLst>
  <p:sldSz cx="12192000" cy="6858000"/>
  <p:notesSz cx="6784975" cy="9906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HG丸ｺﾞｼｯｸM-PRO" panose="020F0600000000000000" pitchFamily="50" charset="-128"/>
      <p:regular r:id="rId23"/>
    </p:embeddedFont>
    <p:embeddedFont>
      <p:font typeface="AR P丸ゴシック体M" panose="020F0600000000000000" pitchFamily="50" charset="-128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FF"/>
    <a:srgbClr val="000099"/>
    <a:srgbClr val="FFFFFF"/>
    <a:srgbClr val="FFFF99"/>
    <a:srgbClr val="B311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40609976121327"/>
          <c:y val="5.0620889976587057E-2"/>
          <c:w val="0.51111111111111107"/>
          <c:h val="0.8518518518518518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575880846701171"/>
                  <c:y val="0.16967260654312166"/>
                </c:manualLayout>
              </c:layout>
              <c:numFmt formatCode="#,##0_);[Red]\(#,##0\)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1740703873263"/>
                  <c:y val="-0.13192843821681854"/>
                </c:manualLayout>
              </c:layout>
              <c:numFmt formatCode="#,##0_);[Red]\(#,##0\)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489876137351625"/>
                  <c:y val="-1.2737066902141188E-3"/>
                </c:manualLayout>
              </c:layout>
              <c:numFmt formatCode="#,##0_);[Red]\(#,##0\)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1574373630447542E-2"/>
                  <c:y val="-1.96092278160608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94690685821963E-2"/>
                  <c:y val="-2.18001853095864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875454803322654E-2"/>
                  <c:y val="-1.33340612787627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5800910243612477E-2"/>
                  <c:y val="5.19074543985706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538616397451617"/>
                  <c:y val="0.134854660156302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20686683330662747"/>
                  <c:y val="8.792710417769463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8960787483092612E-2"/>
                  <c:y val="1.6194412069335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ea"/>
                    <a:ea typeface="+mj-ea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Sheet3!$D$159:$D$172</c:f>
              <c:strCache>
                <c:ptCount val="14"/>
                <c:pt idx="0">
                  <c:v>デザイン</c:v>
                </c:pt>
                <c:pt idx="1">
                  <c:v>値段</c:v>
                </c:pt>
                <c:pt idx="2">
                  <c:v>自分に似合うかどうか</c:v>
                </c:pt>
                <c:pt idx="3">
                  <c:v>色</c:v>
                </c:pt>
                <c:pt idx="4">
                  <c:v>流行</c:v>
                </c:pt>
                <c:pt idx="5">
                  <c:v>好み</c:v>
                </c:pt>
                <c:pt idx="6">
                  <c:v>かわいいかどうか</c:v>
                </c:pt>
                <c:pt idx="7">
                  <c:v>季節感</c:v>
                </c:pt>
                <c:pt idx="8">
                  <c:v>必要かどうか</c:v>
                </c:pt>
                <c:pt idx="9">
                  <c:v>着心地</c:v>
                </c:pt>
                <c:pt idx="10">
                  <c:v>サイズ</c:v>
                </c:pt>
                <c:pt idx="11">
                  <c:v>持っている服との組み合わせ</c:v>
                </c:pt>
                <c:pt idx="12">
                  <c:v>品質</c:v>
                </c:pt>
                <c:pt idx="13">
                  <c:v>その他</c:v>
                </c:pt>
              </c:strCache>
            </c:strRef>
          </c:cat>
          <c:val>
            <c:numRef>
              <c:f>Sheet3!$E$159:$E$172</c:f>
              <c:numCache>
                <c:formatCode>General</c:formatCode>
                <c:ptCount val="14"/>
                <c:pt idx="0">
                  <c:v>40</c:v>
                </c:pt>
                <c:pt idx="1">
                  <c:v>30</c:v>
                </c:pt>
                <c:pt idx="2">
                  <c:v>10</c:v>
                </c:pt>
                <c:pt idx="3">
                  <c:v>8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9</c:v>
                </c:pt>
                <c:pt idx="10">
                  <c:v>8</c:v>
                </c:pt>
                <c:pt idx="11">
                  <c:v>3</c:v>
                </c:pt>
                <c:pt idx="12">
                  <c:v>7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48116651518874"/>
          <c:y val="0.14304248832115454"/>
          <c:w val="0.54922914744703932"/>
          <c:h val="0.8141056093748557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8064922741371246E-2"/>
                  <c:y val="6.81990643893347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58774796676895"/>
                  <c:y val="7.409997377655124E-2"/>
                </c:manualLayout>
              </c:layout>
              <c:numFmt formatCode="#,##0.0_);[Red]\(#,##0.0\)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929592797041225E-2"/>
                  <c:y val="-0.16337172381080098"/>
                </c:manualLayout>
              </c:layout>
              <c:numFmt formatCode="#,##0.0_);[Red]\(#,##0.0\)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689933546688497E-2"/>
                  <c:y val="7.75048596629246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.0_);[Red]\(#,##0.0\)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29643881162512E-2"/>
                  <c:y val="-1.5753252730161437E-2"/>
                </c:manualLayout>
              </c:layout>
              <c:numFmt formatCode="#,##0.0_);[Red]\(#,##0.0\)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C000"/>
                      </a:solidFill>
                      <a:latin typeface="+mj-ea"/>
                      <a:ea typeface="+mj-ea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4353339001749854E-2"/>
                  <c:y val="5.83883455682281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j-ea"/>
                    <a:ea typeface="+mj-ea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Sheet3!$A$159:$A$168</c:f>
              <c:strCache>
                <c:ptCount val="10"/>
                <c:pt idx="0">
                  <c:v>品質</c:v>
                </c:pt>
                <c:pt idx="1">
                  <c:v>値段</c:v>
                </c:pt>
                <c:pt idx="2">
                  <c:v>味</c:v>
                </c:pt>
                <c:pt idx="3">
                  <c:v>栄養バランス</c:v>
                </c:pt>
                <c:pt idx="4">
                  <c:v>賞味期限</c:v>
                </c:pt>
                <c:pt idx="5">
                  <c:v>カロリー</c:v>
                </c:pt>
                <c:pt idx="6">
                  <c:v>量</c:v>
                </c:pt>
                <c:pt idx="7">
                  <c:v>好み</c:v>
                </c:pt>
                <c:pt idx="8">
                  <c:v>産地</c:v>
                </c:pt>
                <c:pt idx="9">
                  <c:v>その他</c:v>
                </c:pt>
              </c:strCache>
            </c:strRef>
          </c:cat>
          <c:val>
            <c:numRef>
              <c:f>Sheet3!$B$159:$B$168</c:f>
              <c:numCache>
                <c:formatCode>General</c:formatCode>
                <c:ptCount val="10"/>
                <c:pt idx="0">
                  <c:v>9</c:v>
                </c:pt>
                <c:pt idx="1">
                  <c:v>42</c:v>
                </c:pt>
                <c:pt idx="2">
                  <c:v>40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6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5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7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1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159830" y="235132"/>
            <a:ext cx="1959428" cy="5878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教卓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551714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12577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473440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090851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29988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51714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12577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473440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934303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90851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629988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69125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551714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012577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8473440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934303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090851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629988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169125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551714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012577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473440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9934303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090851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629988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169125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551714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12577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8473440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9934303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090851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629988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169125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551714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7012577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8473440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934303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090851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629988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169125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10769" y="2062339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Ａ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135806" y="4905400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Ｂ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24411" y="2982448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Ｄ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181114" y="1090512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Ｆ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837224" y="3014048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Ｇ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837224" y="4905400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Ｈ</a:t>
            </a:r>
          </a:p>
        </p:txBody>
      </p:sp>
      <p:sp>
        <p:nvSpPr>
          <p:cNvPr id="48" name="正方形/長方形 47"/>
          <p:cNvSpPr/>
          <p:nvPr/>
        </p:nvSpPr>
        <p:spPr>
          <a:xfrm flipV="1">
            <a:off x="1067028" y="957156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47"/>
          <p:cNvSpPr/>
          <p:nvPr/>
        </p:nvSpPr>
        <p:spPr>
          <a:xfrm>
            <a:off x="8415395" y="1945835"/>
            <a:ext cx="2808312" cy="2783450"/>
          </a:xfrm>
          <a:custGeom>
            <a:avLst/>
            <a:gdLst/>
            <a:ahLst/>
            <a:cxnLst/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1440160" y="2783450"/>
                </a:lnTo>
                <a:lnTo>
                  <a:pt x="1440160" y="1775948"/>
                </a:lnTo>
                <a:lnTo>
                  <a:pt x="0" y="177594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47"/>
          <p:cNvSpPr/>
          <p:nvPr/>
        </p:nvSpPr>
        <p:spPr>
          <a:xfrm rot="5400000" flipH="1" flipV="1">
            <a:off x="6649534" y="-267258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47"/>
          <p:cNvSpPr/>
          <p:nvPr/>
        </p:nvSpPr>
        <p:spPr>
          <a:xfrm flipH="1" flipV="1">
            <a:off x="8415395" y="3800763"/>
            <a:ext cx="2808312" cy="2783450"/>
          </a:xfrm>
          <a:custGeom>
            <a:avLst/>
            <a:gdLst/>
            <a:ahLst/>
            <a:cxnLst/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1440160" y="2783450"/>
                </a:lnTo>
                <a:lnTo>
                  <a:pt x="1440160" y="1775948"/>
                </a:lnTo>
                <a:lnTo>
                  <a:pt x="0" y="177594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47"/>
          <p:cNvSpPr/>
          <p:nvPr/>
        </p:nvSpPr>
        <p:spPr>
          <a:xfrm flipV="1">
            <a:off x="4024624" y="2868552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47"/>
          <p:cNvSpPr/>
          <p:nvPr/>
        </p:nvSpPr>
        <p:spPr>
          <a:xfrm rot="5400000" flipH="1" flipV="1">
            <a:off x="2296910" y="1624678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47"/>
          <p:cNvSpPr/>
          <p:nvPr/>
        </p:nvSpPr>
        <p:spPr>
          <a:xfrm flipV="1">
            <a:off x="4024624" y="4791504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47"/>
          <p:cNvSpPr/>
          <p:nvPr/>
        </p:nvSpPr>
        <p:spPr>
          <a:xfrm rot="5400000" flipH="1" flipV="1">
            <a:off x="2296910" y="3547630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795377" y="1071152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Ｃ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024411" y="4859384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Ｅ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264460"/>
            <a:ext cx="9404723" cy="140053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１本のジーンズが繊維から商品になり販売・着用され、捨てられるまで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836" y="2052919"/>
            <a:ext cx="11497236" cy="2411506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車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で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125km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走ったのと同じ量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(32.3kg)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</a:t>
            </a:r>
            <a:r>
              <a:rPr lang="en-US" altLang="ja-JP" sz="3200" dirty="0">
                <a:solidFill>
                  <a:srgbClr val="FFFF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CO2</a:t>
            </a:r>
          </a:p>
          <a:p>
            <a:r>
              <a:rPr lang="ja-JP" altLang="en-US" sz="3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シャワー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53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(1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回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7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分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)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浴びたのと同じ量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(3,480.5ℓ)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</a:t>
            </a:r>
            <a:r>
              <a:rPr lang="ja-JP" altLang="en-US" sz="3200" dirty="0">
                <a:solidFill>
                  <a:srgbClr val="FFFF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水</a:t>
            </a:r>
          </a:p>
          <a:p>
            <a:r>
              <a:rPr lang="ja-JP" altLang="en-US" sz="3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プラズマテレビ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318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時間見続けたのと同じ量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(400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メガジュール</a:t>
            </a:r>
            <a:r>
              <a:rPr lang="en-US" altLang="ja-JP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)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</a:t>
            </a:r>
            <a:r>
              <a:rPr lang="ja-JP" altLang="en-US" sz="3200" dirty="0">
                <a:solidFill>
                  <a:srgbClr val="FFFF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電力</a:t>
            </a:r>
          </a:p>
          <a:p>
            <a:endParaRPr kumimoji="1" lang="ja-JP" altLang="en-US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0" y="4450974"/>
            <a:ext cx="2248157" cy="22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85248" y="4935071"/>
            <a:ext cx="8713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綿花は害虫に弱く、安定した収穫を得るためには</a:t>
            </a:r>
            <a:r>
              <a:rPr kumimoji="1" lang="ja-JP" altLang="en-US" sz="2800" dirty="0">
                <a:solidFill>
                  <a:srgbClr val="FFFF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多くの農薬や肥料</a:t>
            </a:r>
            <a:r>
              <a:rPr kumimoji="1" lang="ja-JP" altLang="en-US" sz="28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が必要であり、</a:t>
            </a:r>
            <a:r>
              <a:rPr kumimoji="1" lang="ja-JP" altLang="en-US" sz="2800" dirty="0">
                <a:solidFill>
                  <a:srgbClr val="FFFF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環境に対する負担が比較的大きい作物</a:t>
            </a:r>
          </a:p>
        </p:txBody>
      </p:sp>
    </p:spTree>
    <p:extLst>
      <p:ext uri="{BB962C8B-B14F-4D97-AF65-F5344CB8AC3E}">
        <p14:creationId xmlns:p14="http://schemas.microsoft.com/office/powerpoint/2010/main" val="20036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ジーンズと環境の関係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5943" y="1123406"/>
            <a:ext cx="9953897" cy="557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トゥルーコスト予告編（</a:t>
            </a:r>
            <a:r>
              <a:rPr kumimoji="1" lang="en-US" altLang="ja-JP" dirty="0" err="1" smtClean="0"/>
              <a:t>Youtube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/>
              <a:t>https://www.youtube.com/watch?v=f4DtV61AT-g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92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持続可能な社会とは？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26579" y="1626979"/>
            <a:ext cx="3262922" cy="3071906"/>
          </a:xfrm>
          <a:prstGeom prst="ellipse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（ア）</a:t>
            </a:r>
            <a:endParaRPr kumimoji="0" lang="ja-JP" altLang="en-US" sz="2800" b="1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656803" y="1603451"/>
            <a:ext cx="3262922" cy="3071906"/>
          </a:xfrm>
          <a:prstGeom prst="ellipse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（イ）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156394" y="3668533"/>
            <a:ext cx="3262922" cy="3071906"/>
          </a:xfrm>
          <a:prstGeom prst="ellipse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（ウ）</a:t>
            </a:r>
            <a:endParaRPr kumimoji="0" lang="ja-JP" altLang="en-US" sz="2800" b="1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997718" y="3560532"/>
            <a:ext cx="3606079" cy="9684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持続可能な社会</a:t>
            </a:r>
            <a:endParaRPr kumimoji="0" lang="ja-JP" altLang="en-US" sz="3600" b="1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35" name="環状矢印 34"/>
          <p:cNvSpPr/>
          <p:nvPr/>
        </p:nvSpPr>
        <p:spPr>
          <a:xfrm rot="21206329" flipH="1">
            <a:off x="6486058" y="688983"/>
            <a:ext cx="2748886" cy="1090841"/>
          </a:xfrm>
          <a:custGeom>
            <a:avLst/>
            <a:gdLst/>
            <a:ahLst/>
            <a:cxnLst/>
            <a:rect l="l" t="t" r="r" b="b"/>
            <a:pathLst>
              <a:path w="3534095" h="1507119">
                <a:moveTo>
                  <a:pt x="1605045" y="13351"/>
                </a:moveTo>
                <a:cubicBezTo>
                  <a:pt x="1021269" y="85402"/>
                  <a:pt x="552026" y="435707"/>
                  <a:pt x="364414" y="897805"/>
                </a:cubicBezTo>
                <a:cubicBezTo>
                  <a:pt x="313100" y="997597"/>
                  <a:pt x="275308" y="1102960"/>
                  <a:pt x="252730" y="1212038"/>
                </a:cubicBezTo>
                <a:lnTo>
                  <a:pt x="0" y="1244430"/>
                </a:lnTo>
                <a:lnTo>
                  <a:pt x="357380" y="1507119"/>
                </a:lnTo>
                <a:lnTo>
                  <a:pt x="536500" y="1350804"/>
                </a:lnTo>
                <a:lnTo>
                  <a:pt x="537818" y="1350804"/>
                </a:lnTo>
                <a:cubicBezTo>
                  <a:pt x="537818" y="1350401"/>
                  <a:pt x="537818" y="1349999"/>
                  <a:pt x="537883" y="1349596"/>
                </a:cubicBezTo>
                <a:lnTo>
                  <a:pt x="771734" y="1145517"/>
                </a:lnTo>
                <a:lnTo>
                  <a:pt x="555786" y="1173195"/>
                </a:lnTo>
                <a:cubicBezTo>
                  <a:pt x="571711" y="1087301"/>
                  <a:pt x="600337" y="1004707"/>
                  <a:pt x="640559" y="927156"/>
                </a:cubicBezTo>
                <a:cubicBezTo>
                  <a:pt x="848150" y="589741"/>
                  <a:pt x="1249231" y="340916"/>
                  <a:pt x="1705868" y="280762"/>
                </a:cubicBezTo>
                <a:cubicBezTo>
                  <a:pt x="1767866" y="272595"/>
                  <a:pt x="1829188" y="268110"/>
                  <a:pt x="1889516" y="268204"/>
                </a:cubicBezTo>
                <a:cubicBezTo>
                  <a:pt x="2361341" y="286441"/>
                  <a:pt x="2790850" y="527265"/>
                  <a:pt x="2991600" y="902630"/>
                </a:cubicBezTo>
                <a:lnTo>
                  <a:pt x="2727421" y="934492"/>
                </a:lnTo>
                <a:lnTo>
                  <a:pt x="3224149" y="1181673"/>
                </a:lnTo>
                <a:lnTo>
                  <a:pt x="3534095" y="837200"/>
                </a:lnTo>
                <a:lnTo>
                  <a:pt x="3268133" y="869277"/>
                </a:lnTo>
                <a:cubicBezTo>
                  <a:pt x="3263725" y="859197"/>
                  <a:pt x="3259191" y="849185"/>
                  <a:pt x="3253510" y="839722"/>
                </a:cubicBezTo>
                <a:cubicBezTo>
                  <a:pt x="3096899" y="406095"/>
                  <a:pt x="2673962" y="104492"/>
                  <a:pt x="2157591" y="32876"/>
                </a:cubicBezTo>
                <a:cubicBezTo>
                  <a:pt x="1980224" y="-2386"/>
                  <a:pt x="1793507" y="-9909"/>
                  <a:pt x="1605045" y="133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環状矢印 34"/>
          <p:cNvSpPr/>
          <p:nvPr/>
        </p:nvSpPr>
        <p:spPr>
          <a:xfrm rot="13844268" flipH="1">
            <a:off x="3960767" y="4659066"/>
            <a:ext cx="2748886" cy="1090841"/>
          </a:xfrm>
          <a:custGeom>
            <a:avLst/>
            <a:gdLst/>
            <a:ahLst/>
            <a:cxnLst/>
            <a:rect l="l" t="t" r="r" b="b"/>
            <a:pathLst>
              <a:path w="3534095" h="1507119">
                <a:moveTo>
                  <a:pt x="1605045" y="13351"/>
                </a:moveTo>
                <a:cubicBezTo>
                  <a:pt x="1021269" y="85402"/>
                  <a:pt x="552026" y="435707"/>
                  <a:pt x="364414" y="897805"/>
                </a:cubicBezTo>
                <a:cubicBezTo>
                  <a:pt x="313100" y="997597"/>
                  <a:pt x="275308" y="1102960"/>
                  <a:pt x="252730" y="1212038"/>
                </a:cubicBezTo>
                <a:lnTo>
                  <a:pt x="0" y="1244430"/>
                </a:lnTo>
                <a:lnTo>
                  <a:pt x="357380" y="1507119"/>
                </a:lnTo>
                <a:lnTo>
                  <a:pt x="536500" y="1350804"/>
                </a:lnTo>
                <a:lnTo>
                  <a:pt x="537818" y="1350804"/>
                </a:lnTo>
                <a:cubicBezTo>
                  <a:pt x="537818" y="1350401"/>
                  <a:pt x="537818" y="1349999"/>
                  <a:pt x="537883" y="1349596"/>
                </a:cubicBezTo>
                <a:lnTo>
                  <a:pt x="771734" y="1145517"/>
                </a:lnTo>
                <a:lnTo>
                  <a:pt x="555786" y="1173195"/>
                </a:lnTo>
                <a:cubicBezTo>
                  <a:pt x="571711" y="1087301"/>
                  <a:pt x="600337" y="1004707"/>
                  <a:pt x="640559" y="927156"/>
                </a:cubicBezTo>
                <a:cubicBezTo>
                  <a:pt x="848150" y="589741"/>
                  <a:pt x="1249231" y="340916"/>
                  <a:pt x="1705868" y="280762"/>
                </a:cubicBezTo>
                <a:cubicBezTo>
                  <a:pt x="1767866" y="272595"/>
                  <a:pt x="1829188" y="268110"/>
                  <a:pt x="1889516" y="268204"/>
                </a:cubicBezTo>
                <a:cubicBezTo>
                  <a:pt x="2361341" y="286441"/>
                  <a:pt x="2790850" y="527265"/>
                  <a:pt x="2991600" y="902630"/>
                </a:cubicBezTo>
                <a:lnTo>
                  <a:pt x="2727421" y="934492"/>
                </a:lnTo>
                <a:lnTo>
                  <a:pt x="3224149" y="1181673"/>
                </a:lnTo>
                <a:lnTo>
                  <a:pt x="3534095" y="837200"/>
                </a:lnTo>
                <a:lnTo>
                  <a:pt x="3268133" y="869277"/>
                </a:lnTo>
                <a:cubicBezTo>
                  <a:pt x="3263725" y="859197"/>
                  <a:pt x="3259191" y="849185"/>
                  <a:pt x="3253510" y="839722"/>
                </a:cubicBezTo>
                <a:cubicBezTo>
                  <a:pt x="3096899" y="406095"/>
                  <a:pt x="2673962" y="104492"/>
                  <a:pt x="2157591" y="32876"/>
                </a:cubicBezTo>
                <a:cubicBezTo>
                  <a:pt x="1980224" y="-2386"/>
                  <a:pt x="1793507" y="-9909"/>
                  <a:pt x="1605045" y="133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環状矢印 34"/>
          <p:cNvSpPr/>
          <p:nvPr/>
        </p:nvSpPr>
        <p:spPr>
          <a:xfrm rot="7227825" flipH="1">
            <a:off x="8818378" y="4851355"/>
            <a:ext cx="2748886" cy="1090841"/>
          </a:xfrm>
          <a:custGeom>
            <a:avLst/>
            <a:gdLst/>
            <a:ahLst/>
            <a:cxnLst/>
            <a:rect l="l" t="t" r="r" b="b"/>
            <a:pathLst>
              <a:path w="3534095" h="1507119">
                <a:moveTo>
                  <a:pt x="1605045" y="13351"/>
                </a:moveTo>
                <a:cubicBezTo>
                  <a:pt x="1021269" y="85402"/>
                  <a:pt x="552026" y="435707"/>
                  <a:pt x="364414" y="897805"/>
                </a:cubicBezTo>
                <a:cubicBezTo>
                  <a:pt x="313100" y="997597"/>
                  <a:pt x="275308" y="1102960"/>
                  <a:pt x="252730" y="1212038"/>
                </a:cubicBezTo>
                <a:lnTo>
                  <a:pt x="0" y="1244430"/>
                </a:lnTo>
                <a:lnTo>
                  <a:pt x="357380" y="1507119"/>
                </a:lnTo>
                <a:lnTo>
                  <a:pt x="536500" y="1350804"/>
                </a:lnTo>
                <a:lnTo>
                  <a:pt x="537818" y="1350804"/>
                </a:lnTo>
                <a:cubicBezTo>
                  <a:pt x="537818" y="1350401"/>
                  <a:pt x="537818" y="1349999"/>
                  <a:pt x="537883" y="1349596"/>
                </a:cubicBezTo>
                <a:lnTo>
                  <a:pt x="771734" y="1145517"/>
                </a:lnTo>
                <a:lnTo>
                  <a:pt x="555786" y="1173195"/>
                </a:lnTo>
                <a:cubicBezTo>
                  <a:pt x="571711" y="1087301"/>
                  <a:pt x="600337" y="1004707"/>
                  <a:pt x="640559" y="927156"/>
                </a:cubicBezTo>
                <a:cubicBezTo>
                  <a:pt x="848150" y="589741"/>
                  <a:pt x="1249231" y="340916"/>
                  <a:pt x="1705868" y="280762"/>
                </a:cubicBezTo>
                <a:cubicBezTo>
                  <a:pt x="1767866" y="272595"/>
                  <a:pt x="1829188" y="268110"/>
                  <a:pt x="1889516" y="268204"/>
                </a:cubicBezTo>
                <a:cubicBezTo>
                  <a:pt x="2361341" y="286441"/>
                  <a:pt x="2790850" y="527265"/>
                  <a:pt x="2991600" y="902630"/>
                </a:cubicBezTo>
                <a:lnTo>
                  <a:pt x="2727421" y="934492"/>
                </a:lnTo>
                <a:lnTo>
                  <a:pt x="3224149" y="1181673"/>
                </a:lnTo>
                <a:lnTo>
                  <a:pt x="3534095" y="837200"/>
                </a:lnTo>
                <a:lnTo>
                  <a:pt x="3268133" y="869277"/>
                </a:lnTo>
                <a:cubicBezTo>
                  <a:pt x="3263725" y="859197"/>
                  <a:pt x="3259191" y="849185"/>
                  <a:pt x="3253510" y="839722"/>
                </a:cubicBezTo>
                <a:cubicBezTo>
                  <a:pt x="3096899" y="406095"/>
                  <a:pt x="2673962" y="104492"/>
                  <a:pt x="2157591" y="32876"/>
                </a:cubicBezTo>
                <a:cubicBezTo>
                  <a:pt x="1980224" y="-2386"/>
                  <a:pt x="1793507" y="-9909"/>
                  <a:pt x="1605045" y="133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449977" y="2111373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低炭素社会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74765" y="1928493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ア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449977" y="3561350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循環型社会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74765" y="3378470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イ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1449977" y="4932951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自然共生社会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574765" y="4750071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ウ</a:t>
            </a:r>
          </a:p>
        </p:txBody>
      </p:sp>
    </p:spTree>
    <p:extLst>
      <p:ext uri="{BB962C8B-B14F-4D97-AF65-F5344CB8AC3E}">
        <p14:creationId xmlns:p14="http://schemas.microsoft.com/office/powerpoint/2010/main" val="20804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消費生活</a:t>
            </a:r>
            <a:r>
              <a:rPr lang="ja-JP" altLang="en-US" dirty="0" smtClean="0">
                <a:solidFill>
                  <a:schemeClr val="tx1"/>
                </a:solidFill>
              </a:rPr>
              <a:t>と環境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52918"/>
            <a:ext cx="11299371" cy="4195481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くま手チャートを使って考えてみよう！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衣服を買うときに見る視点を付せんに記入しよう。</a:t>
            </a:r>
            <a:endParaRPr kumimoji="1" lang="ja-JP" altLang="en-US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b="1" dirty="0" smtClean="0">
                <a:solidFill>
                  <a:schemeClr val="tx1"/>
                </a:solidFill>
              </a:rPr>
              <a:t>衣服を買うとき、あなたは何を重視していますか？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1209" y="3448592"/>
            <a:ext cx="2782388" cy="60089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値段</a:t>
            </a:r>
            <a:endParaRPr kumimoji="1" lang="ja-JP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04806" y="3448592"/>
            <a:ext cx="2782388" cy="60089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+mj-ea"/>
                <a:ea typeface="+mj-ea"/>
              </a:rPr>
              <a:t>デザイン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448403" y="3448592"/>
            <a:ext cx="2782388" cy="60089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+mj-ea"/>
                <a:ea typeface="+mj-ea"/>
              </a:rPr>
              <a:t>着心地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2574472" y="4297680"/>
            <a:ext cx="3193052" cy="2325188"/>
            <a:chOff x="2352403" y="4153989"/>
            <a:chExt cx="4257403" cy="2325188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2352403" y="5303520"/>
              <a:ext cx="4257403" cy="13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481104" y="4153989"/>
              <a:ext cx="0" cy="23251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481104" y="4153989"/>
              <a:ext cx="2128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481104" y="4767944"/>
              <a:ext cx="2128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4481104" y="5904412"/>
              <a:ext cx="2128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481104" y="6466115"/>
              <a:ext cx="2128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/>
          <p:cNvSpPr/>
          <p:nvPr/>
        </p:nvSpPr>
        <p:spPr>
          <a:xfrm>
            <a:off x="961209" y="4898572"/>
            <a:ext cx="1613263" cy="11364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872753" y="4049483"/>
            <a:ext cx="468729" cy="4687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+mj-ea"/>
                <a:ea typeface="+mj-ea"/>
              </a:rPr>
              <a:t>２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3872753" y="4650760"/>
            <a:ext cx="468729" cy="4687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+mj-ea"/>
                <a:ea typeface="+mj-ea"/>
              </a:rPr>
              <a:t>１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872753" y="5232441"/>
            <a:ext cx="468729" cy="4687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+mj-ea"/>
                <a:ea typeface="+mj-ea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140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2 C 0.05922 -0.02454 0.1243 -0.00972 0.18535 0.00301 C 0.19264 0.00972 0.20149 0.01065 0.20956 0.01504 C 0.23949 0.03148 0.2693 0.04653 0.3008 0.05694 C 0.30717 0.06296 0.31472 0.06551 0.32214 0.06898 C 0.32644 0.07523 0.33138 0.07731 0.3362 0.0831 C 0.34102 0.08842 0.34336 0.09236 0.34922 0.09491 C 0.3552 0.10046 0.35572 0.10856 0.35911 0.11713 C 0.3608 0.12129 0.36301 0.12477 0.36483 0.12893 C 0.36588 0.13102 0.3677 0.13495 0.3677 0.13518 C 0.37121 0.15046 0.36588 0.13241 0.37343 0.14305 C 0.37447 0.14444 0.37408 0.14699 0.37473 0.14907 C 0.38084 0.16435 0.38097 0.16481 0.39048 0.17106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1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376E-6 2.22222E-6 C 0.00495 0.00139 0.01029 0.00278 0.0151 0.00602 C 0.01901 0.00879 0.02187 0.01366 0.02591 0.01597 C 0.03346 0.02523 0.03007 0.02268 0.0358 0.02592 C 0.03983 0.03078 0.04439 0.03541 0.04881 0.03796 C 0.05506 0.04583 0.06287 0.04444 0.06964 0.05208 C 0.07029 0.05416 0.07055 0.05671 0.07172 0.0581 C 0.07367 0.06065 0.07823 0.06227 0.07823 0.0625 C 0.08174 0.07222 0.08383 0.06736 0.08383 0.08032 " pathEditMode="relative" rAng="0" ptsTypes="fffffff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349E-6 2.22222E-6 C -0.00209 0.04259 -0.00729 0.06875 -0.01979 0.10416 C -0.02343 0.11458 -0.02538 0.12384 -0.02955 0.13379 C -0.03137 0.14537 -0.02942 0.13611 -0.03619 0.15046 C -0.04204 0.16366 -0.04621 0.17176 -0.05441 0.1794 C -0.05727 0.18842 -0.06287 0.1919 -0.0673 0.19838 C -0.0699 0.20185 -0.07589 0.20486 -0.07589 0.20509 C -0.08799 0.22176 -0.10257 0.23148 -0.11728 0.23819 C -0.13693 0.25741 -0.16491 0.2743 -0.1873 0.27824 C -0.1968 0.27685 -0.20617 0.27685 -0.21554 0.27569 C -0.22023 0.275 -0.22739 0.27037 -0.22296 0.26111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8908870" y="2364375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デザイン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256773"/>
            <a:ext cx="9404723" cy="1400530"/>
          </a:xfrm>
        </p:spPr>
        <p:txBody>
          <a:bodyPr/>
          <a:lstStyle/>
          <a:p>
            <a:r>
              <a:rPr kumimoji="1" lang="ja-JP" altLang="en-US" sz="4400" b="1" dirty="0" smtClean="0">
                <a:solidFill>
                  <a:schemeClr val="tx1"/>
                </a:solidFill>
              </a:rPr>
              <a:t>衣服を買うとき、あなたは何を重視していますか？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53170"/>
              </p:ext>
            </p:extLst>
          </p:nvPr>
        </p:nvGraphicFramePr>
        <p:xfrm>
          <a:off x="653141" y="1802676"/>
          <a:ext cx="8556171" cy="50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円/楕円 9"/>
          <p:cNvSpPr/>
          <p:nvPr/>
        </p:nvSpPr>
        <p:spPr>
          <a:xfrm>
            <a:off x="7916091" y="2181495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latin typeface="+mj-ea"/>
                <a:ea typeface="+mj-ea"/>
              </a:rPr>
              <a:t>１</a:t>
            </a:r>
            <a:endParaRPr kumimoji="1" lang="ja-JP" altLang="en-US" sz="5400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908870" y="3814352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+mj-ea"/>
                <a:ea typeface="+mj-ea"/>
              </a:rPr>
              <a:t>値段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7916091" y="3631472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２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908870" y="5185953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800" b="1" dirty="0">
                <a:solidFill>
                  <a:schemeClr val="bg1"/>
                </a:solidFill>
                <a:latin typeface="+mj-ea"/>
                <a:ea typeface="+mj-ea"/>
              </a:rPr>
              <a:t>自分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に似合うか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916091" y="5003073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760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73058"/>
              </p:ext>
            </p:extLst>
          </p:nvPr>
        </p:nvGraphicFramePr>
        <p:xfrm>
          <a:off x="953588" y="1332411"/>
          <a:ext cx="8190412" cy="552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8791303" y="2612572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+mj-ea"/>
                <a:ea typeface="+mj-ea"/>
              </a:rPr>
              <a:t>値段</a:t>
            </a:r>
          </a:p>
        </p:txBody>
      </p:sp>
      <p:sp>
        <p:nvSpPr>
          <p:cNvPr id="7" name="円/楕円 6"/>
          <p:cNvSpPr/>
          <p:nvPr/>
        </p:nvSpPr>
        <p:spPr>
          <a:xfrm>
            <a:off x="7916091" y="2429692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latin typeface="+mj-ea"/>
                <a:ea typeface="+mj-ea"/>
              </a:rPr>
              <a:t>１</a:t>
            </a:r>
            <a:endParaRPr kumimoji="1" lang="ja-JP" altLang="en-US" sz="54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91303" y="4062549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+mj-ea"/>
                <a:ea typeface="+mj-ea"/>
              </a:rPr>
              <a:t>味</a:t>
            </a:r>
          </a:p>
        </p:txBody>
      </p:sp>
      <p:sp>
        <p:nvSpPr>
          <p:cNvPr id="9" name="円/楕円 8"/>
          <p:cNvSpPr/>
          <p:nvPr/>
        </p:nvSpPr>
        <p:spPr>
          <a:xfrm>
            <a:off x="7916091" y="3879669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２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791303" y="5434150"/>
            <a:ext cx="2795451" cy="744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カロリー、量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916091" y="5251270"/>
            <a:ext cx="1149532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atin typeface="+mj-ea"/>
                <a:ea typeface="+mj-ea"/>
              </a:rPr>
              <a:t>３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31075" y="256773"/>
            <a:ext cx="9901646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400" b="1" dirty="0">
                <a:solidFill>
                  <a:schemeClr val="tx1"/>
                </a:solidFill>
              </a:rPr>
              <a:t>食べ物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を買うとき、あなたは何を重視していますか？</a:t>
            </a:r>
            <a:endParaRPr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本時の目標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メモ 3"/>
          <p:cNvSpPr/>
          <p:nvPr/>
        </p:nvSpPr>
        <p:spPr>
          <a:xfrm>
            <a:off x="349623" y="1606731"/>
            <a:ext cx="11497235" cy="4296528"/>
          </a:xfrm>
          <a:prstGeom prst="foldedCorner">
            <a:avLst>
              <a:gd name="adj" fmla="val 2362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もの</a:t>
            </a:r>
            <a:r>
              <a:rPr kumimoji="1"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を選んで使う（消費する）ことは社会や環境にどのような影響を与えているのだろう？</a:t>
            </a:r>
            <a:endParaRPr kumimoji="1"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ジーンズの購入場面から考えてみよう！</a:t>
            </a:r>
            <a:endParaRPr kumimoji="1"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94" y="3518644"/>
            <a:ext cx="2357717" cy="2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282899"/>
            <a:ext cx="9404723" cy="140053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５種類のジーンズから１つ選ぼう！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1561"/>
              </p:ext>
            </p:extLst>
          </p:nvPr>
        </p:nvGraphicFramePr>
        <p:xfrm>
          <a:off x="365759" y="1476103"/>
          <a:ext cx="11521443" cy="5146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717"/>
                <a:gridCol w="2097994"/>
                <a:gridCol w="2099246"/>
                <a:gridCol w="2097994"/>
                <a:gridCol w="2099246"/>
                <a:gridCol w="2099246"/>
              </a:tblGrid>
              <a:tr h="857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激安店</a:t>
                      </a:r>
                      <a:endParaRPr lang="ja-JP" sz="2400" b="1" kern="10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ｽﾄﾚｯﾁｼﾞｰﾝｽﾞ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ユニクロ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ｳﾙﾄﾗｽﾄﾚｯﾁｼﾞｰﾝｽﾞ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Ｌｅｅ</a:t>
                      </a:r>
                      <a:endParaRPr lang="ja-JP" sz="2400" b="1" kern="10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Ｌｅｅ</a:t>
                      </a:r>
                      <a:endParaRPr lang="ja-JP" sz="2400" b="1" kern="10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桃太郎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428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価格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1,980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円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3,980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円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9,500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円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15,120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円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21,000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円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214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素材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綿　　　　</a:t>
                      </a:r>
                      <a:r>
                        <a:rPr lang="en-US" altLang="ja-JP" sz="2000" b="1" kern="10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65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ﾎﾟﾘｴｽﾃﾙ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ja-JP" altLang="en-US" sz="2000" b="1" kern="100" baseline="0" dirty="0" smtClean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33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ﾎﾟﾘｳﾚﾀﾝ 　  </a:t>
                      </a:r>
                      <a:r>
                        <a:rPr lang="en-US" altLang="ja-JP" sz="2000" b="1" kern="100" dirty="0" smtClean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綿　　　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 78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635000" indent="-635000"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指定外繊維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635000" indent="-635000"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ﾘﾖｾﾙ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　 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  21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ﾎﾟﾘｴｽﾃﾙ</a:t>
                      </a:r>
                      <a:r>
                        <a:rPr lang="en-US" altLang="ja-JP" sz="2000" b="1" kern="100" baseline="0" dirty="0" smtClean="0">
                          <a:effectLst/>
                          <a:latin typeface="+mj-ea"/>
                          <a:ea typeface="+mj-ea"/>
                        </a:rPr>
                        <a:t>   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ﾎﾟﾘｳﾚﾀﾝ  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 5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綿　　　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 95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ﾎﾟﾘｳﾚﾀﾝ　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635000" indent="-635000" algn="l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j-ea"/>
                          <a:ea typeface="+mj-ea"/>
                        </a:rPr>
                        <a:t>ｵｰｶﾞﾆｯｸｺｯﾄﾝ</a:t>
                      </a:r>
                      <a:r>
                        <a:rPr lang="en-US" altLang="ja-JP" sz="2000" b="1" kern="100" dirty="0" smtClean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altLang="ja-JP" sz="2000" b="1" kern="100" baseline="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marL="635000" indent="-635000" algn="l">
                        <a:spcAft>
                          <a:spcPts val="0"/>
                        </a:spcAft>
                      </a:pPr>
                      <a:r>
                        <a:rPr lang="en-US" sz="2000" b="1" kern="100" baseline="0" dirty="0" smtClean="0">
                          <a:effectLst/>
                          <a:latin typeface="+mj-ea"/>
                          <a:ea typeface="+mj-ea"/>
                        </a:rPr>
                        <a:t>                 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100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ｵｰｶﾞﾆｯｸｺｯﾄﾝ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ｼﾞﾝﾊﾞﾌﾞｴ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</a:rPr>
                        <a:t>  100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％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428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原産国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中国製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中国製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日本製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日本製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日本製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428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洗濯機○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洗濯機○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洗濯機○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洗濯機○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洗濯機○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857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その他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ｱｰﾊﾞﾝﾘｻｰﾁﾄﾞｱｰｽﾞｺﾗﾎﾞ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j-ea"/>
                          <a:ea typeface="+mj-ea"/>
                        </a:rPr>
                        <a:t>People Tree</a:t>
                      </a: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ｺﾗﾎﾞ</a:t>
                      </a:r>
                      <a:endParaRPr lang="ja-JP" sz="2400" b="1" kern="10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effectLst/>
                          <a:latin typeface="+mj-ea"/>
                          <a:ea typeface="+mj-ea"/>
                        </a:rPr>
                        <a:t>ﾌｪｱﾄﾚｰﾄﾞｼﾞｰﾝｽﾞ</a:t>
                      </a:r>
                      <a:endParaRPr lang="ja-JP" sz="24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年間保証</a:t>
                      </a:r>
                      <a:endParaRPr lang="ja-JP" sz="24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3461657" y="1201783"/>
            <a:ext cx="600891" cy="561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+mj-ea"/>
                <a:ea typeface="+mj-ea"/>
              </a:rPr>
              <a:t>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551714" y="1201783"/>
            <a:ext cx="600891" cy="561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+mj-ea"/>
                <a:ea typeface="+mj-ea"/>
              </a:rPr>
              <a:t>Ｃ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9771017" y="1201783"/>
            <a:ext cx="600891" cy="561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+mj-ea"/>
                <a:ea typeface="+mj-ea"/>
              </a:rPr>
              <a:t>Ｅ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397726" y="1201783"/>
            <a:ext cx="600891" cy="561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+mj-ea"/>
                <a:ea typeface="+mj-ea"/>
              </a:rPr>
              <a:t>Ａ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680960" y="1201783"/>
            <a:ext cx="600891" cy="561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+mj-ea"/>
                <a:ea typeface="+mj-ea"/>
              </a:rPr>
              <a:t>Ｄ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5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グループで、各自の意見を伝えよう！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1295264"/>
            <a:ext cx="8946541" cy="1826751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+mj-ea"/>
              </a:rPr>
              <a:t>選んだジーンズ</a:t>
            </a:r>
            <a:endParaRPr kumimoji="1" lang="en-US" altLang="ja-JP" sz="3600" dirty="0" smtClean="0">
              <a:latin typeface="+mj-ea"/>
            </a:endParaRPr>
          </a:p>
          <a:p>
            <a:r>
              <a:rPr lang="ja-JP" altLang="en-US" sz="3600" dirty="0" smtClean="0">
                <a:latin typeface="+mj-ea"/>
              </a:rPr>
              <a:t>選んだ理由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46110" y="3457172"/>
            <a:ext cx="1143703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</a:rPr>
              <a:t>グループ全員で同じジーンズを購入する場合、どれを選ぶ？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03312" y="5199017"/>
            <a:ext cx="8946541" cy="148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3600" dirty="0" smtClean="0">
                <a:latin typeface="+mj-ea"/>
              </a:rPr>
              <a:t>フィッシュボーン図を使って考えよう。</a:t>
            </a:r>
            <a:endParaRPr lang="en-US" altLang="ja-JP" sz="360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74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ジーンズと環境の関係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5943" y="1123406"/>
            <a:ext cx="9953897" cy="557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パタゴニアデニム（</a:t>
            </a:r>
            <a:r>
              <a:rPr kumimoji="1" lang="en-US" altLang="ja-JP" dirty="0" err="1" smtClean="0"/>
              <a:t>Youtube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en-US" altLang="ja-JP" dirty="0"/>
              <a:t>https://www.youtube.com/watch?v=Zr8NNWh4-2E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7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1514</TotalTime>
  <Words>455</Words>
  <Application>Microsoft Office PowerPoint</Application>
  <PresentationFormat>ユーザー設定</PresentationFormat>
  <Paragraphs>138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Verdana</vt:lpstr>
      <vt:lpstr>Consolas</vt:lpstr>
      <vt:lpstr>Wingdings 3</vt:lpstr>
      <vt:lpstr>ＭＳ ゴシック</vt:lpstr>
      <vt:lpstr>HG丸ｺﾞｼｯｸM-PRO</vt:lpstr>
      <vt:lpstr>Times New Roman</vt:lpstr>
      <vt:lpstr>AR P丸ゴシック体M</vt:lpstr>
      <vt:lpstr>イオン</vt:lpstr>
      <vt:lpstr>PowerPoint プレゼンテーション</vt:lpstr>
      <vt:lpstr>消費生活と環境</vt:lpstr>
      <vt:lpstr>衣服を買うとき、あなたは何を重視していますか？</vt:lpstr>
      <vt:lpstr>衣服を買うとき、あなたは何を重視していますか？</vt:lpstr>
      <vt:lpstr>PowerPoint プレゼンテーション</vt:lpstr>
      <vt:lpstr>本時の目標</vt:lpstr>
      <vt:lpstr>５種類のジーンズから１つ選ぼう！</vt:lpstr>
      <vt:lpstr>グループで、各自の意見を伝えよう！</vt:lpstr>
      <vt:lpstr>ジーンズと環境の関係</vt:lpstr>
      <vt:lpstr>１本のジーンズが繊維から商品になり販売・着用され、捨てられるまで</vt:lpstr>
      <vt:lpstr>ジーンズと環境の関係</vt:lpstr>
      <vt:lpstr>持続可能な社会とは？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平成28年度　中・高等学校家庭科教育　高校プレゼンテーション資料1-2</dc:title>
  <dc:creator>佐賀県教育センター</dc:creator>
  <cp:lastModifiedBy>中島　教子</cp:lastModifiedBy>
  <cp:revision>75</cp:revision>
  <cp:lastPrinted>2015-10-26T08:29:00Z</cp:lastPrinted>
  <dcterms:created xsi:type="dcterms:W3CDTF">2015-10-20T20:49:21Z</dcterms:created>
  <dcterms:modified xsi:type="dcterms:W3CDTF">2017-01-27T01:02:37Z</dcterms:modified>
</cp:coreProperties>
</file>