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99FF33"/>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9137" autoAdjust="0"/>
  </p:normalViewPr>
  <p:slideViewPr>
    <p:cSldViewPr>
      <p:cViewPr>
        <p:scale>
          <a:sx n="70" d="100"/>
          <a:sy n="70" d="100"/>
        </p:scale>
        <p:origin x="1302" y="-4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B7142-5292-44BB-9274-C41C12B0F424}" type="datetimeFigureOut">
              <a:rPr kumimoji="1" lang="ja-JP" altLang="en-US" smtClean="0"/>
              <a:t>2014/12/12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04D2CF-5070-4F87-B35E-CC5BC2CD9207}" type="slidenum">
              <a:rPr kumimoji="1" lang="ja-JP" altLang="en-US" smtClean="0"/>
              <a:t>‹#›</a:t>
            </a:fld>
            <a:endParaRPr kumimoji="1" lang="ja-JP" altLang="en-US"/>
          </a:p>
        </p:txBody>
      </p:sp>
    </p:spTree>
    <p:extLst>
      <p:ext uri="{BB962C8B-B14F-4D97-AF65-F5344CB8AC3E}">
        <p14:creationId xmlns:p14="http://schemas.microsoft.com/office/powerpoint/2010/main" val="3472672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ブレインストーミング法について説明します。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1</a:t>
            </a:fld>
            <a:endParaRPr kumimoji="1" lang="ja-JP" altLang="en-US"/>
          </a:p>
        </p:txBody>
      </p:sp>
    </p:spTree>
    <p:extLst>
      <p:ext uri="{BB962C8B-B14F-4D97-AF65-F5344CB8AC3E}">
        <p14:creationId xmlns:p14="http://schemas.microsoft.com/office/powerpoint/2010/main" val="158410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ブレインストーミング法は</a:t>
            </a:r>
            <a:r>
              <a:rPr kumimoji="1" lang="ja-JP" altLang="en-US" dirty="0" smtClean="0"/>
              <a:t>、「脳の嵐」という意味で、</a:t>
            </a:r>
            <a:r>
              <a:rPr lang="ja-JP" altLang="en-US" sz="1200" dirty="0" smtClean="0">
                <a:solidFill>
                  <a:schemeClr val="tx1"/>
                </a:solidFill>
              </a:rPr>
              <a:t>固定</a:t>
            </a:r>
            <a:r>
              <a:rPr lang="ja-JP" altLang="en-US" sz="1200" dirty="0" smtClean="0">
                <a:solidFill>
                  <a:schemeClr val="tx1"/>
                </a:solidFill>
              </a:rPr>
              <a:t>概念を排し、自由に思い付きやアイデアを</a:t>
            </a:r>
            <a:r>
              <a:rPr lang="ja-JP" altLang="en-US" sz="1200" dirty="0" smtClean="0">
                <a:solidFill>
                  <a:schemeClr val="tx1"/>
                </a:solidFill>
              </a:rPr>
              <a:t>出し合い問題の解決に結びつける技法です。</a:t>
            </a:r>
            <a:endParaRPr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rPr>
              <a:t>そこ</a:t>
            </a:r>
            <a:r>
              <a:rPr lang="ja-JP" altLang="en-US" sz="1200" dirty="0" smtClean="0">
                <a:solidFill>
                  <a:schemeClr val="tx1"/>
                </a:solidFill>
              </a:rPr>
              <a:t>から創造と連想を働かせて、多くのアイデアを生み出すのに有効です。</a:t>
            </a:r>
            <a:endParaRPr kumimoji="1" lang="ja-JP" altLang="en-US" sz="1200" dirty="0" smtClean="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2</a:t>
            </a:fld>
            <a:endParaRPr kumimoji="1" lang="ja-JP" altLang="en-US"/>
          </a:p>
        </p:txBody>
      </p:sp>
    </p:spTree>
    <p:extLst>
      <p:ext uri="{BB962C8B-B14F-4D97-AF65-F5344CB8AC3E}">
        <p14:creationId xmlns:p14="http://schemas.microsoft.com/office/powerpoint/2010/main" val="706561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ブレインストーミング法の実際の進め方です。まずは課題を決定します。課題は、分かりやすい文章で表現することが大切です。例１，例２のように参加した人が具体的に答えられるような課題を設定しましょう。</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3</a:t>
            </a:fld>
            <a:endParaRPr kumimoji="1" lang="ja-JP" altLang="en-US"/>
          </a:p>
        </p:txBody>
      </p:sp>
    </p:spTree>
    <p:extLst>
      <p:ext uri="{BB962C8B-B14F-4D97-AF65-F5344CB8AC3E}">
        <p14:creationId xmlns:p14="http://schemas.microsoft.com/office/powerpoint/2010/main" val="3393177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次に、環境の整理です。整理していく上で大事な５つの要素を説明します。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１つ目は「グループ構成の設定」です</a:t>
            </a:r>
            <a:r>
              <a:rPr kumimoji="1" lang="ja-JP" altLang="en-US" dirty="0" smtClean="0"/>
              <a:t>。１グループの人数</a:t>
            </a:r>
            <a:r>
              <a:rPr kumimoji="1" lang="ja-JP" altLang="en-US" dirty="0" smtClean="0"/>
              <a:t>は、５～</a:t>
            </a:r>
            <a:r>
              <a:rPr kumimoji="1" lang="en-US" altLang="ja-JP" dirty="0" smtClean="0"/>
              <a:t>12</a:t>
            </a:r>
            <a:r>
              <a:rPr kumimoji="1" lang="ja-JP" altLang="en-US" dirty="0" smtClean="0"/>
              <a:t>人程度が適当です。できるだけ多様なメンバーで構成しましょう。</a:t>
            </a:r>
            <a:endParaRPr kumimoji="1" lang="en-US" altLang="ja-JP" dirty="0" smtClean="0"/>
          </a:p>
          <a:p>
            <a:r>
              <a:rPr kumimoji="1" lang="ja-JP" altLang="en-US" dirty="0" smtClean="0"/>
              <a:t>２つ目は「時間設定」です。協議する状況に応じて様々な時間設定が考えられます。</a:t>
            </a:r>
            <a:endParaRPr kumimoji="1" lang="en-US" altLang="ja-JP" dirty="0" smtClean="0"/>
          </a:p>
          <a:p>
            <a:r>
              <a:rPr kumimoji="1" lang="ja-JP" altLang="en-US" dirty="0" smtClean="0"/>
              <a:t>３つ目は「机の配置」です。円形やコの字型など、人数や目的に応じて決定します。</a:t>
            </a:r>
            <a:endParaRPr kumimoji="1" lang="en-US" altLang="ja-JP" dirty="0" smtClean="0"/>
          </a:p>
          <a:p>
            <a:r>
              <a:rPr kumimoji="1" lang="ja-JP" altLang="en-US" dirty="0" smtClean="0"/>
              <a:t>４つ目は「記録用具の用意」です。基本的に必要なものとして、考えを出し合う場である「模造紙」や「ホワイトボード」と、それを整理したり、書き加えたりするための「マジック」が必要です。</a:t>
            </a:r>
            <a:endParaRPr kumimoji="1" lang="en-US" altLang="ja-JP" dirty="0" smtClean="0"/>
          </a:p>
          <a:p>
            <a:r>
              <a:rPr kumimoji="1" lang="ja-JP" altLang="en-US" dirty="0" smtClean="0"/>
              <a:t>５つ目は「役割決め」です。司会と記録などを決めます。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4</a:t>
            </a:fld>
            <a:endParaRPr kumimoji="1" lang="ja-JP" altLang="en-US"/>
          </a:p>
        </p:txBody>
      </p:sp>
    </p:spTree>
    <p:extLst>
      <p:ext uri="{BB962C8B-B14F-4D97-AF65-F5344CB8AC3E}">
        <p14:creationId xmlns:p14="http://schemas.microsoft.com/office/powerpoint/2010/main" val="3132838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次に、絶対に守らなければいけない４つのルールを紹介します。</a:t>
            </a:r>
            <a:endParaRPr kumimoji="1" lang="en-US" altLang="ja-JP" dirty="0" smtClean="0"/>
          </a:p>
          <a:p>
            <a:r>
              <a:rPr kumimoji="1" lang="ja-JP" altLang="en-US" dirty="0" smtClean="0"/>
              <a:t>１つ目は「批判厳禁」です。出されたアイデアに対する批判は厳禁です。</a:t>
            </a:r>
            <a:endParaRPr kumimoji="1" lang="en-US" altLang="ja-JP" dirty="0" smtClean="0"/>
          </a:p>
          <a:p>
            <a:r>
              <a:rPr kumimoji="1" lang="ja-JP" altLang="en-US" dirty="0" smtClean="0"/>
              <a:t>２つ目は「自由奔放」です。突飛なアイデアも受容していきます。</a:t>
            </a:r>
            <a:endParaRPr kumimoji="1" lang="en-US" altLang="ja-JP" dirty="0" smtClean="0"/>
          </a:p>
          <a:p>
            <a:r>
              <a:rPr kumimoji="1" lang="ja-JP" altLang="en-US" dirty="0" smtClean="0"/>
              <a:t>３つ目は「相乗り歓迎」です。他のアイデアに乗って出されるアイデアも歓迎します。</a:t>
            </a:r>
            <a:endParaRPr kumimoji="1" lang="en-US" altLang="ja-JP" dirty="0" smtClean="0"/>
          </a:p>
          <a:p>
            <a:r>
              <a:rPr kumimoji="1" lang="ja-JP" altLang="en-US" dirty="0" smtClean="0"/>
              <a:t>４つ目は「質より量」です。できるだけたくさんの多様なアイデアを出すことが大事です。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5</a:t>
            </a:fld>
            <a:endParaRPr kumimoji="1" lang="ja-JP" altLang="en-US"/>
          </a:p>
        </p:txBody>
      </p:sp>
    </p:spTree>
    <p:extLst>
      <p:ext uri="{BB962C8B-B14F-4D97-AF65-F5344CB8AC3E}">
        <p14:creationId xmlns:p14="http://schemas.microsoft.com/office/powerpoint/2010/main" val="989448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意見の出し合いを終えたら、まとめます。</a:t>
            </a:r>
            <a:endParaRPr kumimoji="1" lang="en-US" altLang="ja-JP" dirty="0" smtClean="0"/>
          </a:p>
          <a:p>
            <a:r>
              <a:rPr kumimoji="1" lang="ja-JP" altLang="en-US" dirty="0" smtClean="0"/>
              <a:t>まず、出されたアイデアを参加者全員で確認します。</a:t>
            </a:r>
            <a:endParaRPr kumimoji="1" lang="en-US" altLang="ja-JP" dirty="0" smtClean="0"/>
          </a:p>
          <a:p>
            <a:r>
              <a:rPr kumimoji="1" lang="ja-JP" altLang="en-US" dirty="0" smtClean="0"/>
              <a:t>次に、全く同じアイデアはまとめていきます。</a:t>
            </a:r>
            <a:endParaRPr kumimoji="1" lang="en-US" altLang="ja-JP" dirty="0" smtClean="0"/>
          </a:p>
          <a:p>
            <a:r>
              <a:rPr kumimoji="1" lang="ja-JP" altLang="en-US" dirty="0" smtClean="0"/>
              <a:t>最後に、出たアイデアを大切にし、計画を立てましょう。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6</a:t>
            </a:fld>
            <a:endParaRPr kumimoji="1" lang="ja-JP" altLang="en-US"/>
          </a:p>
        </p:txBody>
      </p:sp>
    </p:spTree>
    <p:extLst>
      <p:ext uri="{BB962C8B-B14F-4D97-AF65-F5344CB8AC3E}">
        <p14:creationId xmlns:p14="http://schemas.microsoft.com/office/powerpoint/2010/main" val="593778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「プロスポーツ観客動員を</a:t>
            </a:r>
            <a:r>
              <a:rPr kumimoji="1" lang="en-US" altLang="ja-JP" dirty="0" smtClean="0"/>
              <a:t>20</a:t>
            </a:r>
            <a:r>
              <a:rPr kumimoji="1" lang="ja-JP" altLang="en-US" dirty="0" smtClean="0"/>
              <a:t>％増やすためにはどうしたらよいか」という課題を例に説明します。</a:t>
            </a:r>
            <a:endParaRPr kumimoji="1" lang="en-US" altLang="ja-JP" dirty="0" smtClean="0"/>
          </a:p>
          <a:p>
            <a:r>
              <a:rPr kumimoji="1" lang="ja-JP" altLang="en-US" dirty="0" smtClean="0"/>
              <a:t>最初に、芸能人のライブとコラボする、人文字応援をするというアイデアが出たとします。それに対する相乗り意見として、イベントや握手会を行うというアイデアが出されました。</a:t>
            </a:r>
            <a:endParaRPr kumimoji="1" lang="en-US" altLang="ja-JP" dirty="0" smtClean="0"/>
          </a:p>
          <a:p>
            <a:r>
              <a:rPr kumimoji="1" lang="ja-JP" altLang="en-US" dirty="0" smtClean="0"/>
              <a:t>次に、入場料を引き下げるという新たな意見が出され、それに対して還元金をプレゼントするという相乗り意見が出されました。</a:t>
            </a:r>
            <a:endParaRPr kumimoji="1" lang="en-US" altLang="ja-JP" dirty="0" smtClean="0"/>
          </a:p>
          <a:p>
            <a:r>
              <a:rPr kumimoji="1" lang="ja-JP" altLang="en-US" dirty="0" smtClean="0"/>
              <a:t>次に競技場の改築するという新たな意見に対して、地元新鮮野菜販売店設置という相乗り意見が出されました。</a:t>
            </a:r>
            <a:endParaRPr kumimoji="1" lang="en-US" altLang="ja-JP" dirty="0" smtClean="0"/>
          </a:p>
          <a:p>
            <a:r>
              <a:rPr kumimoji="1" lang="ja-JP" altLang="en-US" dirty="0" smtClean="0"/>
              <a:t>観客も選手になれるという突飛な意見が出ることもあります。</a:t>
            </a:r>
            <a:endParaRPr kumimoji="1" lang="en-US" altLang="ja-JP" dirty="0" smtClean="0"/>
          </a:p>
          <a:p>
            <a:r>
              <a:rPr kumimoji="1" lang="ja-JP" altLang="en-US" dirty="0" smtClean="0"/>
              <a:t>このようにして出された多様なアイデアを基にして、今後の計画を立てていきます。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7</a:t>
            </a:fld>
            <a:endParaRPr kumimoji="1" lang="ja-JP" altLang="en-US"/>
          </a:p>
        </p:txBody>
      </p:sp>
    </p:spTree>
    <p:extLst>
      <p:ext uri="{BB962C8B-B14F-4D97-AF65-F5344CB8AC3E}">
        <p14:creationId xmlns:p14="http://schemas.microsoft.com/office/powerpoint/2010/main" val="101366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15050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76420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24831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31442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98832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03335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42570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55971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46992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97668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19705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F9269-0C99-41DF-A24D-2C1F8189FEDD}" type="datetimeFigureOut">
              <a:rPr kumimoji="1" lang="ja-JP" altLang="en-US" smtClean="0"/>
              <a:t>2014/12/12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3415139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1520" y="1916832"/>
            <a:ext cx="8640960" cy="1800199"/>
          </a:xfrm>
        </p:spPr>
        <p:txBody>
          <a:bodyPr>
            <a:noAutofit/>
          </a:bodyPr>
          <a:lstStyle/>
          <a:p>
            <a:r>
              <a:rPr lang="en-US" altLang="ja-JP" sz="6000" b="1" dirty="0" smtClean="0">
                <a:ln w="22225">
                  <a:solidFill>
                    <a:schemeClr val="accent2"/>
                  </a:solidFill>
                  <a:prstDash val="solid"/>
                </a:ln>
                <a:solidFill>
                  <a:schemeClr val="accent2">
                    <a:lumMod val="40000"/>
                    <a:lumOff val="60000"/>
                  </a:schemeClr>
                </a:solidFill>
                <a:latin typeface="AR PＰＯＰ４B" panose="020B0600010101010101" pitchFamily="50" charset="-128"/>
                <a:ea typeface="AR PＰＯＰ４B" panose="020B0600010101010101" pitchFamily="50" charset="-128"/>
              </a:rPr>
              <a:t/>
            </a:r>
            <a:br>
              <a:rPr lang="en-US" altLang="ja-JP" sz="6000" b="1" dirty="0" smtClean="0">
                <a:ln w="22225">
                  <a:solidFill>
                    <a:schemeClr val="accent2"/>
                  </a:solidFill>
                  <a:prstDash val="solid"/>
                </a:ln>
                <a:solidFill>
                  <a:schemeClr val="accent2">
                    <a:lumMod val="40000"/>
                    <a:lumOff val="60000"/>
                  </a:schemeClr>
                </a:solidFill>
                <a:latin typeface="AR PＰＯＰ４B" panose="020B0600010101010101" pitchFamily="50" charset="-128"/>
                <a:ea typeface="AR PＰＯＰ４B" panose="020B0600010101010101" pitchFamily="50" charset="-128"/>
              </a:rPr>
            </a:br>
            <a:r>
              <a:rPr lang="ja-JP" altLang="en-US" sz="6000" b="1" dirty="0" smtClean="0">
                <a:ln w="22225">
                  <a:solidFill>
                    <a:schemeClr val="accent2"/>
                  </a:solidFill>
                  <a:prstDash val="solid"/>
                </a:ln>
                <a:solidFill>
                  <a:schemeClr val="accent2">
                    <a:lumMod val="40000"/>
                    <a:lumOff val="60000"/>
                  </a:schemeClr>
                </a:solidFill>
                <a:latin typeface="HGS創英角ｺﾞｼｯｸUB" panose="020B0900000000000000" pitchFamily="50" charset="-128"/>
                <a:ea typeface="HGS創英角ｺﾞｼｯｸUB" panose="020B0900000000000000" pitchFamily="50" charset="-128"/>
              </a:rPr>
              <a:t>ブレインストーミング法</a:t>
            </a:r>
            <a:r>
              <a:rPr lang="ja-JP" altLang="en-US" sz="6000" b="1" cap="none" spc="0" dirty="0" smtClean="0">
                <a:ln w="22225">
                  <a:solidFill>
                    <a:schemeClr val="accent2"/>
                  </a:solidFill>
                  <a:prstDash val="solid"/>
                </a:ln>
                <a:solidFill>
                  <a:schemeClr val="accent2">
                    <a:lumMod val="40000"/>
                    <a:lumOff val="60000"/>
                  </a:schemeClr>
                </a:solidFill>
                <a:effectLst/>
                <a:latin typeface="AR PＰＯＰ４B" panose="020B0600010101010101" pitchFamily="50" charset="-128"/>
                <a:ea typeface="AR PＰＯＰ４B" panose="020B0600010101010101" pitchFamily="50" charset="-128"/>
              </a:rPr>
              <a:t/>
            </a:r>
            <a:br>
              <a:rPr lang="ja-JP" altLang="en-US" sz="6000" b="1" cap="none" spc="0" dirty="0" smtClean="0">
                <a:ln w="22225">
                  <a:solidFill>
                    <a:schemeClr val="accent2"/>
                  </a:solidFill>
                  <a:prstDash val="solid"/>
                </a:ln>
                <a:solidFill>
                  <a:schemeClr val="accent2">
                    <a:lumMod val="40000"/>
                    <a:lumOff val="60000"/>
                  </a:schemeClr>
                </a:solidFill>
                <a:effectLst/>
                <a:latin typeface="AR PＰＯＰ４B" panose="020B0600010101010101" pitchFamily="50" charset="-128"/>
                <a:ea typeface="AR PＰＯＰ４B" panose="020B0600010101010101" pitchFamily="50" charset="-128"/>
              </a:rPr>
            </a:br>
            <a:endParaRPr kumimoji="1" lang="ja-JP" altLang="en-US" sz="6000" dirty="0">
              <a:latin typeface="AR PＰＯＰ４B" panose="020B0600010101010101" pitchFamily="50" charset="-128"/>
              <a:ea typeface="AR PＰＯＰ４B" panose="020B0600010101010101" pitchFamily="50" charset="-128"/>
            </a:endParaRPr>
          </a:p>
        </p:txBody>
      </p:sp>
    </p:spTree>
    <p:extLst>
      <p:ext uri="{BB962C8B-B14F-4D97-AF65-F5344CB8AC3E}">
        <p14:creationId xmlns:p14="http://schemas.microsoft.com/office/powerpoint/2010/main" val="2805166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1097904"/>
            <a:ext cx="8747774" cy="506740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000" dirty="0" smtClean="0">
                <a:solidFill>
                  <a:schemeClr val="tx1"/>
                </a:solidFill>
                <a:latin typeface="+mn-ea"/>
              </a:rPr>
              <a:t>・ 固定</a:t>
            </a:r>
            <a:r>
              <a:rPr lang="ja-JP" altLang="en-US" sz="4000" dirty="0">
                <a:solidFill>
                  <a:schemeClr val="tx1"/>
                </a:solidFill>
                <a:latin typeface="+mn-ea"/>
              </a:rPr>
              <a:t>概念を排し、思い付きや</a:t>
            </a:r>
            <a:r>
              <a:rPr lang="ja-JP" altLang="en-US" sz="4000" dirty="0" smtClean="0">
                <a:solidFill>
                  <a:schemeClr val="tx1"/>
                </a:solidFill>
                <a:latin typeface="+mn-ea"/>
              </a:rPr>
              <a:t>アイデア</a:t>
            </a:r>
            <a:endParaRPr lang="en-US" altLang="ja-JP" sz="4000" dirty="0">
              <a:solidFill>
                <a:schemeClr val="tx1"/>
              </a:solidFill>
              <a:latin typeface="+mn-ea"/>
            </a:endParaRPr>
          </a:p>
          <a:p>
            <a:r>
              <a:rPr lang="ja-JP" altLang="en-US" sz="4000" dirty="0" smtClean="0">
                <a:solidFill>
                  <a:schemeClr val="tx1"/>
                </a:solidFill>
                <a:latin typeface="+mn-ea"/>
              </a:rPr>
              <a:t>   を</a:t>
            </a:r>
            <a:r>
              <a:rPr lang="ja-JP" altLang="en-US" sz="4000" dirty="0">
                <a:solidFill>
                  <a:schemeClr val="tx1"/>
                </a:solidFill>
                <a:latin typeface="+mn-ea"/>
              </a:rPr>
              <a:t>自由に出し合い、問題の解決に</a:t>
            </a:r>
            <a:r>
              <a:rPr lang="ja-JP" altLang="en-US" sz="4000" dirty="0" smtClean="0">
                <a:solidFill>
                  <a:schemeClr val="tx1"/>
                </a:solidFill>
                <a:latin typeface="+mn-ea"/>
              </a:rPr>
              <a:t>結</a:t>
            </a:r>
            <a:endParaRPr lang="en-US" altLang="ja-JP" sz="4000" dirty="0" smtClean="0">
              <a:solidFill>
                <a:schemeClr val="tx1"/>
              </a:solidFill>
              <a:latin typeface="+mn-ea"/>
            </a:endParaRPr>
          </a:p>
          <a:p>
            <a:r>
              <a:rPr lang="ja-JP" altLang="en-US" sz="4000" dirty="0" smtClean="0">
                <a:solidFill>
                  <a:schemeClr val="tx1"/>
                </a:solidFill>
                <a:latin typeface="+mn-ea"/>
              </a:rPr>
              <a:t>   </a:t>
            </a:r>
            <a:r>
              <a:rPr lang="ja-JP" altLang="en-US" sz="4000" dirty="0" err="1" smtClean="0">
                <a:solidFill>
                  <a:schemeClr val="tx1"/>
                </a:solidFill>
                <a:latin typeface="+mn-ea"/>
              </a:rPr>
              <a:t>び</a:t>
            </a:r>
            <a:r>
              <a:rPr lang="ja-JP" altLang="en-US" sz="4000" dirty="0">
                <a:solidFill>
                  <a:schemeClr val="tx1"/>
                </a:solidFill>
                <a:latin typeface="+mn-ea"/>
              </a:rPr>
              <a:t>つける技法である</a:t>
            </a:r>
            <a:r>
              <a:rPr lang="ja-JP" altLang="en-US" sz="4000" dirty="0" smtClean="0">
                <a:solidFill>
                  <a:schemeClr val="tx1"/>
                </a:solidFill>
                <a:latin typeface="+mn-ea"/>
              </a:rPr>
              <a:t>。</a:t>
            </a:r>
            <a:endParaRPr lang="en-US" altLang="ja-JP" sz="4000" dirty="0" smtClean="0">
              <a:solidFill>
                <a:schemeClr val="tx1"/>
              </a:solidFill>
              <a:latin typeface="+mn-ea"/>
            </a:endParaRPr>
          </a:p>
          <a:p>
            <a:endParaRPr lang="en-US" altLang="ja-JP" sz="4000" dirty="0" smtClean="0">
              <a:solidFill>
                <a:schemeClr val="tx1"/>
              </a:solidFill>
              <a:latin typeface="+mn-ea"/>
            </a:endParaRPr>
          </a:p>
          <a:p>
            <a:r>
              <a:rPr lang="ja-JP" altLang="en-US" sz="4000" dirty="0" smtClean="0">
                <a:solidFill>
                  <a:schemeClr val="tx1"/>
                </a:solidFill>
                <a:latin typeface="+mn-ea"/>
              </a:rPr>
              <a:t>・ そこ</a:t>
            </a:r>
            <a:r>
              <a:rPr lang="ja-JP" altLang="en-US" sz="4000" dirty="0">
                <a:solidFill>
                  <a:schemeClr val="tx1"/>
                </a:solidFill>
                <a:latin typeface="+mn-ea"/>
              </a:rPr>
              <a:t>から創造と連想を</a:t>
            </a:r>
            <a:r>
              <a:rPr lang="ja-JP" altLang="en-US" sz="4000" dirty="0" smtClean="0">
                <a:solidFill>
                  <a:schemeClr val="tx1"/>
                </a:solidFill>
                <a:latin typeface="+mn-ea"/>
              </a:rPr>
              <a:t>働かせて、 多く</a:t>
            </a:r>
            <a:endParaRPr lang="en-US" altLang="ja-JP" sz="4000" dirty="0" smtClean="0">
              <a:solidFill>
                <a:schemeClr val="tx1"/>
              </a:solidFill>
              <a:latin typeface="+mn-ea"/>
            </a:endParaRPr>
          </a:p>
          <a:p>
            <a:pPr indent="447675"/>
            <a:r>
              <a:rPr lang="ja-JP" altLang="en-US" sz="4000" dirty="0" smtClean="0">
                <a:solidFill>
                  <a:schemeClr val="tx1"/>
                </a:solidFill>
                <a:latin typeface="+mn-ea"/>
              </a:rPr>
              <a:t>のアイデアを生み出すのに有効で</a:t>
            </a:r>
            <a:r>
              <a:rPr lang="ja-JP" altLang="en-US" sz="4000" dirty="0" err="1" smtClean="0">
                <a:solidFill>
                  <a:schemeClr val="tx1"/>
                </a:solidFill>
                <a:latin typeface="+mn-ea"/>
              </a:rPr>
              <a:t>あ</a:t>
            </a:r>
            <a:endParaRPr lang="en-US" altLang="ja-JP" sz="4000" dirty="0" smtClean="0">
              <a:solidFill>
                <a:schemeClr val="tx1"/>
              </a:solidFill>
              <a:latin typeface="+mn-ea"/>
            </a:endParaRPr>
          </a:p>
          <a:p>
            <a:r>
              <a:rPr lang="ja-JP" altLang="en-US" sz="4000" dirty="0">
                <a:solidFill>
                  <a:schemeClr val="tx1"/>
                </a:solidFill>
                <a:latin typeface="+mn-ea"/>
              </a:rPr>
              <a:t> </a:t>
            </a:r>
            <a:r>
              <a:rPr lang="ja-JP" altLang="en-US" sz="4000" dirty="0" smtClean="0">
                <a:solidFill>
                  <a:schemeClr val="tx1"/>
                </a:solidFill>
                <a:latin typeface="+mn-ea"/>
              </a:rPr>
              <a:t>  る</a:t>
            </a:r>
            <a:r>
              <a:rPr lang="ja-JP" altLang="en-US" sz="4000" dirty="0">
                <a:solidFill>
                  <a:schemeClr val="tx1"/>
                </a:solidFill>
                <a:latin typeface="+mn-ea"/>
              </a:rPr>
              <a:t>。</a:t>
            </a:r>
            <a:endParaRPr lang="ja-JP" altLang="en-US" sz="4000" dirty="0">
              <a:solidFill>
                <a:schemeClr val="tx1"/>
              </a:solidFill>
              <a:latin typeface="+mn-ea"/>
            </a:endParaRPr>
          </a:p>
        </p:txBody>
      </p:sp>
      <p:sp>
        <p:nvSpPr>
          <p:cNvPr id="4" name="正方形/長方形 3"/>
          <p:cNvSpPr/>
          <p:nvPr/>
        </p:nvSpPr>
        <p:spPr>
          <a:xfrm>
            <a:off x="179512" y="11624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07209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852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430854" y="1088645"/>
            <a:ext cx="7741546" cy="1332243"/>
            <a:chOff x="286838" y="728605"/>
            <a:chExt cx="7741546" cy="1332243"/>
          </a:xfrm>
          <a:solidFill>
            <a:schemeClr val="bg1"/>
          </a:solidFill>
        </p:grpSpPr>
        <p:sp>
          <p:nvSpPr>
            <p:cNvPr id="5" name="正方形/長方形 4"/>
            <p:cNvSpPr/>
            <p:nvPr/>
          </p:nvSpPr>
          <p:spPr>
            <a:xfrm>
              <a:off x="286838" y="728605"/>
              <a:ext cx="7741546" cy="64807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smtClean="0">
                  <a:solidFill>
                    <a:srgbClr val="C00000"/>
                  </a:solidFill>
                </a:rPr>
                <a:t>実際の進め方（１）：課題の設定</a:t>
              </a:r>
              <a:r>
                <a:rPr lang="en-US" altLang="ja-JP" sz="3200" dirty="0" smtClean="0">
                  <a:solidFill>
                    <a:srgbClr val="C00000"/>
                  </a:solidFill>
                </a:rPr>
                <a:t>】</a:t>
              </a:r>
              <a:endParaRPr kumimoji="1" lang="ja-JP" altLang="en-US" sz="3200" dirty="0">
                <a:solidFill>
                  <a:srgbClr val="C00000"/>
                </a:solidFill>
              </a:endParaRPr>
            </a:p>
          </p:txBody>
        </p:sp>
        <p:sp>
          <p:nvSpPr>
            <p:cNvPr id="12" name="正方形/長方形 11"/>
            <p:cNvSpPr/>
            <p:nvPr/>
          </p:nvSpPr>
          <p:spPr>
            <a:xfrm>
              <a:off x="467544" y="1556792"/>
              <a:ext cx="7436324"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○課題を分かりやすい文章で表現する。</a:t>
              </a:r>
              <a:endParaRPr lang="en-US" altLang="ja-JP" sz="3200" dirty="0" smtClean="0">
                <a:solidFill>
                  <a:schemeClr val="tx2"/>
                </a:solidFill>
              </a:endParaRPr>
            </a:p>
          </p:txBody>
        </p:sp>
      </p:grpSp>
      <p:grpSp>
        <p:nvGrpSpPr>
          <p:cNvPr id="3" name="グループ化 2"/>
          <p:cNvGrpSpPr/>
          <p:nvPr/>
        </p:nvGrpSpPr>
        <p:grpSpPr>
          <a:xfrm>
            <a:off x="808083" y="3240360"/>
            <a:ext cx="7220301" cy="2780928"/>
            <a:chOff x="683567" y="2564904"/>
            <a:chExt cx="7220301" cy="2780928"/>
          </a:xfrm>
          <a:solidFill>
            <a:schemeClr val="bg1"/>
          </a:solidFill>
        </p:grpSpPr>
        <p:sp>
          <p:nvSpPr>
            <p:cNvPr id="19" name="正方形/長方形 18"/>
            <p:cNvSpPr/>
            <p:nvPr/>
          </p:nvSpPr>
          <p:spPr>
            <a:xfrm>
              <a:off x="683567" y="2564904"/>
              <a:ext cx="7178561" cy="10081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例１：「プロ</a:t>
              </a:r>
              <a:r>
                <a:rPr lang="ja-JP" altLang="en-US" sz="3200" dirty="0">
                  <a:solidFill>
                    <a:schemeClr val="tx1"/>
                  </a:solidFill>
                </a:rPr>
                <a:t>スポーツ</a:t>
              </a:r>
              <a:r>
                <a:rPr lang="ja-JP" altLang="en-US" sz="3200" dirty="0" smtClean="0">
                  <a:solidFill>
                    <a:schemeClr val="tx1"/>
                  </a:solidFill>
                </a:rPr>
                <a:t>観客動員を２０％増</a:t>
              </a:r>
              <a:endParaRPr lang="en-US" altLang="ja-JP" sz="3200" dirty="0" smtClean="0">
                <a:solidFill>
                  <a:schemeClr val="tx1"/>
                </a:solidFill>
              </a:endParaRPr>
            </a:p>
            <a:p>
              <a:r>
                <a:rPr lang="ja-JP" altLang="en-US" sz="3200" dirty="0">
                  <a:solidFill>
                    <a:schemeClr val="tx1"/>
                  </a:solidFill>
                </a:rPr>
                <a:t>　</a:t>
              </a:r>
              <a:r>
                <a:rPr lang="ja-JP" altLang="en-US" sz="3200" dirty="0" smtClean="0">
                  <a:solidFill>
                    <a:schemeClr val="tx1"/>
                  </a:solidFill>
                </a:rPr>
                <a:t>　　　や</a:t>
              </a:r>
              <a:r>
                <a:rPr lang="ja-JP" altLang="en-US" sz="3200" dirty="0" err="1" smtClean="0">
                  <a:solidFill>
                    <a:schemeClr val="tx1"/>
                  </a:solidFill>
                </a:rPr>
                <a:t>す</a:t>
              </a:r>
              <a:r>
                <a:rPr lang="ja-JP" altLang="en-US" sz="3200" dirty="0" smtClean="0">
                  <a:solidFill>
                    <a:schemeClr val="tx1"/>
                  </a:solidFill>
                </a:rPr>
                <a:t>ためにはどうしたらよいか。」</a:t>
              </a:r>
              <a:endParaRPr lang="en-US" altLang="ja-JP" sz="3200" dirty="0" smtClean="0">
                <a:solidFill>
                  <a:schemeClr val="tx1"/>
                </a:solidFill>
              </a:endParaRPr>
            </a:p>
          </p:txBody>
        </p:sp>
        <p:sp>
          <p:nvSpPr>
            <p:cNvPr id="20" name="正方形/長方形 19"/>
            <p:cNvSpPr/>
            <p:nvPr/>
          </p:nvSpPr>
          <p:spPr>
            <a:xfrm>
              <a:off x="703069" y="4221088"/>
              <a:ext cx="7200799" cy="11247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例２：「○○饅頭の販売を増やすために</a:t>
              </a:r>
              <a:endParaRPr lang="en-US" altLang="ja-JP" sz="3200" dirty="0" smtClean="0">
                <a:solidFill>
                  <a:schemeClr val="tx1"/>
                </a:solidFill>
              </a:endParaRPr>
            </a:p>
            <a:p>
              <a:r>
                <a:rPr lang="ja-JP" altLang="en-US" sz="3200" dirty="0">
                  <a:solidFill>
                    <a:schemeClr val="tx1"/>
                  </a:solidFill>
                </a:rPr>
                <a:t>　</a:t>
              </a:r>
              <a:r>
                <a:rPr lang="ja-JP" altLang="en-US" sz="3200" dirty="0" smtClean="0">
                  <a:solidFill>
                    <a:schemeClr val="tx1"/>
                  </a:solidFill>
                </a:rPr>
                <a:t>　　　はどうしたらよいか。」</a:t>
              </a:r>
              <a:endParaRPr lang="en-US" altLang="ja-JP" sz="3200" dirty="0" smtClean="0">
                <a:solidFill>
                  <a:schemeClr val="tx1"/>
                </a:solidFill>
              </a:endParaRPr>
            </a:p>
          </p:txBody>
        </p:sp>
      </p:grpSp>
    </p:spTree>
    <p:extLst>
      <p:ext uri="{BB962C8B-B14F-4D97-AF65-F5344CB8AC3E}">
        <p14:creationId xmlns:p14="http://schemas.microsoft.com/office/powerpoint/2010/main" val="1480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852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286838" y="728605"/>
            <a:ext cx="7741546" cy="648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smtClean="0">
                <a:solidFill>
                  <a:srgbClr val="C00000"/>
                </a:solidFill>
              </a:rPr>
              <a:t>実際の進め方（２）：環境の整理</a:t>
            </a:r>
            <a:r>
              <a:rPr lang="en-US" altLang="ja-JP" sz="3200" dirty="0" smtClean="0">
                <a:solidFill>
                  <a:srgbClr val="C00000"/>
                </a:solidFill>
              </a:rPr>
              <a:t>】</a:t>
            </a:r>
            <a:endParaRPr kumimoji="1" lang="ja-JP" altLang="en-US" sz="3200" dirty="0">
              <a:solidFill>
                <a:srgbClr val="C00000"/>
              </a:solidFill>
            </a:endParaRPr>
          </a:p>
        </p:txBody>
      </p:sp>
      <p:grpSp>
        <p:nvGrpSpPr>
          <p:cNvPr id="2" name="グループ化 1"/>
          <p:cNvGrpSpPr/>
          <p:nvPr/>
        </p:nvGrpSpPr>
        <p:grpSpPr>
          <a:xfrm>
            <a:off x="467544" y="1304764"/>
            <a:ext cx="8438786" cy="1404895"/>
            <a:chOff x="467544" y="1304764"/>
            <a:chExt cx="8438786" cy="1404895"/>
          </a:xfrm>
          <a:solidFill>
            <a:schemeClr val="bg1"/>
          </a:solidFill>
        </p:grpSpPr>
        <p:sp>
          <p:nvSpPr>
            <p:cNvPr id="12" name="正方形/長方形 11"/>
            <p:cNvSpPr/>
            <p:nvPr/>
          </p:nvSpPr>
          <p:spPr>
            <a:xfrm>
              <a:off x="467544" y="1304764"/>
              <a:ext cx="504056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①</a:t>
              </a:r>
              <a:r>
                <a:rPr lang="ja-JP" altLang="en-US" sz="3200" dirty="0">
                  <a:solidFill>
                    <a:schemeClr val="tx2"/>
                  </a:solidFill>
                </a:rPr>
                <a:t>グループ構成</a:t>
              </a:r>
              <a:r>
                <a:rPr lang="ja-JP" altLang="en-US" sz="3200" dirty="0" smtClean="0">
                  <a:solidFill>
                    <a:schemeClr val="tx2"/>
                  </a:solidFill>
                </a:rPr>
                <a:t>の設定</a:t>
              </a:r>
              <a:endParaRPr lang="en-US" altLang="ja-JP" sz="3200" dirty="0" smtClean="0">
                <a:solidFill>
                  <a:schemeClr val="tx2"/>
                </a:solidFill>
              </a:endParaRPr>
            </a:p>
          </p:txBody>
        </p:sp>
        <p:sp>
          <p:nvSpPr>
            <p:cNvPr id="10" name="正方形/長方形 9"/>
            <p:cNvSpPr/>
            <p:nvPr/>
          </p:nvSpPr>
          <p:spPr>
            <a:xfrm>
              <a:off x="841434" y="1770822"/>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・５～１２人程度が適当</a:t>
              </a:r>
              <a:endParaRPr lang="en-US" altLang="ja-JP" sz="2800" dirty="0" smtClean="0">
                <a:solidFill>
                  <a:schemeClr val="tx1"/>
                </a:solidFill>
              </a:endParaRPr>
            </a:p>
          </p:txBody>
        </p:sp>
        <p:sp>
          <p:nvSpPr>
            <p:cNvPr id="11" name="正方形/長方形 10"/>
            <p:cNvSpPr/>
            <p:nvPr/>
          </p:nvSpPr>
          <p:spPr>
            <a:xfrm>
              <a:off x="841434" y="2205603"/>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a:t>
              </a:r>
              <a:r>
                <a:rPr lang="ja-JP" altLang="en-US" sz="2800" dirty="0" smtClean="0">
                  <a:solidFill>
                    <a:schemeClr val="tx1"/>
                  </a:solidFill>
                </a:rPr>
                <a:t>多様なメンバーで構成（複数学年、級外、管理職</a:t>
              </a:r>
              <a:r>
                <a:rPr lang="ja-JP" altLang="en-US" sz="3200" dirty="0" smtClean="0">
                  <a:solidFill>
                    <a:schemeClr val="tx1"/>
                  </a:solidFill>
                </a:rPr>
                <a:t>）</a:t>
              </a:r>
              <a:endParaRPr lang="en-US" altLang="ja-JP" sz="3200" dirty="0" smtClean="0">
                <a:solidFill>
                  <a:schemeClr val="tx1"/>
                </a:solidFill>
              </a:endParaRPr>
            </a:p>
          </p:txBody>
        </p:sp>
      </p:grpSp>
      <p:grpSp>
        <p:nvGrpSpPr>
          <p:cNvPr id="3" name="グループ化 2"/>
          <p:cNvGrpSpPr/>
          <p:nvPr/>
        </p:nvGrpSpPr>
        <p:grpSpPr>
          <a:xfrm>
            <a:off x="471527" y="2767397"/>
            <a:ext cx="8420953" cy="1008112"/>
            <a:chOff x="471527" y="2767397"/>
            <a:chExt cx="8420953" cy="1008112"/>
          </a:xfrm>
          <a:solidFill>
            <a:schemeClr val="bg1"/>
          </a:solidFill>
        </p:grpSpPr>
        <p:sp>
          <p:nvSpPr>
            <p:cNvPr id="16" name="正方形/長方形 15"/>
            <p:cNvSpPr/>
            <p:nvPr/>
          </p:nvSpPr>
          <p:spPr>
            <a:xfrm>
              <a:off x="471527" y="2767397"/>
              <a:ext cx="612068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②</a:t>
              </a:r>
              <a:r>
                <a:rPr lang="ja-JP" altLang="en-US" sz="3200" dirty="0">
                  <a:solidFill>
                    <a:schemeClr val="tx2"/>
                  </a:solidFill>
                </a:rPr>
                <a:t>時間設定</a:t>
              </a:r>
              <a:endParaRPr kumimoji="1" lang="ja-JP" altLang="en-US" sz="3200" dirty="0">
                <a:solidFill>
                  <a:schemeClr val="tx2"/>
                </a:solidFill>
              </a:endParaRPr>
            </a:p>
          </p:txBody>
        </p:sp>
        <p:sp>
          <p:nvSpPr>
            <p:cNvPr id="13" name="正方形/長方形 12"/>
            <p:cNvSpPr/>
            <p:nvPr/>
          </p:nvSpPr>
          <p:spPr>
            <a:xfrm>
              <a:off x="827584" y="3271453"/>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・５分～１時間（状況に応じて）</a:t>
              </a:r>
              <a:endParaRPr lang="en-US" altLang="ja-JP" sz="2800" dirty="0" smtClean="0">
                <a:solidFill>
                  <a:schemeClr val="tx1"/>
                </a:solidFill>
              </a:endParaRPr>
            </a:p>
          </p:txBody>
        </p:sp>
      </p:grpSp>
      <p:grpSp>
        <p:nvGrpSpPr>
          <p:cNvPr id="6" name="グループ化 5"/>
          <p:cNvGrpSpPr/>
          <p:nvPr/>
        </p:nvGrpSpPr>
        <p:grpSpPr>
          <a:xfrm>
            <a:off x="471527" y="3775509"/>
            <a:ext cx="8420953" cy="938837"/>
            <a:chOff x="471527" y="3775509"/>
            <a:chExt cx="8420953" cy="938837"/>
          </a:xfrm>
          <a:solidFill>
            <a:schemeClr val="bg1"/>
          </a:solidFill>
        </p:grpSpPr>
        <p:sp>
          <p:nvSpPr>
            <p:cNvPr id="14" name="正方形/長方形 13"/>
            <p:cNvSpPr/>
            <p:nvPr/>
          </p:nvSpPr>
          <p:spPr>
            <a:xfrm>
              <a:off x="471527" y="3775509"/>
              <a:ext cx="612068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③</a:t>
              </a:r>
              <a:r>
                <a:rPr lang="ja-JP" altLang="en-US" sz="3200" dirty="0">
                  <a:solidFill>
                    <a:schemeClr val="tx2"/>
                  </a:solidFill>
                </a:rPr>
                <a:t>机の配置</a:t>
              </a:r>
              <a:endParaRPr kumimoji="1" lang="ja-JP" altLang="en-US" sz="3200" dirty="0">
                <a:solidFill>
                  <a:schemeClr val="tx2"/>
                </a:solidFill>
              </a:endParaRPr>
            </a:p>
          </p:txBody>
        </p:sp>
        <p:sp>
          <p:nvSpPr>
            <p:cNvPr id="15" name="正方形/長方形 14"/>
            <p:cNvSpPr/>
            <p:nvPr/>
          </p:nvSpPr>
          <p:spPr>
            <a:xfrm>
              <a:off x="827584" y="4210290"/>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a:t>
              </a:r>
              <a:r>
                <a:rPr lang="ja-JP" altLang="en-US" sz="2800" dirty="0" smtClean="0">
                  <a:solidFill>
                    <a:schemeClr val="tx1"/>
                  </a:solidFill>
                </a:rPr>
                <a:t>円形やコの字型　　　</a:t>
              </a:r>
              <a:r>
                <a:rPr lang="en-US" altLang="ja-JP" sz="2000" dirty="0" smtClean="0">
                  <a:solidFill>
                    <a:schemeClr val="tx1"/>
                  </a:solidFill>
                </a:rPr>
                <a:t>※</a:t>
              </a:r>
              <a:r>
                <a:rPr lang="ja-JP" altLang="en-US" sz="2000" dirty="0" smtClean="0">
                  <a:solidFill>
                    <a:schemeClr val="tx1"/>
                  </a:solidFill>
                </a:rPr>
                <a:t>互いの顔が見えると活発になります。</a:t>
              </a:r>
              <a:endParaRPr lang="en-US" altLang="ja-JP" sz="2000" dirty="0" smtClean="0">
                <a:solidFill>
                  <a:schemeClr val="tx1"/>
                </a:solidFill>
              </a:endParaRPr>
            </a:p>
          </p:txBody>
        </p:sp>
      </p:grpSp>
      <p:grpSp>
        <p:nvGrpSpPr>
          <p:cNvPr id="7" name="グループ化 6"/>
          <p:cNvGrpSpPr/>
          <p:nvPr/>
        </p:nvGrpSpPr>
        <p:grpSpPr>
          <a:xfrm>
            <a:off x="500482" y="4774726"/>
            <a:ext cx="8421128" cy="985895"/>
            <a:chOff x="500482" y="4774726"/>
            <a:chExt cx="8421128" cy="985895"/>
          </a:xfrm>
          <a:solidFill>
            <a:schemeClr val="bg1"/>
          </a:solidFill>
        </p:grpSpPr>
        <p:sp>
          <p:nvSpPr>
            <p:cNvPr id="21" name="正方形/長方形 20"/>
            <p:cNvSpPr/>
            <p:nvPr/>
          </p:nvSpPr>
          <p:spPr>
            <a:xfrm>
              <a:off x="500482" y="4774726"/>
              <a:ext cx="8391998"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④</a:t>
              </a:r>
              <a:r>
                <a:rPr lang="ja-JP" altLang="en-US" sz="3200" dirty="0">
                  <a:solidFill>
                    <a:schemeClr val="tx2"/>
                  </a:solidFill>
                </a:rPr>
                <a:t>記録用具の</a:t>
              </a:r>
              <a:r>
                <a:rPr lang="ja-JP" altLang="en-US" sz="3200" dirty="0" smtClean="0">
                  <a:solidFill>
                    <a:schemeClr val="tx2"/>
                  </a:solidFill>
                </a:rPr>
                <a:t>用意</a:t>
              </a:r>
              <a:endParaRPr kumimoji="1" lang="ja-JP" altLang="en-US" sz="3200" dirty="0">
                <a:solidFill>
                  <a:schemeClr val="tx2"/>
                </a:solidFill>
              </a:endParaRPr>
            </a:p>
          </p:txBody>
        </p:sp>
        <p:sp>
          <p:nvSpPr>
            <p:cNvPr id="22" name="正方形/長方形 21"/>
            <p:cNvSpPr/>
            <p:nvPr/>
          </p:nvSpPr>
          <p:spPr>
            <a:xfrm>
              <a:off x="856714" y="5256565"/>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・模造紙、ホワイトボード、マジック　等</a:t>
              </a:r>
              <a:endParaRPr lang="en-US" altLang="ja-JP" sz="2800" dirty="0" smtClean="0">
                <a:solidFill>
                  <a:schemeClr val="tx1"/>
                </a:solidFill>
              </a:endParaRPr>
            </a:p>
          </p:txBody>
        </p:sp>
      </p:grpSp>
      <p:grpSp>
        <p:nvGrpSpPr>
          <p:cNvPr id="8" name="グループ化 7"/>
          <p:cNvGrpSpPr/>
          <p:nvPr/>
        </p:nvGrpSpPr>
        <p:grpSpPr>
          <a:xfrm>
            <a:off x="547449" y="5702813"/>
            <a:ext cx="8391998" cy="1002782"/>
            <a:chOff x="547449" y="5702813"/>
            <a:chExt cx="8391998" cy="1002782"/>
          </a:xfrm>
          <a:solidFill>
            <a:schemeClr val="bg1"/>
          </a:solidFill>
        </p:grpSpPr>
        <p:sp>
          <p:nvSpPr>
            <p:cNvPr id="23" name="正方形/長方形 22"/>
            <p:cNvSpPr/>
            <p:nvPr/>
          </p:nvSpPr>
          <p:spPr>
            <a:xfrm>
              <a:off x="547449" y="5702813"/>
              <a:ext cx="8391998"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⑤</a:t>
              </a:r>
              <a:r>
                <a:rPr lang="ja-JP" altLang="en-US" sz="3200" dirty="0">
                  <a:solidFill>
                    <a:schemeClr val="tx2"/>
                  </a:solidFill>
                </a:rPr>
                <a:t>役割決め</a:t>
              </a:r>
              <a:endParaRPr kumimoji="1" lang="ja-JP" altLang="en-US" sz="3200" dirty="0">
                <a:solidFill>
                  <a:schemeClr val="tx2"/>
                </a:solidFill>
              </a:endParaRPr>
            </a:p>
          </p:txBody>
        </p:sp>
        <p:sp>
          <p:nvSpPr>
            <p:cNvPr id="24" name="正方形/長方形 23"/>
            <p:cNvSpPr/>
            <p:nvPr/>
          </p:nvSpPr>
          <p:spPr>
            <a:xfrm>
              <a:off x="860696" y="6201539"/>
              <a:ext cx="8064896"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rPr>
                <a:t>・司会、記録　等</a:t>
              </a:r>
              <a:endParaRPr lang="en-US" altLang="ja-JP" sz="2800" dirty="0" smtClean="0">
                <a:solidFill>
                  <a:schemeClr val="tx1"/>
                </a:solidFill>
              </a:endParaRPr>
            </a:p>
          </p:txBody>
        </p:sp>
      </p:grpSp>
    </p:spTree>
    <p:extLst>
      <p:ext uri="{BB962C8B-B14F-4D97-AF65-F5344CB8AC3E}">
        <p14:creationId xmlns:p14="http://schemas.microsoft.com/office/powerpoint/2010/main" val="250641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852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286838" y="1016637"/>
            <a:ext cx="8389618" cy="8281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smtClean="0">
                <a:solidFill>
                  <a:srgbClr val="C00000"/>
                </a:solidFill>
              </a:rPr>
              <a:t>実際の進め方（３）：自由に発言、全てを記録</a:t>
            </a:r>
            <a:endParaRPr lang="en-US" altLang="ja-JP" sz="3200" dirty="0" smtClean="0">
              <a:solidFill>
                <a:srgbClr val="C00000"/>
              </a:solidFill>
            </a:endParaRPr>
          </a:p>
          <a:p>
            <a:r>
              <a:rPr lang="ja-JP" altLang="en-US" sz="3200" dirty="0" smtClean="0">
                <a:solidFill>
                  <a:srgbClr val="C00000"/>
                </a:solidFill>
              </a:rPr>
              <a:t>　　　　　　　　　　　　　　　　するための４ルール</a:t>
            </a:r>
            <a:r>
              <a:rPr lang="en-US" altLang="ja-JP" sz="3200" dirty="0" smtClean="0">
                <a:solidFill>
                  <a:srgbClr val="C00000"/>
                </a:solidFill>
              </a:rPr>
              <a:t>】</a:t>
            </a:r>
            <a:endParaRPr kumimoji="1" lang="ja-JP" altLang="en-US" sz="3200" dirty="0">
              <a:solidFill>
                <a:srgbClr val="C00000"/>
              </a:solidFill>
            </a:endParaRPr>
          </a:p>
        </p:txBody>
      </p:sp>
      <p:grpSp>
        <p:nvGrpSpPr>
          <p:cNvPr id="2" name="グループ化 1"/>
          <p:cNvGrpSpPr/>
          <p:nvPr/>
        </p:nvGrpSpPr>
        <p:grpSpPr>
          <a:xfrm>
            <a:off x="467544" y="1945552"/>
            <a:ext cx="7200800" cy="1051400"/>
            <a:chOff x="467544" y="1556792"/>
            <a:chExt cx="7200800" cy="1051400"/>
          </a:xfrm>
          <a:solidFill>
            <a:schemeClr val="bg1"/>
          </a:solidFill>
        </p:grpSpPr>
        <p:sp>
          <p:nvSpPr>
            <p:cNvPr id="12" name="正方形/長方形 11"/>
            <p:cNvSpPr/>
            <p:nvPr/>
          </p:nvSpPr>
          <p:spPr>
            <a:xfrm>
              <a:off x="467544" y="1556792"/>
              <a:ext cx="504056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①</a:t>
              </a:r>
              <a:r>
                <a:rPr lang="ja-JP" altLang="en-US" sz="3200" dirty="0">
                  <a:solidFill>
                    <a:schemeClr val="tx2"/>
                  </a:solidFill>
                </a:rPr>
                <a:t>批判厳禁</a:t>
              </a:r>
              <a:endParaRPr lang="en-US" altLang="ja-JP" sz="3200" dirty="0" smtClean="0">
                <a:solidFill>
                  <a:schemeClr val="tx2"/>
                </a:solidFill>
              </a:endParaRPr>
            </a:p>
          </p:txBody>
        </p:sp>
        <p:sp>
          <p:nvSpPr>
            <p:cNvPr id="17" name="正方形/長方形 16"/>
            <p:cNvSpPr/>
            <p:nvPr/>
          </p:nvSpPr>
          <p:spPr>
            <a:xfrm>
              <a:off x="1259632" y="2104136"/>
              <a:ext cx="6408712"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・出されたアイデアへの批判はＮＧ</a:t>
              </a:r>
              <a:endParaRPr lang="en-US" altLang="ja-JP" sz="3200" dirty="0" smtClean="0">
                <a:solidFill>
                  <a:schemeClr val="tx1"/>
                </a:solidFill>
              </a:endParaRPr>
            </a:p>
          </p:txBody>
        </p:sp>
      </p:grpSp>
      <p:grpSp>
        <p:nvGrpSpPr>
          <p:cNvPr id="3" name="グループ化 2"/>
          <p:cNvGrpSpPr/>
          <p:nvPr/>
        </p:nvGrpSpPr>
        <p:grpSpPr>
          <a:xfrm>
            <a:off x="467544" y="3068960"/>
            <a:ext cx="7956971" cy="1008112"/>
            <a:chOff x="467544" y="2661975"/>
            <a:chExt cx="7956971" cy="1008112"/>
          </a:xfrm>
          <a:solidFill>
            <a:schemeClr val="bg1"/>
          </a:solidFill>
        </p:grpSpPr>
        <p:sp>
          <p:nvSpPr>
            <p:cNvPr id="16" name="正方形/長方形 15"/>
            <p:cNvSpPr/>
            <p:nvPr/>
          </p:nvSpPr>
          <p:spPr>
            <a:xfrm>
              <a:off x="467544" y="2661975"/>
              <a:ext cx="612068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②</a:t>
              </a:r>
              <a:r>
                <a:rPr lang="ja-JP" altLang="en-US" sz="3200" dirty="0">
                  <a:solidFill>
                    <a:schemeClr val="tx2"/>
                  </a:solidFill>
                </a:rPr>
                <a:t>自由奔放</a:t>
              </a:r>
              <a:endParaRPr kumimoji="1" lang="ja-JP" altLang="en-US" sz="3200" dirty="0">
                <a:solidFill>
                  <a:schemeClr val="tx2"/>
                </a:solidFill>
              </a:endParaRPr>
            </a:p>
          </p:txBody>
        </p:sp>
        <p:sp>
          <p:nvSpPr>
            <p:cNvPr id="19" name="正方形/長方形 18"/>
            <p:cNvSpPr/>
            <p:nvPr/>
          </p:nvSpPr>
          <p:spPr>
            <a:xfrm>
              <a:off x="1245954" y="3166031"/>
              <a:ext cx="7178561"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・突飛なアイデアも受容</a:t>
              </a:r>
              <a:endParaRPr lang="en-US" altLang="ja-JP" sz="3200" dirty="0" smtClean="0">
                <a:solidFill>
                  <a:schemeClr val="tx1"/>
                </a:solidFill>
              </a:endParaRPr>
            </a:p>
          </p:txBody>
        </p:sp>
      </p:grpSp>
      <p:grpSp>
        <p:nvGrpSpPr>
          <p:cNvPr id="6" name="グループ化 5"/>
          <p:cNvGrpSpPr/>
          <p:nvPr/>
        </p:nvGrpSpPr>
        <p:grpSpPr>
          <a:xfrm>
            <a:off x="468613" y="4164302"/>
            <a:ext cx="7969580" cy="992890"/>
            <a:chOff x="468613" y="3660157"/>
            <a:chExt cx="7969580" cy="992890"/>
          </a:xfrm>
        </p:grpSpPr>
        <p:sp>
          <p:nvSpPr>
            <p:cNvPr id="10" name="正方形/長方形 9"/>
            <p:cNvSpPr/>
            <p:nvPr/>
          </p:nvSpPr>
          <p:spPr>
            <a:xfrm>
              <a:off x="468613" y="3660157"/>
              <a:ext cx="612068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③相乗り歓迎</a:t>
              </a:r>
              <a:endParaRPr kumimoji="1" lang="ja-JP" altLang="en-US" sz="3200" dirty="0">
                <a:solidFill>
                  <a:schemeClr val="tx2"/>
                </a:solidFill>
              </a:endParaRPr>
            </a:p>
          </p:txBody>
        </p:sp>
        <p:sp>
          <p:nvSpPr>
            <p:cNvPr id="11" name="正方形/長方形 10"/>
            <p:cNvSpPr/>
            <p:nvPr/>
          </p:nvSpPr>
          <p:spPr>
            <a:xfrm>
              <a:off x="1259632" y="4148991"/>
              <a:ext cx="7178561"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・他のアイデアに相乗りアイデアは歓迎</a:t>
              </a:r>
              <a:endParaRPr lang="en-US" altLang="ja-JP" sz="3200" dirty="0" smtClean="0">
                <a:solidFill>
                  <a:schemeClr val="tx1"/>
                </a:solidFill>
              </a:endParaRPr>
            </a:p>
          </p:txBody>
        </p:sp>
      </p:grpSp>
      <p:grpSp>
        <p:nvGrpSpPr>
          <p:cNvPr id="7" name="グループ化 6"/>
          <p:cNvGrpSpPr/>
          <p:nvPr/>
        </p:nvGrpSpPr>
        <p:grpSpPr>
          <a:xfrm>
            <a:off x="468613" y="5229200"/>
            <a:ext cx="7969580" cy="1008112"/>
            <a:chOff x="468613" y="4653047"/>
            <a:chExt cx="7969580" cy="1008112"/>
          </a:xfrm>
          <a:solidFill>
            <a:schemeClr val="bg1"/>
          </a:solidFill>
        </p:grpSpPr>
        <p:sp>
          <p:nvSpPr>
            <p:cNvPr id="13" name="正方形/長方形 12"/>
            <p:cNvSpPr/>
            <p:nvPr/>
          </p:nvSpPr>
          <p:spPr>
            <a:xfrm>
              <a:off x="468613" y="4653047"/>
              <a:ext cx="6120680"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④</a:t>
              </a:r>
              <a:r>
                <a:rPr lang="ja-JP" altLang="en-US" sz="3200" dirty="0">
                  <a:solidFill>
                    <a:schemeClr val="tx2"/>
                  </a:solidFill>
                </a:rPr>
                <a:t>質より量</a:t>
              </a:r>
              <a:endParaRPr kumimoji="1" lang="ja-JP" altLang="en-US" sz="3200" dirty="0">
                <a:solidFill>
                  <a:schemeClr val="tx2"/>
                </a:solidFill>
              </a:endParaRPr>
            </a:p>
          </p:txBody>
        </p:sp>
        <p:sp>
          <p:nvSpPr>
            <p:cNvPr id="14" name="正方形/長方形 13"/>
            <p:cNvSpPr/>
            <p:nvPr/>
          </p:nvSpPr>
          <p:spPr>
            <a:xfrm>
              <a:off x="1259632" y="5157103"/>
              <a:ext cx="7178561"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・たくさんの多様なアイデア歓迎</a:t>
              </a:r>
              <a:endParaRPr lang="en-US" altLang="ja-JP" sz="3200" dirty="0" smtClean="0">
                <a:solidFill>
                  <a:schemeClr val="tx1"/>
                </a:solidFill>
              </a:endParaRPr>
            </a:p>
          </p:txBody>
        </p:sp>
      </p:grpSp>
    </p:spTree>
    <p:extLst>
      <p:ext uri="{BB962C8B-B14F-4D97-AF65-F5344CB8AC3E}">
        <p14:creationId xmlns:p14="http://schemas.microsoft.com/office/powerpoint/2010/main" val="3495761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852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286838" y="1016637"/>
            <a:ext cx="8389618" cy="8281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smtClean="0">
                <a:solidFill>
                  <a:srgbClr val="C00000"/>
                </a:solidFill>
              </a:rPr>
              <a:t>実際の進め方（４）：まとめ</a:t>
            </a:r>
            <a:r>
              <a:rPr lang="en-US" altLang="ja-JP" sz="3200" dirty="0" smtClean="0">
                <a:solidFill>
                  <a:srgbClr val="C00000"/>
                </a:solidFill>
              </a:rPr>
              <a:t>】</a:t>
            </a:r>
            <a:endParaRPr kumimoji="1" lang="ja-JP" altLang="en-US" sz="3200" dirty="0">
              <a:solidFill>
                <a:srgbClr val="C00000"/>
              </a:solidFill>
            </a:endParaRPr>
          </a:p>
        </p:txBody>
      </p:sp>
      <p:grpSp>
        <p:nvGrpSpPr>
          <p:cNvPr id="6" name="グループ化 5"/>
          <p:cNvGrpSpPr/>
          <p:nvPr/>
        </p:nvGrpSpPr>
        <p:grpSpPr>
          <a:xfrm>
            <a:off x="1239060" y="2187788"/>
            <a:ext cx="7521831" cy="1565951"/>
            <a:chOff x="1245954" y="2104136"/>
            <a:chExt cx="7521831" cy="1565951"/>
          </a:xfrm>
          <a:solidFill>
            <a:schemeClr val="bg1"/>
          </a:solidFill>
        </p:grpSpPr>
        <p:sp>
          <p:nvSpPr>
            <p:cNvPr id="17" name="正方形/長方形 16"/>
            <p:cNvSpPr/>
            <p:nvPr/>
          </p:nvSpPr>
          <p:spPr>
            <a:xfrm>
              <a:off x="1269591" y="2104136"/>
              <a:ext cx="7498194"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①出されたアイデアを参加全員で確認する。</a:t>
              </a:r>
              <a:endParaRPr lang="en-US" altLang="ja-JP" sz="3200" dirty="0" smtClean="0">
                <a:solidFill>
                  <a:schemeClr val="tx1"/>
                </a:solidFill>
              </a:endParaRPr>
            </a:p>
          </p:txBody>
        </p:sp>
        <p:sp>
          <p:nvSpPr>
            <p:cNvPr id="19" name="正方形/長方形 18"/>
            <p:cNvSpPr/>
            <p:nvPr/>
          </p:nvSpPr>
          <p:spPr>
            <a:xfrm>
              <a:off x="1245954" y="3166031"/>
              <a:ext cx="7178561"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②全く同じアイデアをまとめる。</a:t>
              </a:r>
              <a:endParaRPr lang="en-US" altLang="ja-JP" sz="3200" dirty="0" smtClean="0">
                <a:solidFill>
                  <a:schemeClr val="tx1"/>
                </a:solidFill>
              </a:endParaRPr>
            </a:p>
          </p:txBody>
        </p:sp>
      </p:grpSp>
      <p:grpSp>
        <p:nvGrpSpPr>
          <p:cNvPr id="8" name="グループ化 7"/>
          <p:cNvGrpSpPr/>
          <p:nvPr/>
        </p:nvGrpSpPr>
        <p:grpSpPr>
          <a:xfrm>
            <a:off x="371273" y="4636061"/>
            <a:ext cx="8389618" cy="1457235"/>
            <a:chOff x="440548" y="3915981"/>
            <a:chExt cx="8389618" cy="1169203"/>
          </a:xfrm>
          <a:solidFill>
            <a:schemeClr val="bg1"/>
          </a:solidFill>
        </p:grpSpPr>
        <p:sp>
          <p:nvSpPr>
            <p:cNvPr id="18" name="正方形/長方形 17"/>
            <p:cNvSpPr/>
            <p:nvPr/>
          </p:nvSpPr>
          <p:spPr>
            <a:xfrm>
              <a:off x="440548" y="3915981"/>
              <a:ext cx="8389618" cy="82818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smtClean="0">
                  <a:solidFill>
                    <a:srgbClr val="C00000"/>
                  </a:solidFill>
                </a:rPr>
                <a:t>実際の進め方：（５）次</a:t>
              </a:r>
              <a:r>
                <a:rPr lang="ja-JP" altLang="en-US" sz="3200" dirty="0">
                  <a:solidFill>
                    <a:srgbClr val="C00000"/>
                  </a:solidFill>
                </a:rPr>
                <a:t>のステップ</a:t>
              </a:r>
              <a:r>
                <a:rPr lang="ja-JP" altLang="en-US" sz="3200" dirty="0" smtClean="0">
                  <a:solidFill>
                    <a:srgbClr val="C00000"/>
                  </a:solidFill>
                </a:rPr>
                <a:t>に進む</a:t>
              </a:r>
              <a:r>
                <a:rPr lang="en-US" altLang="ja-JP" sz="3200" dirty="0" smtClean="0">
                  <a:solidFill>
                    <a:srgbClr val="C00000"/>
                  </a:solidFill>
                </a:rPr>
                <a:t>】</a:t>
              </a:r>
              <a:endParaRPr kumimoji="1" lang="ja-JP" altLang="en-US" sz="3200" dirty="0">
                <a:solidFill>
                  <a:srgbClr val="C00000"/>
                </a:solidFill>
              </a:endParaRPr>
            </a:p>
          </p:txBody>
        </p:sp>
        <p:sp>
          <p:nvSpPr>
            <p:cNvPr id="20" name="正方形/長方形 19"/>
            <p:cNvSpPr/>
            <p:nvPr/>
          </p:nvSpPr>
          <p:spPr>
            <a:xfrm>
              <a:off x="1248420" y="4581128"/>
              <a:ext cx="7178561" cy="5040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1"/>
                  </a:solidFill>
                </a:rPr>
                <a:t>・アイデアを基に計画を立てる。</a:t>
              </a:r>
              <a:endParaRPr lang="en-US" altLang="ja-JP" sz="3200" dirty="0" smtClean="0">
                <a:solidFill>
                  <a:schemeClr val="tx1"/>
                </a:solidFill>
              </a:endParaRPr>
            </a:p>
          </p:txBody>
        </p:sp>
      </p:grpSp>
      <p:grpSp>
        <p:nvGrpSpPr>
          <p:cNvPr id="13" name="グループ化 12"/>
          <p:cNvGrpSpPr/>
          <p:nvPr/>
        </p:nvGrpSpPr>
        <p:grpSpPr>
          <a:xfrm>
            <a:off x="1763688" y="2733104"/>
            <a:ext cx="5289128" cy="1020635"/>
            <a:chOff x="1763688" y="2117924"/>
            <a:chExt cx="5289128" cy="1020635"/>
          </a:xfrm>
        </p:grpSpPr>
        <p:cxnSp>
          <p:nvCxnSpPr>
            <p:cNvPr id="14" name="直線コネクタ 13"/>
            <p:cNvCxnSpPr/>
            <p:nvPr/>
          </p:nvCxnSpPr>
          <p:spPr>
            <a:xfrm>
              <a:off x="5011794" y="2117924"/>
              <a:ext cx="2041022" cy="0"/>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763688" y="3138559"/>
              <a:ext cx="1440160" cy="0"/>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4942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228184" y="3767902"/>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smtClean="0">
                <a:solidFill>
                  <a:schemeClr val="accent2">
                    <a:lumMod val="75000"/>
                  </a:schemeClr>
                </a:solidFill>
                <a:latin typeface="ＭＳ Ｐ明朝" panose="02020600040205080304" pitchFamily="18" charset="-128"/>
                <a:ea typeface="ＭＳ Ｐ明朝" panose="02020600040205080304" pitchFamily="18" charset="-128"/>
              </a:rPr>
              <a:t>地元新鮮野菜販売店設置</a:t>
            </a:r>
            <a:endParaRPr kumimoji="1" lang="ja-JP" altLang="en-US" sz="2200" b="1" dirty="0">
              <a:solidFill>
                <a:schemeClr val="accent2">
                  <a:lumMod val="75000"/>
                </a:schemeClr>
              </a:solidFill>
              <a:latin typeface="ＭＳ Ｐ明朝" panose="02020600040205080304" pitchFamily="18" charset="-128"/>
              <a:ea typeface="ＭＳ Ｐ明朝" panose="02020600040205080304" pitchFamily="18" charset="-128"/>
            </a:endParaRPr>
          </a:p>
        </p:txBody>
      </p:sp>
      <p:sp>
        <p:nvSpPr>
          <p:cNvPr id="4" name="正方形/長方形 3"/>
          <p:cNvSpPr/>
          <p:nvPr/>
        </p:nvSpPr>
        <p:spPr>
          <a:xfrm>
            <a:off x="179512" y="8525"/>
            <a:ext cx="56166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r>
              <a:rPr kumimoji="1" lang="ja-JP" altLang="en-US" sz="4000" dirty="0" smtClean="0">
                <a:solidFill>
                  <a:srgbClr val="FFC000"/>
                </a:solidFill>
                <a:latin typeface="HGP創英角ｺﾞｼｯｸUB" panose="020B0900000000000000" pitchFamily="50" charset="-128"/>
                <a:ea typeface="HGP創英角ｺﾞｼｯｸUB" panose="020B0900000000000000" pitchFamily="50" charset="-128"/>
              </a:rPr>
              <a:t>ブレインストーミング法</a:t>
            </a:r>
            <a:r>
              <a:rPr kumimoji="1" lang="en-US" altLang="ja-JP" sz="4000" dirty="0" smtClean="0">
                <a:solidFill>
                  <a:srgbClr val="FFC000"/>
                </a:solidFill>
                <a:latin typeface="HGP創英角ｺﾞｼｯｸUB" panose="020B0900000000000000" pitchFamily="50" charset="-128"/>
                <a:ea typeface="HGP創英角ｺﾞｼｯｸUB" panose="020B0900000000000000" pitchFamily="50" charset="-128"/>
              </a:rPr>
              <a:t>』</a:t>
            </a:r>
            <a:endParaRPr kumimoji="1" lang="ja-JP" altLang="en-US" sz="4000" dirty="0">
              <a:solidFill>
                <a:srgbClr val="FFC000"/>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286838" y="728604"/>
            <a:ext cx="8389618" cy="8281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200" dirty="0" smtClean="0">
                <a:solidFill>
                  <a:srgbClr val="C00000"/>
                </a:solidFill>
              </a:rPr>
              <a:t>【</a:t>
            </a:r>
            <a:r>
              <a:rPr lang="ja-JP" altLang="en-US" sz="3200" dirty="0">
                <a:solidFill>
                  <a:srgbClr val="C00000"/>
                </a:solidFill>
              </a:rPr>
              <a:t>実践例</a:t>
            </a:r>
            <a:r>
              <a:rPr lang="en-US" altLang="ja-JP" sz="3200" dirty="0" smtClean="0">
                <a:solidFill>
                  <a:srgbClr val="C00000"/>
                </a:solidFill>
              </a:rPr>
              <a:t>】</a:t>
            </a:r>
            <a:endParaRPr kumimoji="1" lang="ja-JP" altLang="en-US" sz="3200" dirty="0">
              <a:solidFill>
                <a:srgbClr val="C00000"/>
              </a:solidFill>
            </a:endParaRPr>
          </a:p>
        </p:txBody>
      </p:sp>
      <p:sp>
        <p:nvSpPr>
          <p:cNvPr id="13" name="正方形/長方形 12"/>
          <p:cNvSpPr/>
          <p:nvPr/>
        </p:nvSpPr>
        <p:spPr>
          <a:xfrm>
            <a:off x="467544" y="1412776"/>
            <a:ext cx="8676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schemeClr val="tx2"/>
                </a:solidFill>
              </a:rPr>
              <a:t>課題：プロ</a:t>
            </a:r>
            <a:r>
              <a:rPr lang="ja-JP" altLang="en-US" sz="3200" dirty="0">
                <a:solidFill>
                  <a:schemeClr val="tx2"/>
                </a:solidFill>
              </a:rPr>
              <a:t>スポーツ</a:t>
            </a:r>
            <a:r>
              <a:rPr lang="ja-JP" altLang="en-US" sz="3200" dirty="0" smtClean="0">
                <a:solidFill>
                  <a:schemeClr val="tx2"/>
                </a:solidFill>
              </a:rPr>
              <a:t>観客動員を２０％増やすため</a:t>
            </a:r>
            <a:endParaRPr lang="en-US" altLang="ja-JP" sz="3200" dirty="0" smtClean="0">
              <a:solidFill>
                <a:schemeClr val="tx2"/>
              </a:solidFill>
            </a:endParaRPr>
          </a:p>
          <a:p>
            <a:r>
              <a:rPr lang="ja-JP" altLang="en-US" sz="3200" dirty="0">
                <a:solidFill>
                  <a:schemeClr val="tx2"/>
                </a:solidFill>
              </a:rPr>
              <a:t>　</a:t>
            </a:r>
            <a:r>
              <a:rPr lang="ja-JP" altLang="en-US" sz="3200" dirty="0" smtClean="0">
                <a:solidFill>
                  <a:schemeClr val="tx2"/>
                </a:solidFill>
              </a:rPr>
              <a:t>　　　にはどうしたらよいか。</a:t>
            </a:r>
            <a:endParaRPr lang="en-US" altLang="ja-JP" sz="3200" dirty="0" smtClean="0">
              <a:solidFill>
                <a:schemeClr val="tx2"/>
              </a:solidFill>
            </a:endParaRPr>
          </a:p>
        </p:txBody>
      </p:sp>
      <p:sp>
        <p:nvSpPr>
          <p:cNvPr id="15" name="角丸四角形 14"/>
          <p:cNvSpPr/>
          <p:nvPr/>
        </p:nvSpPr>
        <p:spPr>
          <a:xfrm>
            <a:off x="3812673" y="3740460"/>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還元金プレゼント</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sp>
        <p:nvSpPr>
          <p:cNvPr id="21" name="角丸四角形 20"/>
          <p:cNvSpPr/>
          <p:nvPr/>
        </p:nvSpPr>
        <p:spPr>
          <a:xfrm>
            <a:off x="6228184" y="4868091"/>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観客も選手</a:t>
            </a:r>
            <a:r>
              <a:rPr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になれる</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grpSp>
        <p:nvGrpSpPr>
          <p:cNvPr id="8" name="グループ化 7"/>
          <p:cNvGrpSpPr/>
          <p:nvPr/>
        </p:nvGrpSpPr>
        <p:grpSpPr>
          <a:xfrm>
            <a:off x="1331640" y="4820224"/>
            <a:ext cx="4497257" cy="949424"/>
            <a:chOff x="1331640" y="4820224"/>
            <a:chExt cx="4497257" cy="949424"/>
          </a:xfrm>
        </p:grpSpPr>
        <p:sp>
          <p:nvSpPr>
            <p:cNvPr id="22" name="角丸四角形 21"/>
            <p:cNvSpPr/>
            <p:nvPr/>
          </p:nvSpPr>
          <p:spPr>
            <a:xfrm>
              <a:off x="3812673" y="48202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試合前後</a:t>
              </a:r>
              <a:r>
                <a:rPr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の握手会</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sp>
          <p:nvSpPr>
            <p:cNvPr id="23" name="角丸四角形 22"/>
            <p:cNvSpPr/>
            <p:nvPr/>
          </p:nvSpPr>
          <p:spPr>
            <a:xfrm>
              <a:off x="1331640" y="483354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○○デー等のイベント</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grpSp>
      <p:sp>
        <p:nvSpPr>
          <p:cNvPr id="25" name="角丸四角形 24"/>
          <p:cNvSpPr/>
          <p:nvPr/>
        </p:nvSpPr>
        <p:spPr>
          <a:xfrm>
            <a:off x="3812673" y="26544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入場料の引き下げ</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sp>
        <p:nvSpPr>
          <p:cNvPr id="26" name="角丸四角形 25"/>
          <p:cNvSpPr/>
          <p:nvPr/>
        </p:nvSpPr>
        <p:spPr>
          <a:xfrm>
            <a:off x="6228184" y="26544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競技</a:t>
            </a:r>
            <a:r>
              <a:rPr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場の</a:t>
            </a:r>
            <a:endParaRPr lang="en-US" altLang="ja-JP" sz="2400" b="1" dirty="0" smtClean="0">
              <a:solidFill>
                <a:schemeClr val="accent2">
                  <a:lumMod val="75000"/>
                </a:schemeClr>
              </a:solidFill>
              <a:latin typeface="ＭＳ Ｐ明朝" panose="02020600040205080304" pitchFamily="18" charset="-128"/>
              <a:ea typeface="ＭＳ Ｐ明朝" panose="02020600040205080304" pitchFamily="18" charset="-128"/>
            </a:endParaRPr>
          </a:p>
          <a:p>
            <a:pPr algn="ctr"/>
            <a:r>
              <a:rPr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改築</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grpSp>
        <p:nvGrpSpPr>
          <p:cNvPr id="3" name="グループ化 2"/>
          <p:cNvGrpSpPr/>
          <p:nvPr/>
        </p:nvGrpSpPr>
        <p:grpSpPr>
          <a:xfrm>
            <a:off x="1331640" y="2654424"/>
            <a:ext cx="2016224" cy="2049582"/>
            <a:chOff x="1331640" y="2654424"/>
            <a:chExt cx="2016224" cy="2049582"/>
          </a:xfrm>
        </p:grpSpPr>
        <p:sp>
          <p:nvSpPr>
            <p:cNvPr id="6" name="角丸四角形 5"/>
            <p:cNvSpPr/>
            <p:nvPr/>
          </p:nvSpPr>
          <p:spPr>
            <a:xfrm>
              <a:off x="1331640" y="2654424"/>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accent2">
                      <a:lumMod val="75000"/>
                    </a:schemeClr>
                  </a:solidFill>
                  <a:latin typeface="ＭＳ Ｐ明朝" panose="02020600040205080304" pitchFamily="18" charset="-128"/>
                  <a:ea typeface="ＭＳ Ｐ明朝" panose="02020600040205080304" pitchFamily="18" charset="-128"/>
                </a:rPr>
                <a:t>芸能人のライブとコラボ</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sp>
          <p:nvSpPr>
            <p:cNvPr id="27" name="角丸四角形 26"/>
            <p:cNvSpPr/>
            <p:nvPr/>
          </p:nvSpPr>
          <p:spPr>
            <a:xfrm>
              <a:off x="1331640" y="3767902"/>
              <a:ext cx="2016224"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2">
                      <a:lumMod val="75000"/>
                    </a:schemeClr>
                  </a:solidFill>
                  <a:latin typeface="ＭＳ Ｐ明朝" panose="02020600040205080304" pitchFamily="18" charset="-128"/>
                  <a:ea typeface="ＭＳ Ｐ明朝" panose="02020600040205080304" pitchFamily="18" charset="-128"/>
                </a:rPr>
                <a:t>人文字応援</a:t>
              </a:r>
              <a:endParaRPr kumimoji="1" lang="ja-JP" altLang="en-US" sz="2400" b="1" dirty="0">
                <a:solidFill>
                  <a:schemeClr val="accent2">
                    <a:lumMod val="75000"/>
                  </a:schemeClr>
                </a:solidFill>
                <a:latin typeface="ＭＳ Ｐ明朝" panose="02020600040205080304" pitchFamily="18" charset="-128"/>
                <a:ea typeface="ＭＳ Ｐ明朝" panose="02020600040205080304" pitchFamily="18" charset="-128"/>
              </a:endParaRPr>
            </a:p>
          </p:txBody>
        </p:sp>
      </p:grpSp>
      <p:sp>
        <p:nvSpPr>
          <p:cNvPr id="7" name="正方形/長方形 6"/>
          <p:cNvSpPr/>
          <p:nvPr/>
        </p:nvSpPr>
        <p:spPr>
          <a:xfrm>
            <a:off x="1223628" y="3488432"/>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最初の意見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17" name="正方形/長方形 16"/>
          <p:cNvSpPr/>
          <p:nvPr/>
        </p:nvSpPr>
        <p:spPr>
          <a:xfrm>
            <a:off x="2588537" y="5785855"/>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相乗り</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18" name="正方形/長方形 17"/>
          <p:cNvSpPr/>
          <p:nvPr/>
        </p:nvSpPr>
        <p:spPr>
          <a:xfrm>
            <a:off x="3704661" y="2373319"/>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新しい</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19" name="正方形/長方形 18"/>
          <p:cNvSpPr/>
          <p:nvPr/>
        </p:nvSpPr>
        <p:spPr>
          <a:xfrm>
            <a:off x="3704661" y="3338500"/>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相乗り</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20" name="正方形/長方形 19"/>
          <p:cNvSpPr/>
          <p:nvPr/>
        </p:nvSpPr>
        <p:spPr>
          <a:xfrm>
            <a:off x="6069449" y="2373319"/>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新しい</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28" name="正方形/長方形 27"/>
          <p:cNvSpPr/>
          <p:nvPr/>
        </p:nvSpPr>
        <p:spPr>
          <a:xfrm>
            <a:off x="6086128" y="3421360"/>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相乗り</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
        <p:nvSpPr>
          <p:cNvPr id="29" name="正方形/長方形 28"/>
          <p:cNvSpPr/>
          <p:nvPr/>
        </p:nvSpPr>
        <p:spPr>
          <a:xfrm>
            <a:off x="6120466" y="5845654"/>
            <a:ext cx="2232248" cy="504056"/>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solidFill>
                  <a:srgbClr val="FF6600"/>
                </a:solidFill>
                <a:latin typeface="ＭＳ Ｐ明朝" panose="02020600040205080304" pitchFamily="18" charset="-128"/>
                <a:ea typeface="ＭＳ Ｐ明朝" panose="02020600040205080304" pitchFamily="18" charset="-128"/>
              </a:rPr>
              <a:t>突飛な</a:t>
            </a:r>
            <a:r>
              <a:rPr kumimoji="1" lang="ja-JP" altLang="en-US" sz="2800" b="1" dirty="0" smtClean="0">
                <a:solidFill>
                  <a:srgbClr val="FF6600"/>
                </a:solidFill>
                <a:latin typeface="ＭＳ Ｐ明朝" panose="02020600040205080304" pitchFamily="18" charset="-128"/>
                <a:ea typeface="ＭＳ Ｐ明朝" panose="02020600040205080304" pitchFamily="18" charset="-128"/>
              </a:rPr>
              <a:t>意見</a:t>
            </a:r>
            <a:endParaRPr kumimoji="1" lang="ja-JP" altLang="en-US" sz="2800" b="1" dirty="0">
              <a:solidFill>
                <a:srgbClr val="FF66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09735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par>
                          <p:cTn id="13" fill="hold">
                            <p:stCondLst>
                              <p:cond delay="2000"/>
                            </p:stCondLst>
                            <p:childTnLst>
                              <p:par>
                                <p:cTn id="14" presetID="10" presetClass="exit" presetSubtype="0" fill="hold" grpId="1" nodeType="afterEffect">
                                  <p:stCondLst>
                                    <p:cond delay="0"/>
                                  </p:stCondLst>
                                  <p:childTnLst>
                                    <p:animEffect transition="out" filter="fade">
                                      <p:cBhvr>
                                        <p:cTn id="15" dur="3000"/>
                                        <p:tgtEl>
                                          <p:spTgt spid="7"/>
                                        </p:tgtEl>
                                      </p:cBhvr>
                                    </p:animEffect>
                                    <p:set>
                                      <p:cBhvr>
                                        <p:cTn id="16" dur="1" fill="hold">
                                          <p:stCondLst>
                                            <p:cond delay="2999"/>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2000"/>
                                        <p:tgtEl>
                                          <p:spTgt spid="17"/>
                                        </p:tgtEl>
                                      </p:cBhvr>
                                    </p:animEffect>
                                  </p:childTnLst>
                                </p:cTn>
                              </p:par>
                            </p:childTnLst>
                          </p:cTn>
                        </p:par>
                        <p:par>
                          <p:cTn id="27" fill="hold">
                            <p:stCondLst>
                              <p:cond delay="2000"/>
                            </p:stCondLst>
                            <p:childTnLst>
                              <p:par>
                                <p:cTn id="28" presetID="10" presetClass="exit" presetSubtype="0" fill="hold" grpId="1" nodeType="afterEffect">
                                  <p:stCondLst>
                                    <p:cond delay="0"/>
                                  </p:stCondLst>
                                  <p:childTnLst>
                                    <p:animEffect transition="out" filter="fade">
                                      <p:cBhvr>
                                        <p:cTn id="29" dur="3000"/>
                                        <p:tgtEl>
                                          <p:spTgt spid="17"/>
                                        </p:tgtEl>
                                      </p:cBhvr>
                                    </p:animEffect>
                                    <p:set>
                                      <p:cBhvr>
                                        <p:cTn id="30" dur="1" fill="hold">
                                          <p:stCondLst>
                                            <p:cond delay="2999"/>
                                          </p:stCondLst>
                                        </p:cTn>
                                        <p:tgtEl>
                                          <p:spTgt spid="1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2000"/>
                                        <p:tgtEl>
                                          <p:spTgt spid="18"/>
                                        </p:tgtEl>
                                      </p:cBhvr>
                                    </p:animEffect>
                                  </p:childTnLst>
                                </p:cTn>
                              </p:par>
                            </p:childTnLst>
                          </p:cTn>
                        </p:par>
                        <p:par>
                          <p:cTn id="41" fill="hold">
                            <p:stCondLst>
                              <p:cond delay="2000"/>
                            </p:stCondLst>
                            <p:childTnLst>
                              <p:par>
                                <p:cTn id="42" presetID="10" presetClass="exit" presetSubtype="0" fill="hold" grpId="1" nodeType="afterEffect">
                                  <p:stCondLst>
                                    <p:cond delay="0"/>
                                  </p:stCondLst>
                                  <p:childTnLst>
                                    <p:animEffect transition="out" filter="fade">
                                      <p:cBhvr>
                                        <p:cTn id="43" dur="3000"/>
                                        <p:tgtEl>
                                          <p:spTgt spid="18"/>
                                        </p:tgtEl>
                                      </p:cBhvr>
                                    </p:animEffect>
                                    <p:set>
                                      <p:cBhvr>
                                        <p:cTn id="44" dur="1" fill="hold">
                                          <p:stCondLst>
                                            <p:cond delay="2999"/>
                                          </p:stCondLst>
                                        </p:cTn>
                                        <p:tgtEl>
                                          <p:spTgt spid="1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2000"/>
                                        <p:tgtEl>
                                          <p:spTgt spid="19"/>
                                        </p:tgtEl>
                                      </p:cBhvr>
                                    </p:animEffect>
                                  </p:childTnLst>
                                </p:cTn>
                              </p:par>
                            </p:childTnLst>
                          </p:cTn>
                        </p:par>
                        <p:par>
                          <p:cTn id="55" fill="hold">
                            <p:stCondLst>
                              <p:cond delay="2000"/>
                            </p:stCondLst>
                            <p:childTnLst>
                              <p:par>
                                <p:cTn id="56" presetID="10" presetClass="exit" presetSubtype="0" fill="hold" grpId="1" nodeType="afterEffect">
                                  <p:stCondLst>
                                    <p:cond delay="0"/>
                                  </p:stCondLst>
                                  <p:childTnLst>
                                    <p:animEffect transition="out" filter="fade">
                                      <p:cBhvr>
                                        <p:cTn id="57" dur="3000"/>
                                        <p:tgtEl>
                                          <p:spTgt spid="19"/>
                                        </p:tgtEl>
                                      </p:cBhvr>
                                    </p:animEffect>
                                    <p:set>
                                      <p:cBhvr>
                                        <p:cTn id="58" dur="1" fill="hold">
                                          <p:stCondLst>
                                            <p:cond delay="2999"/>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2000"/>
                                        <p:tgtEl>
                                          <p:spTgt spid="20"/>
                                        </p:tgtEl>
                                      </p:cBhvr>
                                    </p:animEffect>
                                  </p:childTnLst>
                                </p:cTn>
                              </p:par>
                            </p:childTnLst>
                          </p:cTn>
                        </p:par>
                        <p:par>
                          <p:cTn id="69" fill="hold">
                            <p:stCondLst>
                              <p:cond delay="2000"/>
                            </p:stCondLst>
                            <p:childTnLst>
                              <p:par>
                                <p:cTn id="70" presetID="10" presetClass="exit" presetSubtype="0" fill="hold" grpId="1" nodeType="afterEffect">
                                  <p:stCondLst>
                                    <p:cond delay="0"/>
                                  </p:stCondLst>
                                  <p:childTnLst>
                                    <p:animEffect transition="out" filter="fade">
                                      <p:cBhvr>
                                        <p:cTn id="71" dur="3000"/>
                                        <p:tgtEl>
                                          <p:spTgt spid="20"/>
                                        </p:tgtEl>
                                      </p:cBhvr>
                                    </p:animEffect>
                                    <p:set>
                                      <p:cBhvr>
                                        <p:cTn id="72" dur="1" fill="hold">
                                          <p:stCondLst>
                                            <p:cond delay="2999"/>
                                          </p:stCondLst>
                                        </p:cTn>
                                        <p:tgtEl>
                                          <p:spTgt spid="2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childTnLst>
                                </p:cTn>
                              </p:par>
                            </p:childTnLst>
                          </p:cTn>
                        </p:par>
                        <p:par>
                          <p:cTn id="83" fill="hold">
                            <p:stCondLst>
                              <p:cond delay="2000"/>
                            </p:stCondLst>
                            <p:childTnLst>
                              <p:par>
                                <p:cTn id="84" presetID="10" presetClass="exit" presetSubtype="0" fill="hold" grpId="1" nodeType="afterEffect">
                                  <p:stCondLst>
                                    <p:cond delay="0"/>
                                  </p:stCondLst>
                                  <p:childTnLst>
                                    <p:animEffect transition="out" filter="fade">
                                      <p:cBhvr>
                                        <p:cTn id="85" dur="3000"/>
                                        <p:tgtEl>
                                          <p:spTgt spid="28"/>
                                        </p:tgtEl>
                                      </p:cBhvr>
                                    </p:animEffect>
                                    <p:set>
                                      <p:cBhvr>
                                        <p:cTn id="86" dur="1" fill="hold">
                                          <p:stCondLst>
                                            <p:cond delay="2999"/>
                                          </p:stCondLst>
                                        </p:cTn>
                                        <p:tgtEl>
                                          <p:spTgt spid="2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fade">
                                      <p:cBhvr>
                                        <p:cTn id="91" dur="500"/>
                                        <p:tgtEl>
                                          <p:spTgt spid="21"/>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9"/>
                                        </p:tgtEl>
                                        <p:attrNameLst>
                                          <p:attrName>style.visibility</p:attrName>
                                        </p:attrNameLst>
                                      </p:cBhvr>
                                      <p:to>
                                        <p:strVal val="visible"/>
                                      </p:to>
                                    </p:set>
                                    <p:animEffect transition="in" filter="fade">
                                      <p:cBhvr>
                                        <p:cTn id="96" dur="2000"/>
                                        <p:tgtEl>
                                          <p:spTgt spid="29"/>
                                        </p:tgtEl>
                                      </p:cBhvr>
                                    </p:animEffect>
                                  </p:childTnLst>
                                </p:cTn>
                              </p:par>
                            </p:childTnLst>
                          </p:cTn>
                        </p:par>
                        <p:par>
                          <p:cTn id="97" fill="hold">
                            <p:stCondLst>
                              <p:cond delay="2000"/>
                            </p:stCondLst>
                            <p:childTnLst>
                              <p:par>
                                <p:cTn id="98" presetID="10" presetClass="exit" presetSubtype="0" fill="hold" grpId="1" nodeType="afterEffect">
                                  <p:stCondLst>
                                    <p:cond delay="0"/>
                                  </p:stCondLst>
                                  <p:childTnLst>
                                    <p:animEffect transition="out" filter="fade">
                                      <p:cBhvr>
                                        <p:cTn id="99" dur="3000"/>
                                        <p:tgtEl>
                                          <p:spTgt spid="29"/>
                                        </p:tgtEl>
                                      </p:cBhvr>
                                    </p:animEffect>
                                    <p:set>
                                      <p:cBhvr>
                                        <p:cTn id="100" dur="1" fill="hold">
                                          <p:stCondLst>
                                            <p:cond delay="29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5" grpId="0" animBg="1"/>
      <p:bldP spid="21" grpId="0" animBg="1"/>
      <p:bldP spid="25" grpId="0" animBg="1"/>
      <p:bldP spid="26" grpId="0" animBg="1"/>
      <p:bldP spid="7" grpId="0" animBg="1"/>
      <p:bldP spid="7" grpId="1" animBg="1"/>
      <p:bldP spid="17" grpId="0" animBg="1"/>
      <p:bldP spid="17" grpId="1" animBg="1"/>
      <p:bldP spid="18" grpId="0" animBg="1"/>
      <p:bldP spid="18" grpId="1" animBg="1"/>
      <p:bldP spid="19" grpId="0" animBg="1"/>
      <p:bldP spid="19" grpId="1" animBg="1"/>
      <p:bldP spid="20" grpId="0" animBg="1"/>
      <p:bldP spid="20" grpId="1" animBg="1"/>
      <p:bldP spid="28" grpId="0" animBg="1"/>
      <p:bldP spid="28" grpId="1" animBg="1"/>
      <p:bldP spid="29" grpId="0" animBg="1"/>
      <p:bldP spid="29" grpId="1"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920</Words>
  <Application>Microsoft Office PowerPoint</Application>
  <PresentationFormat>画面に合わせる (4:3)</PresentationFormat>
  <Paragraphs>99</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AR PＰＯＰ４B</vt:lpstr>
      <vt:lpstr>HGP創英角ｺﾞｼｯｸUB</vt:lpstr>
      <vt:lpstr>HGS創英角ｺﾞｼｯｸUB</vt:lpstr>
      <vt:lpstr>ＭＳ Ｐゴシック</vt:lpstr>
      <vt:lpstr>ＭＳ Ｐ明朝</vt:lpstr>
      <vt:lpstr>Arial</vt:lpstr>
      <vt:lpstr>Calibri</vt:lpstr>
      <vt:lpstr>Office ​​テーマ</vt:lpstr>
      <vt:lpstr> ブレインストーミング法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野中皇児</dc:creator>
  <cp:lastModifiedBy>江島 裕章</cp:lastModifiedBy>
  <cp:revision>72</cp:revision>
  <dcterms:created xsi:type="dcterms:W3CDTF">2014-07-08T00:56:44Z</dcterms:created>
  <dcterms:modified xsi:type="dcterms:W3CDTF">2014-12-12T07:31:56Z</dcterms:modified>
</cp:coreProperties>
</file>