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1"/>
  </p:notesMasterIdLst>
  <p:handoutMasterIdLst>
    <p:handoutMasterId r:id="rId12"/>
  </p:handoutMasterIdLst>
  <p:sldIdLst>
    <p:sldId id="299" r:id="rId2"/>
    <p:sldId id="315" r:id="rId3"/>
    <p:sldId id="286" r:id="rId4"/>
    <p:sldId id="312" r:id="rId5"/>
    <p:sldId id="316" r:id="rId6"/>
    <p:sldId id="317" r:id="rId7"/>
    <p:sldId id="318" r:id="rId8"/>
    <p:sldId id="321" r:id="rId9"/>
    <p:sldId id="322" r:id="rId10"/>
  </p:sldIdLst>
  <p:sldSz cx="9144000" cy="5143500" type="screen16x9"/>
  <p:notesSz cx="6735763" cy="9869488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CCFF"/>
    <a:srgbClr val="FF99CC"/>
    <a:srgbClr val="FFFF00"/>
    <a:srgbClr val="EAEAEA"/>
    <a:srgbClr val="D2DB2D"/>
    <a:srgbClr val="D9E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82087" autoAdjust="0"/>
  </p:normalViewPr>
  <p:slideViewPr>
    <p:cSldViewPr snapToObjects="1">
      <p:cViewPr varScale="1">
        <p:scale>
          <a:sx n="93" d="100"/>
          <a:sy n="93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FADC2B-14EE-4DD1-882A-02A113063BDE}" type="datetimeFigureOut">
              <a:rPr lang="ja-JP" altLang="en-US"/>
              <a:pPr>
                <a:defRPr/>
              </a:pPr>
              <a:t>2015/3/23</a:t>
            </a:fld>
            <a:endParaRPr lang="en-US" altLang="ja-JP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6E3695D-35C7-48C3-895F-1E812A9A137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198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E96EA4F-2556-4349-989C-4DD3252CC29F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96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「ワールドカフェ」について説明します。</a:t>
            </a:r>
          </a:p>
          <a:p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7737484-53FA-401F-B8EE-FE19077429CA}" type="slidenum">
              <a:rPr lang="en-US" altLang="ja-JP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04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ワールドカフェとは、</a:t>
            </a:r>
            <a:r>
              <a:rPr lang="ja-JP" altLang="ja-JP" dirty="0" smtClean="0"/>
              <a:t>メンバーの組み合わせを変えながら、４～５人単位の小グループで話合いを続けることにより、あたかも参加者全員が話し合っているような効果が得られます。</a:t>
            </a:r>
          </a:p>
          <a:p>
            <a:endParaRPr lang="en-US" altLang="ja-JP" dirty="0" smtClean="0"/>
          </a:p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54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ja-JP" altLang="ja-JP" dirty="0" smtClean="0"/>
              <a:t>本物のカフェのようにリラックスした雰囲気の中で、テーマに集中した対話を行います。</a:t>
            </a:r>
            <a:endParaRPr lang="en-US" altLang="ja-JP" dirty="0" smtClean="0"/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自分の意見は否定されず、尊重されます。</a:t>
            </a:r>
            <a:r>
              <a:rPr lang="ja-JP" altLang="ja-JP" dirty="0" smtClean="0"/>
              <a:t>参加者数は１２人</a:t>
            </a:r>
            <a:r>
              <a:rPr lang="ja-JP" altLang="en-US" dirty="0" smtClean="0"/>
              <a:t>程度から</a:t>
            </a:r>
            <a:r>
              <a:rPr lang="ja-JP" altLang="ja-JP" dirty="0" smtClean="0"/>
              <a:t>１０００人以上でも実施可能</a:t>
            </a:r>
            <a:r>
              <a:rPr lang="ja-JP" altLang="en-US" dirty="0" smtClean="0"/>
              <a:t>です。</a:t>
            </a:r>
            <a:endParaRPr lang="ja-JP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ja-JP" altLang="ja-JP" dirty="0" smtClean="0"/>
          </a:p>
          <a:p>
            <a:endParaRPr lang="ja-JP" altLang="ja-JP" dirty="0" smtClean="0"/>
          </a:p>
          <a:p>
            <a:r>
              <a:rPr lang="en-US" altLang="ja-JP" dirty="0" smtClean="0"/>
              <a:t> </a:t>
            </a:r>
            <a:endParaRPr lang="ja-JP" altLang="ja-JP" dirty="0" smtClean="0"/>
          </a:p>
          <a:p>
            <a:endParaRPr lang="en-US" altLang="ja-JP" dirty="0" smtClean="0"/>
          </a:p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3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ja-JP" dirty="0" smtClean="0"/>
              <a:t>　</a:t>
            </a:r>
            <a:r>
              <a:rPr lang="ja-JP" altLang="en-US" dirty="0" smtClean="0"/>
              <a:t>まず、４</a:t>
            </a:r>
            <a:r>
              <a:rPr lang="ja-JP" altLang="ja-JP" dirty="0" smtClean="0"/>
              <a:t>～</a:t>
            </a:r>
            <a:r>
              <a:rPr lang="ja-JP" altLang="en-US" dirty="0" smtClean="0"/>
              <a:t>５</a:t>
            </a:r>
            <a:r>
              <a:rPr lang="ja-JP" altLang="ja-JP" dirty="0" smtClean="0"/>
              <a:t>人でグループを作り、テーブルに座</a:t>
            </a:r>
            <a:r>
              <a:rPr lang="ja-JP" altLang="en-US" dirty="0" smtClean="0"/>
              <a:t>ります。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次に、ホストを１名決めます。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ホストとは、テーブルを移動しないで、前のラウンド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ラウンドについては次のスライドで詳細を説明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でどのような対話がされたかを説明する役の人です。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ja-JP" dirty="0" smtClean="0"/>
              <a:t>　テーブルの上にはテーブルクロスに見立てた模造紙と各自</a:t>
            </a:r>
            <a:r>
              <a:rPr lang="ja-JP" altLang="en-US" dirty="0" smtClean="0"/>
              <a:t>１</a:t>
            </a:r>
            <a:r>
              <a:rPr lang="ja-JP" altLang="ja-JP" dirty="0" smtClean="0"/>
              <a:t>本ずつのペン</a:t>
            </a:r>
            <a:r>
              <a:rPr lang="ja-JP" altLang="en-US" dirty="0" smtClean="0"/>
              <a:t>を置いておきます。</a:t>
            </a:r>
          </a:p>
        </p:txBody>
      </p:sp>
    </p:spTree>
    <p:extLst>
      <p:ext uri="{BB962C8B-B14F-4D97-AF65-F5344CB8AC3E}">
        <p14:creationId xmlns:p14="http://schemas.microsoft.com/office/powerpoint/2010/main" val="278941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en-US" dirty="0" smtClean="0"/>
              <a:t>　</a:t>
            </a:r>
            <a:r>
              <a:rPr lang="ja-JP" altLang="ja-JP" dirty="0" smtClean="0"/>
              <a:t>カフェトーク・ラウンド</a:t>
            </a:r>
            <a:r>
              <a:rPr lang="ja-JP" altLang="en-US" dirty="0" smtClean="0"/>
              <a:t>について説明します。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ラウンドとはグループ協議のことです。例えば、１回目のグループ協議は「ラウンド１」と呼びます。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・１</a:t>
            </a:r>
            <a:r>
              <a:rPr lang="ja-JP" altLang="en-US" dirty="0" smtClean="0"/>
              <a:t>回の</a:t>
            </a:r>
            <a:r>
              <a:rPr lang="ja-JP" altLang="ja-JP" dirty="0" smtClean="0"/>
              <a:t>ラウンド</a:t>
            </a:r>
            <a:r>
              <a:rPr lang="ja-JP" altLang="en-US" dirty="0" smtClean="0"/>
              <a:t>は</a:t>
            </a:r>
            <a:r>
              <a:rPr lang="ja-JP" altLang="ja-JP" dirty="0" smtClean="0"/>
              <a:t>おおよそ</a:t>
            </a:r>
            <a:r>
              <a:rPr lang="en-US" altLang="ja-JP" dirty="0" smtClean="0"/>
              <a:t>20</a:t>
            </a:r>
            <a:r>
              <a:rPr lang="ja-JP" altLang="ja-JP" dirty="0" smtClean="0"/>
              <a:t>分で、</a:t>
            </a:r>
            <a:r>
              <a:rPr lang="ja-JP" altLang="en-US" dirty="0" smtClean="0"/>
              <a:t>テーマ</a:t>
            </a:r>
            <a:r>
              <a:rPr lang="ja-JP" altLang="ja-JP" dirty="0" smtClean="0"/>
              <a:t>に</a:t>
            </a:r>
            <a:r>
              <a:rPr lang="ja-JP" altLang="en-US" dirty="0" smtClean="0"/>
              <a:t>沿って</a:t>
            </a:r>
            <a:r>
              <a:rPr lang="ja-JP" altLang="ja-JP" dirty="0" smtClean="0"/>
              <a:t>カフェ</a:t>
            </a:r>
            <a:r>
              <a:rPr lang="ja-JP" altLang="en-US" dirty="0" smtClean="0"/>
              <a:t>のように</a:t>
            </a:r>
            <a:r>
              <a:rPr lang="ja-JP" altLang="ja-JP" dirty="0" smtClean="0"/>
              <a:t>リラックスした会話を楽し</a:t>
            </a:r>
            <a:r>
              <a:rPr lang="ja-JP" altLang="en-US" dirty="0" smtClean="0"/>
              <a:t>みます。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ja-JP" dirty="0" smtClean="0"/>
              <a:t>・会話</a:t>
            </a:r>
            <a:r>
              <a:rPr lang="ja-JP" altLang="en-US" dirty="0" smtClean="0"/>
              <a:t>を</a:t>
            </a:r>
            <a:r>
              <a:rPr lang="ja-JP" altLang="ja-JP" dirty="0" smtClean="0"/>
              <a:t>しながら、出たアイデア</a:t>
            </a:r>
            <a:r>
              <a:rPr lang="ja-JP" altLang="en-US" dirty="0" smtClean="0"/>
              <a:t>や</a:t>
            </a:r>
            <a:r>
              <a:rPr lang="ja-JP" altLang="ja-JP" dirty="0" smtClean="0"/>
              <a:t>言葉をそれぞれが自由に模造紙に書</a:t>
            </a:r>
            <a:r>
              <a:rPr lang="ja-JP" altLang="en-US" dirty="0" smtClean="0"/>
              <a:t>きます。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</a:t>
            </a:r>
            <a:r>
              <a:rPr lang="ja-JP" altLang="en-US" dirty="0" smtClean="0"/>
              <a:t>１回の</a:t>
            </a:r>
            <a:r>
              <a:rPr lang="ja-JP" altLang="ja-JP" dirty="0" smtClean="0"/>
              <a:t>ラウンドが終わ</a:t>
            </a:r>
            <a:r>
              <a:rPr lang="ja-JP" altLang="en-US" dirty="0" smtClean="0"/>
              <a:t>ったら、ホスト</a:t>
            </a:r>
            <a:r>
              <a:rPr lang="ja-JP" altLang="ja-JP" dirty="0" smtClean="0"/>
              <a:t>以外の参加者は別のテーブルへ移動</a:t>
            </a:r>
            <a:r>
              <a:rPr lang="ja-JP" altLang="en-US" dirty="0" smtClean="0"/>
              <a:t>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・ホスト</a:t>
            </a:r>
            <a:r>
              <a:rPr lang="ja-JP" altLang="en-US" dirty="0" smtClean="0"/>
              <a:t>は</a:t>
            </a:r>
            <a:r>
              <a:rPr lang="ja-JP" altLang="ja-JP" dirty="0" smtClean="0"/>
              <a:t>自分のテーブルで</a:t>
            </a:r>
            <a:r>
              <a:rPr lang="ja-JP" altLang="en-US" dirty="0" smtClean="0"/>
              <a:t>協議した</a:t>
            </a:r>
            <a:r>
              <a:rPr lang="ja-JP" altLang="ja-JP" dirty="0" smtClean="0"/>
              <a:t>内容を新しいメンバーに説明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r>
              <a:rPr lang="ja-JP" altLang="en-US" dirty="0" smtClean="0"/>
              <a:t>その後更に</a:t>
            </a:r>
            <a:r>
              <a:rPr lang="ja-JP" altLang="ja-JP" dirty="0" smtClean="0"/>
              <a:t>会話を深め</a:t>
            </a:r>
            <a:r>
              <a:rPr lang="ja-JP" altLang="en-US" dirty="0" smtClean="0"/>
              <a:t>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</a:t>
            </a:r>
            <a:r>
              <a:rPr lang="ja-JP" altLang="en-US" dirty="0" smtClean="0"/>
              <a:t>このような</a:t>
            </a:r>
            <a:r>
              <a:rPr lang="ja-JP" altLang="ja-JP" dirty="0" smtClean="0"/>
              <a:t>ラウンドを２～３</a:t>
            </a:r>
            <a:r>
              <a:rPr lang="ja-JP" altLang="en-US" dirty="0" smtClean="0"/>
              <a:t>回</a:t>
            </a:r>
            <a:r>
              <a:rPr lang="ja-JP" altLang="ja-JP" dirty="0" smtClean="0"/>
              <a:t>繰り返</a:t>
            </a:r>
            <a:r>
              <a:rPr lang="ja-JP" altLang="en-US" dirty="0" smtClean="0"/>
              <a:t>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48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en-US" dirty="0" smtClean="0"/>
              <a:t>　</a:t>
            </a:r>
            <a:r>
              <a:rPr lang="ja-JP" altLang="ja-JP" dirty="0" smtClean="0"/>
              <a:t>最終ラウンド</a:t>
            </a:r>
            <a:r>
              <a:rPr lang="ja-JP" altLang="en-US" dirty="0" smtClean="0"/>
              <a:t>についてです。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・最終ラウンドで、全員が最初のテーブルへ</a:t>
            </a:r>
            <a:r>
              <a:rPr lang="ja-JP" altLang="en-US" dirty="0" smtClean="0"/>
              <a:t>戻ります。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ja-JP" dirty="0" smtClean="0"/>
              <a:t>　・別のテーブルで得られた</a:t>
            </a:r>
            <a:r>
              <a:rPr lang="ja-JP" altLang="en-US" dirty="0" smtClean="0"/>
              <a:t>内容や気付きを交流</a:t>
            </a:r>
            <a:r>
              <a:rPr lang="ja-JP" altLang="ja-JP" dirty="0" smtClean="0"/>
              <a:t>し、</a:t>
            </a:r>
            <a:r>
              <a:rPr lang="ja-JP" altLang="en-US" dirty="0" smtClean="0"/>
              <a:t>更に</a:t>
            </a:r>
            <a:r>
              <a:rPr lang="ja-JP" altLang="ja-JP" dirty="0" smtClean="0"/>
              <a:t>全体でもシェア</a:t>
            </a:r>
            <a:r>
              <a:rPr lang="ja-JP" altLang="en-US" dirty="0" smtClean="0"/>
              <a:t>します。</a:t>
            </a:r>
            <a:endParaRPr lang="ja-JP" altLang="ja-JP" dirty="0" smtClean="0"/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41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 </a:t>
            </a:r>
            <a:r>
              <a:rPr lang="ja-JP" altLang="en-US" dirty="0" smtClean="0"/>
              <a:t>それでは実際にやってみましょう。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①４～５人を１グループにしてテーブルに座ります。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②グループ</a:t>
            </a:r>
            <a:r>
              <a:rPr lang="ja-JP" altLang="ja-JP" dirty="0" smtClean="0"/>
              <a:t>ごとに</a:t>
            </a:r>
            <a:r>
              <a:rPr lang="ja-JP" altLang="en-US" dirty="0" smtClean="0"/>
              <a:t>ホスト</a:t>
            </a:r>
            <a:r>
              <a:rPr lang="ja-JP" altLang="ja-JP" dirty="0" smtClean="0"/>
              <a:t>を</a:t>
            </a:r>
            <a:r>
              <a:rPr lang="en-US" altLang="ja-JP" dirty="0" smtClean="0"/>
              <a:t>1</a:t>
            </a:r>
            <a:r>
              <a:rPr lang="ja-JP" altLang="ja-JP" dirty="0" smtClean="0"/>
              <a:t>人決め</a:t>
            </a:r>
            <a:r>
              <a:rPr lang="ja-JP" altLang="en-US" dirty="0" smtClean="0"/>
              <a:t>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　ホスト</a:t>
            </a:r>
            <a:r>
              <a:rPr lang="ja-JP" altLang="ja-JP" dirty="0" smtClean="0"/>
              <a:t>はテーブルを移動</a:t>
            </a:r>
            <a:r>
              <a:rPr lang="ja-JP" altLang="en-US" dirty="0" smtClean="0"/>
              <a:t>せず、自分のテーブルに来た</a:t>
            </a:r>
            <a:r>
              <a:rPr lang="ja-JP" altLang="ja-JP" dirty="0" smtClean="0"/>
              <a:t>人</a:t>
            </a:r>
            <a:r>
              <a:rPr lang="ja-JP" altLang="en-US" dirty="0" smtClean="0"/>
              <a:t>たち</a:t>
            </a:r>
            <a:r>
              <a:rPr lang="ja-JP" altLang="ja-JP" dirty="0" smtClean="0"/>
              <a:t>に、どんな話が</a:t>
            </a:r>
            <a:r>
              <a:rPr lang="ja-JP" altLang="en-US" dirty="0" smtClean="0"/>
              <a:t>出た</a:t>
            </a:r>
            <a:r>
              <a:rPr lang="ja-JP" altLang="ja-JP" dirty="0" smtClean="0"/>
              <a:t>かを説明</a:t>
            </a:r>
            <a:r>
              <a:rPr lang="ja-JP" altLang="en-US" dirty="0" smtClean="0"/>
              <a:t>したり、そこから話を広げたりします。</a:t>
            </a:r>
            <a:endParaRPr lang="ja-JP" altLang="ja-JP" dirty="0" smtClean="0"/>
          </a:p>
          <a:p>
            <a:pPr eaLnBrk="1" hangingPunct="1"/>
            <a:r>
              <a:rPr lang="ja-JP" altLang="en-US" dirty="0" smtClean="0"/>
              <a:t>③グループごとに用意した模造紙の中央に、</a:t>
            </a:r>
            <a:r>
              <a:rPr lang="ja-JP" altLang="ja-JP" dirty="0" smtClean="0"/>
              <a:t>ラウンドが始まる前に、話合いのテーマを</a:t>
            </a:r>
            <a:r>
              <a:rPr lang="ja-JP" altLang="en-US" dirty="0" smtClean="0"/>
              <a:t>書きます。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④ラウンド中に</a:t>
            </a:r>
            <a:r>
              <a:rPr lang="ja-JP" altLang="ja-JP" dirty="0" smtClean="0"/>
              <a:t>出た意見は、</a:t>
            </a:r>
            <a:r>
              <a:rPr lang="ja-JP" altLang="en-US" dirty="0" smtClean="0"/>
              <a:t>模造紙に</a:t>
            </a:r>
            <a:r>
              <a:rPr lang="ja-JP" altLang="ja-JP" dirty="0" smtClean="0"/>
              <a:t>どんどん書き込</a:t>
            </a:r>
            <a:r>
              <a:rPr lang="ja-JP" altLang="en-US" dirty="0" smtClean="0"/>
              <a:t>んでいき</a:t>
            </a:r>
            <a:r>
              <a:rPr lang="ja-JP" altLang="ja-JP" dirty="0" smtClean="0"/>
              <a:t>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</a:t>
            </a:r>
            <a:r>
              <a:rPr lang="ja-JP" altLang="ja-JP" dirty="0" smtClean="0"/>
              <a:t>似たような意見は線で繋いだり、重要だと思われる意見は囲</a:t>
            </a:r>
            <a:r>
              <a:rPr lang="ja-JP" altLang="en-US" dirty="0" smtClean="0"/>
              <a:t>んだり</a:t>
            </a:r>
            <a:r>
              <a:rPr lang="ja-JP" altLang="ja-JP" dirty="0" smtClean="0"/>
              <a:t>、</a:t>
            </a:r>
            <a:r>
              <a:rPr lang="ja-JP" altLang="en-US" dirty="0" smtClean="0"/>
              <a:t>色を変えたり図</a:t>
            </a:r>
            <a:r>
              <a:rPr lang="ja-JP" altLang="ja-JP" dirty="0" smtClean="0"/>
              <a:t>を描い</a:t>
            </a:r>
            <a:r>
              <a:rPr lang="ja-JP" altLang="en-US" dirty="0" smtClean="0"/>
              <a:t>たりしてもいいです。</a:t>
            </a:r>
            <a:endParaRPr lang="en-US" altLang="ja-JP" dirty="0" smtClean="0"/>
          </a:p>
          <a:p>
            <a:pPr eaLnBrk="1" hangingPunct="1"/>
            <a:r>
              <a:rPr lang="ja-JP" altLang="ja-JP" dirty="0" smtClean="0"/>
              <a:t>そうすることで、様々なアイデアが出やすくな</a:t>
            </a:r>
            <a:r>
              <a:rPr lang="ja-JP" altLang="en-US" dirty="0" smtClean="0"/>
              <a:t>ります。</a:t>
            </a:r>
            <a:endParaRPr lang="ja-JP" altLang="ja-JP" dirty="0" smtClean="0"/>
          </a:p>
          <a:p>
            <a:pPr eaLnBrk="1" hangingPunct="1"/>
            <a:r>
              <a:rPr lang="en-US" altLang="ja-JP" dirty="0" smtClean="0"/>
              <a:t> </a:t>
            </a:r>
            <a:endParaRPr lang="ja-JP" altLang="ja-JP" dirty="0" smtClean="0"/>
          </a:p>
          <a:p>
            <a:endParaRPr lang="ja-JP" altLang="ja-JP" dirty="0" smtClean="0"/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74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dirty="0" smtClean="0"/>
              <a:t>①</a:t>
            </a:r>
            <a:r>
              <a:rPr lang="en-US" altLang="ja-JP" dirty="0" smtClean="0"/>
              <a:t>20</a:t>
            </a:r>
            <a:r>
              <a:rPr lang="ja-JP" altLang="en-US" dirty="0" smtClean="0"/>
              <a:t>分経ったら、ホストをテーブルに残し、他の人は自分が興味があるほかのテーブルに移動します。</a:t>
            </a:r>
            <a:endParaRPr lang="en-US" altLang="ja-JP" dirty="0" smtClean="0"/>
          </a:p>
          <a:p>
            <a:pPr eaLnBrk="1" hangingPunct="1"/>
            <a:r>
              <a:rPr lang="ja-JP" altLang="ja-JP" dirty="0" smtClean="0"/>
              <a:t>もちろん、一度同じテーブルについた人と再び語り合っても問題ありません。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②ホストは移動してきた人たちに、ラウンド１で出た意見を説明します。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③新しくグループになった人たちで、テーマに沿って話合いを広げたり深めたりしていきましょう。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④出た意見は、模造紙に更に書き込んでいきましょう。</a:t>
            </a:r>
            <a:endParaRPr lang="ja-JP" altLang="ja-JP" dirty="0" smtClean="0"/>
          </a:p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1864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en-US" dirty="0" smtClean="0"/>
              <a:t>最終ラウンドについてです。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①スタート時のテーブルに戻ります。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②別のグループでの話合いの内容や気付きを情報交換し合いましょう。</a:t>
            </a:r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79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437E-C9C7-49E6-B442-C3777847B55B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31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7D714-3A03-45CD-B53E-C5EBFBC83DD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30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E108-DA35-46FB-A737-68F500B443DA}" type="datetimeFigureOut">
              <a:rPr lang="en-US" altLang="ja-JP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kumimoji="0"/>
            </a:lvl1pPr>
          </a:lstStyle>
          <a:p>
            <a:fld id="{97BF48CE-DAA6-4871-BD5F-CC07FA64C2E3}" type="slidenum">
              <a:rPr lang="en-US" altLang="ja-JP"/>
              <a:pPr/>
              <a:t>‹#›</a:t>
            </a:fld>
            <a:endParaRPr lang="en-US" altLang="ja-JP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9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2F032-DE77-4D40-BD1A-8605C8767CC0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2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F27E-32EB-4DD5-8E65-155B3D8BB4BE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2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878D3-0194-4194-A662-2D0F3057819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33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BE61-7D7F-4612-AA50-7993C61392D0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1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B51C-C520-4B14-ACF0-929D520B95AB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461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CF87-AB09-4005-A6BB-16A40E7C25D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8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1EF7-F2F0-44C0-88A5-8C13F84CBF6D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87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CCF0A1-D7D3-46D9-BBF2-83BB5F01BD2A}" type="slidenum">
              <a:rPr lang="ja-JP" altLang="ja-JP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67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5400" b="1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987574"/>
            <a:ext cx="8424935" cy="1260342"/>
          </a:xfrm>
          <a:ln w="114300">
            <a:noFill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ja-JP" altLang="en-US" sz="7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3147814"/>
            <a:ext cx="570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  <a:ea typeface="+mn-ea"/>
              </a:rPr>
              <a:t>この説明資料の内容は以下のとおりです。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kumimoji="1" lang="ja-JP" altLang="en-US" sz="2400" dirty="0" smtClean="0">
                <a:latin typeface="+mn-ea"/>
                <a:ea typeface="+mn-ea"/>
              </a:rPr>
              <a:t>　　〇　ワールドカフェについての説明</a:t>
            </a:r>
            <a:endParaRPr kumimoji="1" lang="en-US" altLang="ja-JP" sz="2400" dirty="0" smtClean="0">
              <a:latin typeface="+mn-ea"/>
              <a:ea typeface="+mn-ea"/>
            </a:endParaRPr>
          </a:p>
          <a:p>
            <a:r>
              <a:rPr kumimoji="1" lang="ja-JP" altLang="en-US" sz="2400" dirty="0" smtClean="0">
                <a:latin typeface="+mn-ea"/>
                <a:ea typeface="+mn-ea"/>
              </a:rPr>
              <a:t>　　〇　</a:t>
            </a:r>
            <a:r>
              <a:rPr lang="ja-JP" altLang="en-US" sz="2400" dirty="0" smtClean="0">
                <a:latin typeface="+mn-ea"/>
              </a:rPr>
              <a:t>ワールドカフェ</a:t>
            </a:r>
            <a:r>
              <a:rPr kumimoji="1" lang="ja-JP" altLang="en-US" sz="2400" dirty="0" smtClean="0">
                <a:latin typeface="+mn-ea"/>
                <a:ea typeface="+mn-ea"/>
              </a:rPr>
              <a:t>の進め方</a:t>
            </a:r>
            <a:endParaRPr kumimoji="1" lang="en-US" altLang="ja-JP" sz="2400" dirty="0" smtClean="0">
              <a:latin typeface="+mn-ea"/>
              <a:ea typeface="+mn-ea"/>
            </a:endParaRPr>
          </a:p>
          <a:p>
            <a:r>
              <a:rPr lang="ja-JP" altLang="en-US" sz="2400" dirty="0" smtClean="0">
                <a:latin typeface="+mn-ea"/>
                <a:ea typeface="+mn-ea"/>
              </a:rPr>
              <a:t>　　〇　進め方の例</a:t>
            </a:r>
            <a:endParaRPr lang="en-US" altLang="ja-JP" sz="2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5738" y="1697421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・メンバーの組み合わせを変えながら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小グループ</a:t>
            </a: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で話合いを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続ける。</a:t>
            </a: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8138"/>
            <a:ext cx="1350493" cy="10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23851" y="3070193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・参加者全員で話し合っているような効果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得られる。</a:t>
            </a:r>
            <a:endParaRPr lang="en-US" altLang="ja-JP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76264" y="546159"/>
            <a:ext cx="4968875" cy="594122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ワールドカフェとは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576264" y="573882"/>
            <a:ext cx="4968875" cy="594122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ワールドカフェとは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3850" y="1854994"/>
            <a:ext cx="882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・カフェのようにリラックスした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雰囲気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で行う。</a:t>
            </a: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338138"/>
            <a:ext cx="17827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23850" y="2944309"/>
            <a:ext cx="882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・自分の意見は否定されず尊重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される。</a:t>
            </a: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23851" y="3651412"/>
            <a:ext cx="842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・１２人程度～１０００人以上でも実施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2822" y="1569604"/>
            <a:ext cx="862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・４～５人でグループを作り、テーブルに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61" y="338138"/>
            <a:ext cx="1487713" cy="111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87951" y="977059"/>
            <a:ext cx="294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en-US" altLang="ja-JP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準備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94321" y="2072178"/>
            <a:ext cx="8686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・ホストを１名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決める。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65113" y="3765480"/>
            <a:ext cx="8628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・テーブルの上には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模造紙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各自１本のペン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800" b="1" dirty="0" err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置</a:t>
            </a:r>
            <a:r>
              <a:rPr lang="ja-JP" altLang="en-US" sz="28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ておく。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94321" y="2643282"/>
            <a:ext cx="8657269" cy="1077318"/>
            <a:chOff x="265179" y="3463688"/>
            <a:chExt cx="8657201" cy="1569173"/>
          </a:xfrm>
        </p:grpSpPr>
        <p:sp>
          <p:nvSpPr>
            <p:cNvPr id="2" name="正方形/長方形 1"/>
            <p:cNvSpPr/>
            <p:nvPr/>
          </p:nvSpPr>
          <p:spPr>
            <a:xfrm>
              <a:off x="265179" y="3463688"/>
              <a:ext cx="8627995" cy="1569173"/>
            </a:xfrm>
            <a:prstGeom prst="rect">
              <a:avLst/>
            </a:prstGeom>
            <a:noFill/>
            <a:ln w="63500" cmpd="dbl">
              <a:solidFill>
                <a:srgbClr val="FFC000"/>
              </a:solidFill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1274" name="テキスト ボックス 8"/>
            <p:cNvSpPr txBox="1">
              <a:spLocks noChangeArrowheads="1"/>
            </p:cNvSpPr>
            <p:nvPr/>
          </p:nvSpPr>
          <p:spPr bwMode="auto">
            <a:xfrm>
              <a:off x="395601" y="3671562"/>
              <a:ext cx="1292647" cy="77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b="1" dirty="0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rPr>
                <a:t>ホスト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07238" y="3694195"/>
              <a:ext cx="7315142" cy="1108157"/>
            </a:xfrm>
            <a:prstGeom prst="rect">
              <a:avLst/>
            </a:prstGeom>
            <a:noFill/>
            <a:ln cmpd="dbl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・テーブルを移動しない</a:t>
              </a:r>
              <a:endParaRPr lang="en-US" altLang="ja-JP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・前の</a:t>
              </a:r>
              <a:r>
                <a:rPr lang="ja-JP" altLang="ja-JP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ラウンドでど</a:t>
              </a: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のよう</a:t>
              </a:r>
              <a:r>
                <a:rPr lang="ja-JP" altLang="en-US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な話</a:t>
              </a:r>
              <a:r>
                <a:rPr lang="ja-JP" altLang="ja-JP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が</a:t>
              </a:r>
              <a:r>
                <a:rPr lang="ja-JP" altLang="en-US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出た</a:t>
              </a:r>
              <a:r>
                <a:rPr lang="ja-JP" altLang="ja-JP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かを</a:t>
              </a:r>
              <a:r>
                <a:rPr lang="ja-JP" altLang="ja-JP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説明</a:t>
              </a: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する</a:t>
              </a:r>
            </a:p>
          </p:txBody>
        </p:sp>
      </p:grpSp>
      <p:sp>
        <p:nvSpPr>
          <p:cNvPr id="12" name="Rectangle 3"/>
          <p:cNvSpPr txBox="1">
            <a:spLocks/>
          </p:cNvSpPr>
          <p:nvPr/>
        </p:nvSpPr>
        <p:spPr bwMode="auto">
          <a:xfrm>
            <a:off x="469257" y="323606"/>
            <a:ext cx="4858451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ワールドカフェの進め方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95609" y="1429266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・１回のラウンドは２０分で、テーマに沿って会話を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楽しむ。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9" y="264320"/>
            <a:ext cx="1510815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-108520" y="764683"/>
            <a:ext cx="6732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②</a:t>
            </a:r>
            <a:r>
              <a:rPr lang="en-US" altLang="ja-JP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カフェトーク</a:t>
            </a:r>
            <a:r>
              <a:rPr lang="ja-JP" altLang="en-US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・ラウンド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52914"/>
              </a:clrFrom>
              <a:clrTo>
                <a:srgbClr val="5529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2746838"/>
            <a:ext cx="4271963" cy="223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02" y="2746838"/>
            <a:ext cx="4156075" cy="223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05134" y="2467491"/>
            <a:ext cx="857726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・１回の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ラウンドが終わったら</a:t>
            </a: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、ホストはその場に残り、</a:t>
            </a:r>
            <a:r>
              <a:rPr lang="ja-JP" altLang="en-US" sz="24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</a:t>
            </a:r>
            <a:endParaRPr lang="en-US" altLang="ja-JP" sz="24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れ以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外</a:t>
            </a: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の参加者は別テーブルへ移動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05134" y="3216394"/>
            <a:ext cx="857726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・ホストは自分のテーブルで協議した内容を新メンバーに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説　</a:t>
            </a:r>
            <a:endParaRPr lang="en-US" altLang="ja-JP" sz="24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</a:t>
            </a:r>
            <a:r>
              <a:rPr lang="ja-JP" altLang="en-US" sz="2400" b="1" dirty="0" err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</a:t>
            </a: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、更に会話を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深める。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05134" y="4083169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・２～３回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繰り返す。</a:t>
            </a:r>
            <a:endParaRPr lang="ja-JP" altLang="en-US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05134" y="1918613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・出たアイデアや言葉をそれぞれ自由に模造紙に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書く。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354358" y="252592"/>
            <a:ext cx="3688278" cy="504586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ワールドカフェの進め方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7975" y="181570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・最終ラウンドで全員が最初のテーブルへ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戻る。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64319"/>
            <a:ext cx="1782762" cy="13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79512" y="1014235"/>
            <a:ext cx="5472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③</a:t>
            </a:r>
            <a:r>
              <a:rPr lang="en-US" altLang="ja-JP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最終</a:t>
            </a:r>
            <a:r>
              <a:rPr lang="ja-JP" altLang="en-US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ラウンド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2671763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・別のテーブルで得られた内容や</a:t>
            </a:r>
            <a:r>
              <a:rPr lang="ja-JP" altLang="en-US" sz="2800" b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気付き</a:t>
            </a:r>
            <a:r>
              <a:rPr lang="ja-JP" altLang="en-US" sz="2800" b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を交流し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でシェア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54358" y="252592"/>
            <a:ext cx="3688278" cy="504586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ワールドカフェの進め方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/>
          </p:cNvSpPr>
          <p:nvPr/>
        </p:nvSpPr>
        <p:spPr bwMode="auto">
          <a:xfrm>
            <a:off x="504826" y="253603"/>
            <a:ext cx="2442981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進め方の例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74284" y="1001621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①４～５人を１グループとしてテーブルに座る。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5928" y="341710"/>
            <a:ext cx="3408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～ラウンド１～</a:t>
            </a:r>
            <a:endParaRPr lang="en-US" altLang="ja-JP" sz="32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95275" y="1570435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②テーブルごとに「ホスト」を１人決める。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303213" y="1542795"/>
            <a:ext cx="8061325" cy="3228975"/>
            <a:chOff x="456405" y="2132856"/>
            <a:chExt cx="7931224" cy="4464495"/>
          </a:xfrm>
        </p:grpSpPr>
        <p:sp>
          <p:nvSpPr>
            <p:cNvPr id="17421" name="Rectangle 3"/>
            <p:cNvSpPr>
              <a:spLocks noChangeArrowheads="1"/>
            </p:cNvSpPr>
            <p:nvPr/>
          </p:nvSpPr>
          <p:spPr bwMode="auto">
            <a:xfrm>
              <a:off x="456405" y="2132856"/>
              <a:ext cx="7931224" cy="44644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2" name="Rectangle 4"/>
            <p:cNvSpPr>
              <a:spLocks noChangeArrowheads="1"/>
            </p:cNvSpPr>
            <p:nvPr/>
          </p:nvSpPr>
          <p:spPr bwMode="auto">
            <a:xfrm>
              <a:off x="1402555" y="2487613"/>
              <a:ext cx="1800225" cy="1511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3" name="Rectangle 5"/>
            <p:cNvSpPr>
              <a:spLocks noChangeArrowheads="1"/>
            </p:cNvSpPr>
            <p:nvPr/>
          </p:nvSpPr>
          <p:spPr bwMode="auto">
            <a:xfrm>
              <a:off x="1403350" y="4792663"/>
              <a:ext cx="1800225" cy="15113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4" name="Rectangle 6"/>
            <p:cNvSpPr>
              <a:spLocks noChangeArrowheads="1"/>
            </p:cNvSpPr>
            <p:nvPr/>
          </p:nvSpPr>
          <p:spPr bwMode="auto">
            <a:xfrm>
              <a:off x="5650705" y="2487613"/>
              <a:ext cx="1800225" cy="1511300"/>
            </a:xfrm>
            <a:prstGeom prst="rect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5" name="Rectangle 7"/>
            <p:cNvSpPr>
              <a:spLocks noChangeArrowheads="1"/>
            </p:cNvSpPr>
            <p:nvPr/>
          </p:nvSpPr>
          <p:spPr bwMode="auto">
            <a:xfrm>
              <a:off x="5651500" y="4792663"/>
              <a:ext cx="1800225" cy="15113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6" name="Oval 8"/>
            <p:cNvSpPr>
              <a:spLocks noChangeArrowheads="1"/>
            </p:cNvSpPr>
            <p:nvPr/>
          </p:nvSpPr>
          <p:spPr bwMode="auto">
            <a:xfrm>
              <a:off x="68341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7" name="Oval 9"/>
            <p:cNvSpPr>
              <a:spLocks noChangeArrowheads="1"/>
            </p:cNvSpPr>
            <p:nvPr/>
          </p:nvSpPr>
          <p:spPr bwMode="auto">
            <a:xfrm>
              <a:off x="68341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8" name="Oval 10"/>
            <p:cNvSpPr>
              <a:spLocks noChangeArrowheads="1"/>
            </p:cNvSpPr>
            <p:nvPr/>
          </p:nvSpPr>
          <p:spPr bwMode="auto">
            <a:xfrm>
              <a:off x="342026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9" name="Oval 11"/>
            <p:cNvSpPr>
              <a:spLocks noChangeArrowheads="1"/>
            </p:cNvSpPr>
            <p:nvPr/>
          </p:nvSpPr>
          <p:spPr bwMode="auto">
            <a:xfrm>
              <a:off x="342026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0" name="Oval 12"/>
            <p:cNvSpPr>
              <a:spLocks noChangeArrowheads="1"/>
            </p:cNvSpPr>
            <p:nvPr/>
          </p:nvSpPr>
          <p:spPr bwMode="auto">
            <a:xfrm>
              <a:off x="493156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1" name="Oval 13"/>
            <p:cNvSpPr>
              <a:spLocks noChangeArrowheads="1"/>
            </p:cNvSpPr>
            <p:nvPr/>
          </p:nvSpPr>
          <p:spPr bwMode="auto">
            <a:xfrm>
              <a:off x="493156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2" name="Oval 14"/>
            <p:cNvSpPr>
              <a:spLocks noChangeArrowheads="1"/>
            </p:cNvSpPr>
            <p:nvPr/>
          </p:nvSpPr>
          <p:spPr bwMode="auto">
            <a:xfrm>
              <a:off x="766841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3" name="Oval 15"/>
            <p:cNvSpPr>
              <a:spLocks noChangeArrowheads="1"/>
            </p:cNvSpPr>
            <p:nvPr/>
          </p:nvSpPr>
          <p:spPr bwMode="auto">
            <a:xfrm>
              <a:off x="766841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4" name="Oval 16"/>
            <p:cNvSpPr>
              <a:spLocks noChangeArrowheads="1"/>
            </p:cNvSpPr>
            <p:nvPr/>
          </p:nvSpPr>
          <p:spPr bwMode="auto">
            <a:xfrm>
              <a:off x="493236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5" name="Oval 17"/>
            <p:cNvSpPr>
              <a:spLocks noChangeArrowheads="1"/>
            </p:cNvSpPr>
            <p:nvPr/>
          </p:nvSpPr>
          <p:spPr bwMode="auto">
            <a:xfrm>
              <a:off x="493236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6" name="Oval 18"/>
            <p:cNvSpPr>
              <a:spLocks noChangeArrowheads="1"/>
            </p:cNvSpPr>
            <p:nvPr/>
          </p:nvSpPr>
          <p:spPr bwMode="auto">
            <a:xfrm>
              <a:off x="766921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7" name="Oval 19"/>
            <p:cNvSpPr>
              <a:spLocks noChangeArrowheads="1"/>
            </p:cNvSpPr>
            <p:nvPr/>
          </p:nvSpPr>
          <p:spPr bwMode="auto">
            <a:xfrm>
              <a:off x="766921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8" name="Oval 20"/>
            <p:cNvSpPr>
              <a:spLocks noChangeArrowheads="1"/>
            </p:cNvSpPr>
            <p:nvPr/>
          </p:nvSpPr>
          <p:spPr bwMode="auto">
            <a:xfrm>
              <a:off x="68421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9" name="Oval 21"/>
            <p:cNvSpPr>
              <a:spLocks noChangeArrowheads="1"/>
            </p:cNvSpPr>
            <p:nvPr/>
          </p:nvSpPr>
          <p:spPr bwMode="auto">
            <a:xfrm>
              <a:off x="68421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0" name="Oval 22"/>
            <p:cNvSpPr>
              <a:spLocks noChangeArrowheads="1"/>
            </p:cNvSpPr>
            <p:nvPr/>
          </p:nvSpPr>
          <p:spPr bwMode="auto">
            <a:xfrm>
              <a:off x="342106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1" name="Oval 23"/>
            <p:cNvSpPr>
              <a:spLocks noChangeArrowheads="1"/>
            </p:cNvSpPr>
            <p:nvPr/>
          </p:nvSpPr>
          <p:spPr bwMode="auto">
            <a:xfrm>
              <a:off x="342106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2" name="Rectangle 24"/>
            <p:cNvSpPr>
              <a:spLocks noChangeArrowheads="1"/>
            </p:cNvSpPr>
            <p:nvPr/>
          </p:nvSpPr>
          <p:spPr bwMode="auto">
            <a:xfrm>
              <a:off x="1545430" y="270351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テーブル１</a:t>
              </a:r>
            </a:p>
          </p:txBody>
        </p:sp>
        <p:sp>
          <p:nvSpPr>
            <p:cNvPr id="17443" name="Rectangle 25"/>
            <p:cNvSpPr>
              <a:spLocks noChangeArrowheads="1"/>
            </p:cNvSpPr>
            <p:nvPr/>
          </p:nvSpPr>
          <p:spPr bwMode="auto">
            <a:xfrm>
              <a:off x="1546225" y="500856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テーブル２</a:t>
              </a:r>
            </a:p>
          </p:txBody>
        </p:sp>
        <p:sp>
          <p:nvSpPr>
            <p:cNvPr id="17444" name="Rectangle 26"/>
            <p:cNvSpPr>
              <a:spLocks noChangeArrowheads="1"/>
            </p:cNvSpPr>
            <p:nvPr/>
          </p:nvSpPr>
          <p:spPr bwMode="auto">
            <a:xfrm>
              <a:off x="5795168" y="270351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テーブル３</a:t>
              </a:r>
            </a:p>
          </p:txBody>
        </p:sp>
        <p:sp>
          <p:nvSpPr>
            <p:cNvPr id="17445" name="Rectangle 27"/>
            <p:cNvSpPr>
              <a:spLocks noChangeArrowheads="1"/>
            </p:cNvSpPr>
            <p:nvPr/>
          </p:nvSpPr>
          <p:spPr bwMode="auto">
            <a:xfrm>
              <a:off x="5795168" y="500856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テーブル４</a:t>
              </a:r>
            </a:p>
          </p:txBody>
        </p:sp>
      </p:grp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295275" y="3489723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③話し合いたいテーマを模造紙の中心に書く。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30496" y="2120561"/>
            <a:ext cx="8666162" cy="1337072"/>
            <a:chOff x="2490336" y="846308"/>
            <a:chExt cx="8665329" cy="1783021"/>
          </a:xfrm>
        </p:grpSpPr>
        <p:sp>
          <p:nvSpPr>
            <p:cNvPr id="33" name="正方形/長方形 32"/>
            <p:cNvSpPr/>
            <p:nvPr/>
          </p:nvSpPr>
          <p:spPr>
            <a:xfrm>
              <a:off x="2490336" y="846308"/>
              <a:ext cx="8628821" cy="1783021"/>
            </a:xfrm>
            <a:prstGeom prst="rect">
              <a:avLst/>
            </a:prstGeom>
            <a:solidFill>
              <a:srgbClr val="FFC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7419" name="テキスト ボックス 33"/>
            <p:cNvSpPr txBox="1">
              <a:spLocks noChangeArrowheads="1"/>
            </p:cNvSpPr>
            <p:nvPr/>
          </p:nvSpPr>
          <p:spPr bwMode="auto">
            <a:xfrm>
              <a:off x="2642723" y="1041398"/>
              <a:ext cx="1408197" cy="77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ホスト</a:t>
              </a:r>
              <a:endParaRPr lang="en-US" altLang="ja-JP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044349" y="952686"/>
              <a:ext cx="7111316" cy="1108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2400" b="1" dirty="0"/>
                <a:t>・テーブルを移動しない</a:t>
              </a:r>
              <a:endParaRPr lang="en-US" altLang="ja-JP" sz="2400" b="1" dirty="0"/>
            </a:p>
            <a:p>
              <a:pPr eaLnBrk="1" hangingPunct="1">
                <a:defRPr/>
              </a:pPr>
              <a:r>
                <a:rPr lang="ja-JP" altLang="en-US" sz="2400" b="1" dirty="0"/>
                <a:t>・前の</a:t>
              </a:r>
              <a:r>
                <a:rPr lang="ja-JP" altLang="ja-JP" sz="2400" b="1" dirty="0">
                  <a:latin typeface="+mn-ea"/>
                  <a:ea typeface="+mn-ea"/>
                </a:rPr>
                <a:t>ラウンドで</a:t>
              </a:r>
              <a:r>
                <a:rPr lang="ja-JP" altLang="en-US" sz="2400" b="1" dirty="0">
                  <a:latin typeface="+mn-ea"/>
                  <a:ea typeface="+mn-ea"/>
                </a:rPr>
                <a:t>どのような</a:t>
              </a:r>
              <a:r>
                <a:rPr lang="ja-JP" altLang="ja-JP" sz="2400" b="1" dirty="0">
                  <a:latin typeface="+mn-ea"/>
                  <a:ea typeface="+mn-ea"/>
                </a:rPr>
                <a:t>話が</a:t>
              </a:r>
              <a:r>
                <a:rPr lang="ja-JP" altLang="en-US" sz="2400" b="1" dirty="0">
                  <a:latin typeface="+mn-ea"/>
                  <a:ea typeface="+mn-ea"/>
                </a:rPr>
                <a:t>出た</a:t>
              </a:r>
              <a:r>
                <a:rPr lang="ja-JP" altLang="ja-JP" sz="2400" b="1" dirty="0">
                  <a:latin typeface="+mn-ea"/>
                  <a:ea typeface="+mn-ea"/>
                </a:rPr>
                <a:t>か</a:t>
              </a:r>
              <a:r>
                <a:rPr lang="ja-JP" altLang="en-US" sz="2400" b="1" dirty="0">
                  <a:latin typeface="+mn-ea"/>
                  <a:ea typeface="+mn-ea"/>
                </a:rPr>
                <a:t>を</a:t>
              </a:r>
              <a:r>
                <a:rPr lang="ja-JP" altLang="ja-JP" sz="2400" b="1" dirty="0">
                  <a:latin typeface="+mn-ea"/>
                  <a:ea typeface="+mn-ea"/>
                </a:rPr>
                <a:t>説明</a:t>
              </a:r>
              <a:r>
                <a:rPr lang="ja-JP" altLang="en-US" sz="2400" b="1" dirty="0" smtClean="0">
                  <a:latin typeface="+mn-ea"/>
                  <a:ea typeface="+mn-ea"/>
                </a:rPr>
                <a:t>する</a:t>
              </a:r>
              <a:endParaRPr lang="ja-JP" altLang="en-US" sz="2400" b="1" dirty="0"/>
            </a:p>
          </p:txBody>
        </p: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20675" y="4171950"/>
            <a:ext cx="8382000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④出た意見は、どんどん余白に書き込む。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似た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意見を線でつなぐ、重要と思う意見を囲む。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7974" y="1019175"/>
            <a:ext cx="8656513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①ホストをテーブルに残し、他の人は、自分が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興味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ある他のテーブルに移動する。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15024" y="317897"/>
            <a:ext cx="3228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～ラウンド２～</a:t>
            </a:r>
            <a:endParaRPr lang="en-US" altLang="ja-JP" sz="32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04825" y="1775223"/>
            <a:ext cx="7812088" cy="3117056"/>
            <a:chOff x="592396" y="2280195"/>
            <a:chExt cx="7812287" cy="4243388"/>
          </a:xfrm>
        </p:grpSpPr>
        <p:sp>
          <p:nvSpPr>
            <p:cNvPr id="19463" name="Rectangle 3"/>
            <p:cNvSpPr>
              <a:spLocks noChangeArrowheads="1"/>
            </p:cNvSpPr>
            <p:nvPr/>
          </p:nvSpPr>
          <p:spPr bwMode="auto">
            <a:xfrm>
              <a:off x="592396" y="2280195"/>
              <a:ext cx="7812287" cy="424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19464" name="グループ化 36"/>
            <p:cNvGrpSpPr>
              <a:grpSpLocks/>
            </p:cNvGrpSpPr>
            <p:nvPr/>
          </p:nvGrpSpPr>
          <p:grpSpPr bwMode="auto">
            <a:xfrm>
              <a:off x="1060622" y="2524125"/>
              <a:ext cx="6921995" cy="3568030"/>
              <a:chOff x="684213" y="2451100"/>
              <a:chExt cx="7488237" cy="3852863"/>
            </a:xfrm>
          </p:grpSpPr>
          <p:grpSp>
            <p:nvGrpSpPr>
              <p:cNvPr id="19465" name="グループ化 37"/>
              <p:cNvGrpSpPr>
                <a:grpSpLocks/>
              </p:cNvGrpSpPr>
              <p:nvPr/>
            </p:nvGrpSpPr>
            <p:grpSpPr bwMode="auto">
              <a:xfrm>
                <a:off x="758158" y="2451100"/>
                <a:ext cx="3240087" cy="1584325"/>
                <a:chOff x="727743" y="2414588"/>
                <a:chExt cx="3240087" cy="1584325"/>
              </a:xfrm>
            </p:grpSpPr>
            <p:sp>
              <p:nvSpPr>
                <p:cNvPr id="19490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50" y="2487613"/>
                  <a:ext cx="1800225" cy="15113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19491" name="Group 29"/>
                <p:cNvGrpSpPr>
                  <a:grpSpLocks/>
                </p:cNvGrpSpPr>
                <p:nvPr/>
              </p:nvGrpSpPr>
              <p:grpSpPr bwMode="auto">
                <a:xfrm>
                  <a:off x="727743" y="2414588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9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4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  <p:sp>
              <p:nvSpPr>
                <p:cNvPr id="19492" name="Rectangle 24"/>
                <p:cNvSpPr>
                  <a:spLocks noChangeArrowheads="1"/>
                </p:cNvSpPr>
                <p:nvPr/>
              </p:nvSpPr>
              <p:spPr bwMode="auto">
                <a:xfrm>
                  <a:off x="1546225" y="2703513"/>
                  <a:ext cx="1512888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テーブル１</a:t>
                  </a:r>
                </a:p>
              </p:txBody>
            </p:sp>
          </p:grpSp>
          <p:grpSp>
            <p:nvGrpSpPr>
              <p:cNvPr id="19466" name="グループ化 38"/>
              <p:cNvGrpSpPr>
                <a:grpSpLocks/>
              </p:cNvGrpSpPr>
              <p:nvPr/>
            </p:nvGrpSpPr>
            <p:grpSpPr bwMode="auto">
              <a:xfrm>
                <a:off x="684213" y="4792663"/>
                <a:ext cx="3240087" cy="1511300"/>
                <a:chOff x="684213" y="4792663"/>
                <a:chExt cx="3240087" cy="1511300"/>
              </a:xfrm>
            </p:grpSpPr>
            <p:sp>
              <p:nvSpPr>
                <p:cNvPr id="19483" name="Rectangle 5"/>
                <p:cNvSpPr>
                  <a:spLocks noChangeArrowheads="1"/>
                </p:cNvSpPr>
                <p:nvPr/>
              </p:nvSpPr>
              <p:spPr bwMode="auto">
                <a:xfrm>
                  <a:off x="1403350" y="4792663"/>
                  <a:ext cx="1800225" cy="151130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84" name="Rectangle 25"/>
                <p:cNvSpPr>
                  <a:spLocks noChangeArrowheads="1"/>
                </p:cNvSpPr>
                <p:nvPr/>
              </p:nvSpPr>
              <p:spPr bwMode="auto">
                <a:xfrm>
                  <a:off x="1546225" y="5008563"/>
                  <a:ext cx="1512888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 dirty="0">
                      <a:latin typeface="Arial" pitchFamily="34" charset="0"/>
                      <a:ea typeface="ＭＳ Ｐゴシック" pitchFamily="50" charset="-128"/>
                    </a:rPr>
                    <a:t>テーブル２</a:t>
                  </a:r>
                </a:p>
              </p:txBody>
            </p:sp>
            <p:grpSp>
              <p:nvGrpSpPr>
                <p:cNvPr id="19485" name="Group 30"/>
                <p:cNvGrpSpPr>
                  <a:grpSpLocks/>
                </p:cNvGrpSpPr>
                <p:nvPr/>
              </p:nvGrpSpPr>
              <p:grpSpPr bwMode="auto">
                <a:xfrm>
                  <a:off x="684213" y="4868863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8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  <p:grpSp>
            <p:nvGrpSpPr>
              <p:cNvPr id="19467" name="グループ化 39"/>
              <p:cNvGrpSpPr>
                <a:grpSpLocks/>
              </p:cNvGrpSpPr>
              <p:nvPr/>
            </p:nvGrpSpPr>
            <p:grpSpPr bwMode="auto">
              <a:xfrm>
                <a:off x="4932363" y="4792663"/>
                <a:ext cx="3240087" cy="1511300"/>
                <a:chOff x="4932363" y="4792663"/>
                <a:chExt cx="3240087" cy="1511300"/>
              </a:xfrm>
            </p:grpSpPr>
            <p:sp>
              <p:nvSpPr>
                <p:cNvPr id="19476" name="Rectangle 7"/>
                <p:cNvSpPr>
                  <a:spLocks noChangeArrowheads="1"/>
                </p:cNvSpPr>
                <p:nvPr/>
              </p:nvSpPr>
              <p:spPr bwMode="auto">
                <a:xfrm>
                  <a:off x="5651500" y="4792663"/>
                  <a:ext cx="1800225" cy="15113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77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5963" y="5008563"/>
                  <a:ext cx="1512887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テーブル４</a:t>
                  </a:r>
                </a:p>
              </p:txBody>
            </p:sp>
            <p:grpSp>
              <p:nvGrpSpPr>
                <p:cNvPr id="19478" name="Group 35"/>
                <p:cNvGrpSpPr>
                  <a:grpSpLocks/>
                </p:cNvGrpSpPr>
                <p:nvPr/>
              </p:nvGrpSpPr>
              <p:grpSpPr bwMode="auto">
                <a:xfrm>
                  <a:off x="4932363" y="4868863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7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  <p:grpSp>
            <p:nvGrpSpPr>
              <p:cNvPr id="19468" name="グループ化 40"/>
              <p:cNvGrpSpPr>
                <a:grpSpLocks/>
              </p:cNvGrpSpPr>
              <p:nvPr/>
            </p:nvGrpSpPr>
            <p:grpSpPr bwMode="auto">
              <a:xfrm>
                <a:off x="4932363" y="2487613"/>
                <a:ext cx="3240087" cy="1511300"/>
                <a:chOff x="4932363" y="2487613"/>
                <a:chExt cx="3240087" cy="1511300"/>
              </a:xfrm>
            </p:grpSpPr>
            <p:sp>
              <p:nvSpPr>
                <p:cNvPr id="19469" name="Rectangle 6"/>
                <p:cNvSpPr>
                  <a:spLocks noChangeArrowheads="1"/>
                </p:cNvSpPr>
                <p:nvPr/>
              </p:nvSpPr>
              <p:spPr bwMode="auto">
                <a:xfrm>
                  <a:off x="5651500" y="2487613"/>
                  <a:ext cx="1800225" cy="1511300"/>
                </a:xfrm>
                <a:prstGeom prst="rect">
                  <a:avLst/>
                </a:prstGeom>
                <a:solidFill>
                  <a:srgbClr val="00FF00">
                    <a:alpha val="89803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70" name="Rectangle 26"/>
                <p:cNvSpPr>
                  <a:spLocks noChangeArrowheads="1"/>
                </p:cNvSpPr>
                <p:nvPr/>
              </p:nvSpPr>
              <p:spPr bwMode="auto">
                <a:xfrm>
                  <a:off x="5795963" y="2703513"/>
                  <a:ext cx="1512887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テーブル３</a:t>
                  </a:r>
                </a:p>
              </p:txBody>
            </p:sp>
            <p:grpSp>
              <p:nvGrpSpPr>
                <p:cNvPr id="19471" name="Group 40"/>
                <p:cNvGrpSpPr>
                  <a:grpSpLocks/>
                </p:cNvGrpSpPr>
                <p:nvPr/>
              </p:nvGrpSpPr>
              <p:grpSpPr bwMode="auto">
                <a:xfrm>
                  <a:off x="4932363" y="2492375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7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</p:grpSp>
      </p:grpSp>
      <p:sp>
        <p:nvSpPr>
          <p:cNvPr id="71" name="テキスト ボックス 70"/>
          <p:cNvSpPr txBox="1">
            <a:spLocks noChangeArrowheads="1"/>
          </p:cNvSpPr>
          <p:nvPr/>
        </p:nvSpPr>
        <p:spPr bwMode="auto">
          <a:xfrm>
            <a:off x="307975" y="2194322"/>
            <a:ext cx="8656512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②ホストは、ラウンド１でどんな話が出たかを、</a:t>
            </a:r>
            <a:r>
              <a:rPr lang="ja-JP" altLang="en-US" sz="28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テーブルに来た人と共有し、それを聞いた方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意見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を述べる。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Rectangle 3"/>
          <p:cNvSpPr txBox="1">
            <a:spLocks/>
          </p:cNvSpPr>
          <p:nvPr/>
        </p:nvSpPr>
        <p:spPr bwMode="auto">
          <a:xfrm>
            <a:off x="504826" y="253603"/>
            <a:ext cx="2442981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進め方の例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テキスト ボックス 5"/>
          <p:cNvSpPr txBox="1">
            <a:spLocks noChangeArrowheads="1"/>
          </p:cNvSpPr>
          <p:nvPr/>
        </p:nvSpPr>
        <p:spPr bwMode="auto">
          <a:xfrm>
            <a:off x="390525" y="1168003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①元の席に戻る。</a:t>
            </a:r>
            <a:endParaRPr lang="en-US" altLang="ja-JP" sz="2800" b="1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7040" y="397669"/>
            <a:ext cx="3396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～最終ラウンド～</a:t>
            </a:r>
            <a:endParaRPr lang="en-US" altLang="ja-JP" sz="28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466726" y="1627585"/>
            <a:ext cx="8061325" cy="3044428"/>
            <a:chOff x="456405" y="2132856"/>
            <a:chExt cx="7931224" cy="4464495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456405" y="2132856"/>
              <a:ext cx="7931224" cy="44644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2" name="Rectangle 4"/>
            <p:cNvSpPr>
              <a:spLocks noChangeArrowheads="1"/>
            </p:cNvSpPr>
            <p:nvPr/>
          </p:nvSpPr>
          <p:spPr bwMode="auto">
            <a:xfrm>
              <a:off x="1402555" y="2487613"/>
              <a:ext cx="1800225" cy="1511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3" name="Rectangle 5"/>
            <p:cNvSpPr>
              <a:spLocks noChangeArrowheads="1"/>
            </p:cNvSpPr>
            <p:nvPr/>
          </p:nvSpPr>
          <p:spPr bwMode="auto">
            <a:xfrm>
              <a:off x="1403350" y="4792663"/>
              <a:ext cx="1800225" cy="15113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4" name="Rectangle 6"/>
            <p:cNvSpPr>
              <a:spLocks noChangeArrowheads="1"/>
            </p:cNvSpPr>
            <p:nvPr/>
          </p:nvSpPr>
          <p:spPr bwMode="auto">
            <a:xfrm>
              <a:off x="5650705" y="2487613"/>
              <a:ext cx="1800225" cy="1511300"/>
            </a:xfrm>
            <a:prstGeom prst="rect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5" name="Rectangle 7"/>
            <p:cNvSpPr>
              <a:spLocks noChangeArrowheads="1"/>
            </p:cNvSpPr>
            <p:nvPr/>
          </p:nvSpPr>
          <p:spPr bwMode="auto">
            <a:xfrm>
              <a:off x="5651500" y="4792663"/>
              <a:ext cx="1800225" cy="15113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6" name="Oval 8"/>
            <p:cNvSpPr>
              <a:spLocks noChangeArrowheads="1"/>
            </p:cNvSpPr>
            <p:nvPr/>
          </p:nvSpPr>
          <p:spPr bwMode="auto">
            <a:xfrm>
              <a:off x="68341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7" name="Oval 9"/>
            <p:cNvSpPr>
              <a:spLocks noChangeArrowheads="1"/>
            </p:cNvSpPr>
            <p:nvPr/>
          </p:nvSpPr>
          <p:spPr bwMode="auto">
            <a:xfrm>
              <a:off x="68341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8" name="Oval 10"/>
            <p:cNvSpPr>
              <a:spLocks noChangeArrowheads="1"/>
            </p:cNvSpPr>
            <p:nvPr/>
          </p:nvSpPr>
          <p:spPr bwMode="auto">
            <a:xfrm>
              <a:off x="342026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9" name="Oval 11"/>
            <p:cNvSpPr>
              <a:spLocks noChangeArrowheads="1"/>
            </p:cNvSpPr>
            <p:nvPr/>
          </p:nvSpPr>
          <p:spPr bwMode="auto">
            <a:xfrm>
              <a:off x="342026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0" name="Oval 12"/>
            <p:cNvSpPr>
              <a:spLocks noChangeArrowheads="1"/>
            </p:cNvSpPr>
            <p:nvPr/>
          </p:nvSpPr>
          <p:spPr bwMode="auto">
            <a:xfrm>
              <a:off x="493156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1" name="Oval 13"/>
            <p:cNvSpPr>
              <a:spLocks noChangeArrowheads="1"/>
            </p:cNvSpPr>
            <p:nvPr/>
          </p:nvSpPr>
          <p:spPr bwMode="auto">
            <a:xfrm>
              <a:off x="493156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2" name="Oval 14"/>
            <p:cNvSpPr>
              <a:spLocks noChangeArrowheads="1"/>
            </p:cNvSpPr>
            <p:nvPr/>
          </p:nvSpPr>
          <p:spPr bwMode="auto">
            <a:xfrm>
              <a:off x="766841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3" name="Oval 15"/>
            <p:cNvSpPr>
              <a:spLocks noChangeArrowheads="1"/>
            </p:cNvSpPr>
            <p:nvPr/>
          </p:nvSpPr>
          <p:spPr bwMode="auto">
            <a:xfrm>
              <a:off x="766841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4" name="Oval 16"/>
            <p:cNvSpPr>
              <a:spLocks noChangeArrowheads="1"/>
            </p:cNvSpPr>
            <p:nvPr/>
          </p:nvSpPr>
          <p:spPr bwMode="auto">
            <a:xfrm>
              <a:off x="493236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5" name="Oval 17"/>
            <p:cNvSpPr>
              <a:spLocks noChangeArrowheads="1"/>
            </p:cNvSpPr>
            <p:nvPr/>
          </p:nvSpPr>
          <p:spPr bwMode="auto">
            <a:xfrm>
              <a:off x="493236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6" name="Oval 18"/>
            <p:cNvSpPr>
              <a:spLocks noChangeArrowheads="1"/>
            </p:cNvSpPr>
            <p:nvPr/>
          </p:nvSpPr>
          <p:spPr bwMode="auto">
            <a:xfrm>
              <a:off x="766921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7" name="Oval 19"/>
            <p:cNvSpPr>
              <a:spLocks noChangeArrowheads="1"/>
            </p:cNvSpPr>
            <p:nvPr/>
          </p:nvSpPr>
          <p:spPr bwMode="auto">
            <a:xfrm>
              <a:off x="766921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8" name="Oval 20"/>
            <p:cNvSpPr>
              <a:spLocks noChangeArrowheads="1"/>
            </p:cNvSpPr>
            <p:nvPr/>
          </p:nvSpPr>
          <p:spPr bwMode="auto">
            <a:xfrm>
              <a:off x="68421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9" name="Oval 21"/>
            <p:cNvSpPr>
              <a:spLocks noChangeArrowheads="1"/>
            </p:cNvSpPr>
            <p:nvPr/>
          </p:nvSpPr>
          <p:spPr bwMode="auto">
            <a:xfrm>
              <a:off x="68421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0" name="Oval 22"/>
            <p:cNvSpPr>
              <a:spLocks noChangeArrowheads="1"/>
            </p:cNvSpPr>
            <p:nvPr/>
          </p:nvSpPr>
          <p:spPr bwMode="auto">
            <a:xfrm>
              <a:off x="342106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1" name="Oval 23"/>
            <p:cNvSpPr>
              <a:spLocks noChangeArrowheads="1"/>
            </p:cNvSpPr>
            <p:nvPr/>
          </p:nvSpPr>
          <p:spPr bwMode="auto">
            <a:xfrm>
              <a:off x="342106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2" name="Rectangle 24"/>
            <p:cNvSpPr>
              <a:spLocks noChangeArrowheads="1"/>
            </p:cNvSpPr>
            <p:nvPr/>
          </p:nvSpPr>
          <p:spPr bwMode="auto">
            <a:xfrm>
              <a:off x="1545430" y="270351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テーブル１</a:t>
              </a:r>
            </a:p>
          </p:txBody>
        </p:sp>
        <p:sp>
          <p:nvSpPr>
            <p:cNvPr id="21533" name="Rectangle 25"/>
            <p:cNvSpPr>
              <a:spLocks noChangeArrowheads="1"/>
            </p:cNvSpPr>
            <p:nvPr/>
          </p:nvSpPr>
          <p:spPr bwMode="auto">
            <a:xfrm>
              <a:off x="1546225" y="500856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テーブル２</a:t>
              </a:r>
            </a:p>
          </p:txBody>
        </p:sp>
        <p:sp>
          <p:nvSpPr>
            <p:cNvPr id="21534" name="Rectangle 26"/>
            <p:cNvSpPr>
              <a:spLocks noChangeArrowheads="1"/>
            </p:cNvSpPr>
            <p:nvPr/>
          </p:nvSpPr>
          <p:spPr bwMode="auto">
            <a:xfrm>
              <a:off x="5795168" y="270351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テーブル３</a:t>
              </a:r>
            </a:p>
          </p:txBody>
        </p:sp>
        <p:sp>
          <p:nvSpPr>
            <p:cNvPr id="21535" name="Rectangle 27"/>
            <p:cNvSpPr>
              <a:spLocks noChangeArrowheads="1"/>
            </p:cNvSpPr>
            <p:nvPr/>
          </p:nvSpPr>
          <p:spPr bwMode="auto">
            <a:xfrm>
              <a:off x="5795168" y="500856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テーブル４</a:t>
              </a:r>
            </a:p>
          </p:txBody>
        </p: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66713" y="2033588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②別のテーブルで得られた内容や気付きを交換し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にシェアする。</a:t>
            </a:r>
          </a:p>
        </p:txBody>
      </p:sp>
      <p:sp>
        <p:nvSpPr>
          <p:cNvPr id="32" name="Rectangle 3"/>
          <p:cNvSpPr txBox="1">
            <a:spLocks/>
          </p:cNvSpPr>
          <p:nvPr/>
        </p:nvSpPr>
        <p:spPr bwMode="auto">
          <a:xfrm>
            <a:off x="504826" y="344090"/>
            <a:ext cx="2442981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進め方の例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592</Words>
  <Application>Microsoft Office PowerPoint</Application>
  <PresentationFormat>画面に合わせる (16:9)</PresentationFormat>
  <Paragraphs>108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ＭＳ ゴシック</vt:lpstr>
      <vt:lpstr>ヒラギノ明朝 ProN W6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株式会社ヌーラボ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 b</dc:creator>
  <cp:lastModifiedBy>末次 知子</cp:lastModifiedBy>
  <cp:revision>131</cp:revision>
  <cp:lastPrinted>2015-03-20T04:19:52Z</cp:lastPrinted>
  <dcterms:created xsi:type="dcterms:W3CDTF">2008-10-28T04:46:24Z</dcterms:created>
  <dcterms:modified xsi:type="dcterms:W3CDTF">2015-03-23T01:51:38Z</dcterms:modified>
</cp:coreProperties>
</file>