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59" r:id="rId6"/>
    <p:sldId id="260" r:id="rId7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秀憲" initials="小林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77698" autoAdjust="0"/>
  </p:normalViewPr>
  <p:slideViewPr>
    <p:cSldViewPr snapToGrid="0">
      <p:cViewPr varScale="1">
        <p:scale>
          <a:sx n="88" d="100"/>
          <a:sy n="88" d="100"/>
        </p:scale>
        <p:origin x="894" y="84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2BEE9-28DE-4C78-AA36-E1CE9A78B2E4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8A995-9F35-426E-B7EB-EBF861B7B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0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ウェビングについて説明します。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1200" dirty="0" smtClean="0">
                <a:solidFill>
                  <a:srgbClr val="0070C0"/>
                </a:solidFill>
              </a:rPr>
              <a:t>ウェビングとは、ある１つのキーワードから、「連想ゲーム」のように思い付く言葉を書き出す手法です。先生同士がどんどんアイデアをつなげ、広げていくのに有効です。</a:t>
            </a:r>
            <a:endParaRPr lang="en-US" altLang="ja-JP" sz="12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ja-JP" sz="1200" dirty="0" smtClean="0">
              <a:solidFill>
                <a:srgbClr val="0070C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658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進め方を説明します。</a:t>
            </a:r>
            <a:endParaRPr kumimoji="1" lang="en-US" altLang="ja-JP" dirty="0" smtClean="0"/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9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模造紙の中心にメインテーマを書きます。</a:t>
            </a:r>
            <a:endParaRPr lang="en-US" altLang="ja-JP" sz="9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9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メインテーマから先生方が発想したことを、付せんに書いて、模造紙に貼っていきます。</a:t>
            </a:r>
            <a:endParaRPr lang="en-US" altLang="ja-JP" sz="9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9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付せんを関連付けながら、くもの巣のようにつなげていきます。</a:t>
            </a:r>
            <a:endParaRPr lang="en-US" altLang="ja-JP" sz="9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9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</a:t>
            </a:r>
            <a:r>
              <a:rPr lang="ja-JP" altLang="en-US" sz="900" dirty="0" smtClean="0">
                <a:solidFill>
                  <a:srgbClr val="0070C0"/>
                </a:solidFill>
              </a:rPr>
              <a:t>全体を見渡し、移動、削除、線で結ぶなどして完成させます。</a:t>
            </a:r>
            <a:endParaRPr lang="en-US" altLang="ja-JP" sz="900" dirty="0" smtClean="0">
              <a:solidFill>
                <a:srgbClr val="0070C0"/>
              </a:solidFill>
            </a:endParaRPr>
          </a:p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 smtClean="0">
                <a:solidFill>
                  <a:srgbClr val="0070C0"/>
                </a:solidFill>
              </a:rPr>
              <a:t>⑤　必要に応じてマジックで清書します。</a:t>
            </a:r>
            <a:endParaRPr lang="en-US" altLang="ja-JP" sz="9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9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出来上がったマップからどんなヒントが得られるか考えます。</a:t>
            </a:r>
            <a:endParaRPr lang="en-US" altLang="ja-JP" sz="9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119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道徳</a:t>
            </a:r>
            <a:r>
              <a:rPr kumimoji="1" lang="ja-JP" altLang="en-US" dirty="0" smtClean="0"/>
              <a:t>教育の研究テーマの設定の仕方を</a:t>
            </a:r>
            <a:r>
              <a:rPr kumimoji="1" lang="ja-JP" altLang="en-US" smtClean="0"/>
              <a:t>例</a:t>
            </a:r>
            <a:r>
              <a:rPr kumimoji="1" lang="ja-JP" altLang="en-US" smtClean="0"/>
              <a:t>にした進め方です。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キーワードは、「いのち」です。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44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まず、模造紙の中心に「いのち」という言葉を書きます。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次に、「いのち」を中心として、思い付く言葉を付箋にどんどん書き、つなげていきます。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最後に、全体を見渡し、移動したり、削除したり、更に線で結んだりして完成させます。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出来上がったマップからヒントを得て、研究テーマを設定します。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99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次年度の研究テーマは、「いのちのつながりと輝き」に決定しました。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これでウェビングの説明を終わります。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8A995-9F35-426E-B7EB-EBF861B7BB8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27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94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53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7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8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0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3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0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5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18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27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09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34023-691F-4363-8230-0B6AB3F45D18}" type="datetimeFigureOut">
              <a:rPr kumimoji="1" lang="ja-JP" altLang="en-US" smtClean="0"/>
              <a:pPr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275FB-1CE7-40C6-BBEC-D608B08D4D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94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2563" y="589382"/>
            <a:ext cx="6905352" cy="1697086"/>
          </a:xfrm>
        </p:spPr>
        <p:txBody>
          <a:bodyPr>
            <a:normAutofit/>
          </a:bodyPr>
          <a:lstStyle/>
          <a:p>
            <a:r>
              <a:rPr lang="ja-JP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ウェビング</a:t>
            </a:r>
          </a:p>
        </p:txBody>
      </p:sp>
      <p:sp>
        <p:nvSpPr>
          <p:cNvPr id="3" name="テキスト ボックス 3"/>
          <p:cNvSpPr txBox="1"/>
          <p:nvPr/>
        </p:nvSpPr>
        <p:spPr>
          <a:xfrm>
            <a:off x="3192480" y="2981539"/>
            <a:ext cx="5708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r>
              <a:rPr kumimoji="1" lang="ja-JP" altLang="en-US" sz="2400" dirty="0" smtClean="0">
                <a:latin typeface="+mn-ea"/>
                <a:ea typeface="+mn-ea"/>
              </a:rPr>
              <a:t>この説明資料の内容は以下のとおりです。</a:t>
            </a:r>
            <a:endParaRPr lang="en-US" altLang="ja-JP" sz="2400" dirty="0">
              <a:latin typeface="+mn-ea"/>
              <a:ea typeface="+mn-ea"/>
            </a:endParaRPr>
          </a:p>
          <a:p>
            <a:r>
              <a:rPr kumimoji="1" lang="ja-JP" altLang="en-US" sz="2400" dirty="0" smtClean="0">
                <a:latin typeface="+mn-ea"/>
                <a:ea typeface="+mn-ea"/>
              </a:rPr>
              <a:t>　　〇　ウェビングについての説明</a:t>
            </a:r>
            <a:endParaRPr kumimoji="1" lang="en-US" altLang="ja-JP" sz="2400" dirty="0" smtClean="0">
              <a:latin typeface="+mn-ea"/>
              <a:ea typeface="+mn-ea"/>
            </a:endParaRPr>
          </a:p>
          <a:p>
            <a:r>
              <a:rPr kumimoji="1" lang="ja-JP" altLang="en-US" sz="2400" dirty="0" smtClean="0">
                <a:latin typeface="+mn-ea"/>
                <a:ea typeface="+mn-ea"/>
              </a:rPr>
              <a:t>　　〇　</a:t>
            </a:r>
            <a:r>
              <a:rPr lang="ja-JP" altLang="en-US" sz="2400" dirty="0" smtClean="0">
                <a:latin typeface="+mn-ea"/>
              </a:rPr>
              <a:t>ウェビング</a:t>
            </a:r>
            <a:r>
              <a:rPr kumimoji="1" lang="ja-JP" altLang="en-US" sz="2400" dirty="0" smtClean="0">
                <a:latin typeface="+mn-ea"/>
                <a:ea typeface="+mn-ea"/>
              </a:rPr>
              <a:t>の進め方</a:t>
            </a:r>
            <a:endParaRPr kumimoji="1" lang="en-US" altLang="ja-JP" sz="2400" dirty="0" smtClean="0">
              <a:latin typeface="+mn-ea"/>
              <a:ea typeface="+mn-ea"/>
            </a:endParaRPr>
          </a:p>
          <a:p>
            <a:r>
              <a:rPr lang="ja-JP" altLang="en-US" sz="2400" dirty="0" smtClean="0">
                <a:latin typeface="+mn-ea"/>
                <a:ea typeface="+mn-ea"/>
              </a:rPr>
              <a:t>　　〇　進め方の例</a:t>
            </a:r>
            <a:endParaRPr lang="en-US" altLang="ja-JP" sz="2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44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662" y="205743"/>
            <a:ext cx="4959538" cy="994172"/>
          </a:xfr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5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ウェビングとは</a:t>
            </a:r>
            <a:endParaRPr lang="ja-JP" altLang="en-US" sz="5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450662" y="1365468"/>
            <a:ext cx="8203480" cy="3303275"/>
            <a:chOff x="600931" y="2361142"/>
            <a:chExt cx="10951040" cy="3495368"/>
          </a:xfrm>
        </p:grpSpPr>
        <p:sp>
          <p:nvSpPr>
            <p:cNvPr id="4" name="正方形/長方形 3"/>
            <p:cNvSpPr/>
            <p:nvPr/>
          </p:nvSpPr>
          <p:spPr>
            <a:xfrm>
              <a:off x="600931" y="2361142"/>
              <a:ext cx="10601046" cy="3495368"/>
            </a:xfrm>
            <a:prstGeom prst="rect">
              <a:avLst/>
            </a:prstGeom>
            <a:noFill/>
            <a:ln w="762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02742" y="2568341"/>
              <a:ext cx="10949229" cy="2876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 smtClean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</a:t>
              </a:r>
              <a:r>
                <a:rPr lang="ja-JP" altLang="en-US" sz="3200" dirty="0">
                  <a:solidFill>
                    <a:srgbClr val="0070C0"/>
                  </a:solidFill>
                </a:rPr>
                <a:t>ある１つのキーワードから、「連想ゲーム</a:t>
              </a:r>
              <a:r>
                <a:rPr lang="ja-JP" altLang="en-US" sz="3200" dirty="0" smtClean="0">
                  <a:solidFill>
                    <a:srgbClr val="0070C0"/>
                  </a:solidFill>
                </a:rPr>
                <a:t>」　　</a:t>
              </a:r>
              <a:endParaRPr lang="en-US" altLang="ja-JP" sz="3200" dirty="0" smtClean="0">
                <a:solidFill>
                  <a:srgbClr val="0070C0"/>
                </a:solidFill>
              </a:endParaRPr>
            </a:p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 smtClean="0">
                  <a:solidFill>
                    <a:srgbClr val="0070C0"/>
                  </a:solidFill>
                </a:rPr>
                <a:t>　のよう</a:t>
              </a:r>
              <a:r>
                <a:rPr lang="ja-JP" altLang="en-US" sz="3200" dirty="0">
                  <a:solidFill>
                    <a:srgbClr val="0070C0"/>
                  </a:solidFill>
                </a:rPr>
                <a:t>に</a:t>
              </a:r>
              <a:r>
                <a:rPr lang="ja-JP" altLang="en-US" sz="3200" dirty="0" smtClean="0">
                  <a:solidFill>
                    <a:srgbClr val="0070C0"/>
                  </a:solidFill>
                </a:rPr>
                <a:t>思い付く言葉</a:t>
              </a:r>
              <a:r>
                <a:rPr lang="ja-JP" altLang="en-US" sz="3200" dirty="0">
                  <a:solidFill>
                    <a:srgbClr val="0070C0"/>
                  </a:solidFill>
                </a:rPr>
                <a:t>を</a:t>
              </a:r>
              <a:r>
                <a:rPr lang="ja-JP" altLang="en-US" sz="3200" dirty="0" smtClean="0">
                  <a:solidFill>
                    <a:srgbClr val="0070C0"/>
                  </a:solidFill>
                </a:rPr>
                <a:t>書き出す手法。</a:t>
              </a:r>
              <a:endParaRPr lang="en-US" altLang="ja-JP" sz="3200" dirty="0" smtClean="0">
                <a:solidFill>
                  <a:srgbClr val="0070C0"/>
                </a:solidFill>
              </a:endParaRPr>
            </a:p>
            <a:p>
              <a:pPr>
                <a:lnSpc>
                  <a:spcPct val="90000"/>
                </a:lnSpc>
                <a:spcBef>
                  <a:spcPts val="750"/>
                </a:spcBef>
              </a:pPr>
              <a:endParaRPr lang="en-US" altLang="ja-JP" sz="32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 smtClean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</a:t>
              </a:r>
              <a:r>
                <a:rPr lang="ja-JP" altLang="en-US" sz="3200" dirty="0">
                  <a:solidFill>
                    <a:srgbClr val="0070C0"/>
                  </a:solidFill>
                </a:rPr>
                <a:t>先生同士が</a:t>
              </a:r>
              <a:r>
                <a:rPr lang="ja-JP" altLang="en-US" sz="3200" dirty="0" smtClean="0">
                  <a:solidFill>
                    <a:srgbClr val="0070C0"/>
                  </a:solidFill>
                </a:rPr>
                <a:t>どんどんアイデア</a:t>
              </a:r>
              <a:r>
                <a:rPr lang="ja-JP" altLang="en-US" sz="3200" dirty="0">
                  <a:solidFill>
                    <a:srgbClr val="0070C0"/>
                  </a:solidFill>
                </a:rPr>
                <a:t>をつなげ、</a:t>
              </a:r>
              <a:r>
                <a:rPr lang="ja-JP" altLang="en-US" sz="3200" dirty="0" smtClean="0">
                  <a:solidFill>
                    <a:srgbClr val="0070C0"/>
                  </a:solidFill>
                </a:rPr>
                <a:t>広</a:t>
              </a:r>
              <a:endParaRPr lang="en-US" altLang="ja-JP" sz="3200" dirty="0" smtClean="0">
                <a:solidFill>
                  <a:srgbClr val="0070C0"/>
                </a:solidFill>
              </a:endParaRPr>
            </a:p>
            <a:p>
              <a:pPr>
                <a:lnSpc>
                  <a:spcPct val="90000"/>
                </a:lnSpc>
                <a:spcBef>
                  <a:spcPts val="750"/>
                </a:spcBef>
              </a:pPr>
              <a:r>
                <a:rPr lang="ja-JP" altLang="en-US" sz="3200" dirty="0" smtClean="0">
                  <a:solidFill>
                    <a:srgbClr val="0070C0"/>
                  </a:solidFill>
                </a:rPr>
                <a:t>　</a:t>
              </a:r>
              <a:r>
                <a:rPr lang="ja-JP" altLang="en-US" sz="3200" dirty="0" err="1" smtClean="0">
                  <a:solidFill>
                    <a:srgbClr val="0070C0"/>
                  </a:solidFill>
                </a:rPr>
                <a:t>げて</a:t>
              </a:r>
              <a:r>
                <a:rPr lang="ja-JP" altLang="en-US" sz="3200" dirty="0">
                  <a:solidFill>
                    <a:srgbClr val="0070C0"/>
                  </a:solidFill>
                </a:rPr>
                <a:t>いくのに有効</a:t>
              </a:r>
              <a:r>
                <a:rPr lang="ja-JP" altLang="en-US" sz="3200" dirty="0" smtClean="0">
                  <a:solidFill>
                    <a:srgbClr val="0070C0"/>
                  </a:solidFill>
                </a:rPr>
                <a:t>である</a:t>
              </a:r>
              <a:r>
                <a:rPr lang="ja-JP" altLang="en-US" sz="3200" dirty="0" smtClean="0">
                  <a:solidFill>
                    <a:srgbClr val="0070C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。</a:t>
              </a:r>
              <a:endParaRPr lang="en-US" altLang="ja-JP" sz="3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152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3398" y="0"/>
            <a:ext cx="7600950" cy="715507"/>
          </a:xfrm>
        </p:spPr>
        <p:txBody>
          <a:bodyPr/>
          <a:lstStyle/>
          <a:p>
            <a:r>
              <a:rPr lang="en-US" altLang="ja-JP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進め方</a:t>
            </a:r>
            <a:r>
              <a:rPr lang="en-US" altLang="ja-JP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21226" y="715507"/>
            <a:ext cx="8639745" cy="4040637"/>
          </a:xfrm>
          <a:prstGeom prst="rect">
            <a:avLst/>
          </a:prstGeom>
          <a:noFill/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60608" y="797257"/>
            <a:ext cx="8500363" cy="393697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en-US" sz="24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模造紙の</a:t>
            </a:r>
            <a:r>
              <a:rPr lang="ja-JP" altLang="en-US" sz="24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中心</a:t>
            </a: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にメインテーマを書く。</a:t>
            </a:r>
            <a:endParaRPr lang="en-US" altLang="ja-JP" sz="24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メインテーマから先生方が発想したことを、付箋に書</a:t>
            </a:r>
            <a:r>
              <a:rPr lang="ja-JP" altLang="en-US" sz="2400" dirty="0" err="1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</a:t>
            </a: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endParaRPr lang="en-US" altLang="ja-JP" sz="24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en-US" altLang="ja-JP" sz="24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て、模造紙に貼っていく。</a:t>
            </a:r>
            <a:endParaRPr lang="en-US" altLang="ja-JP" sz="24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付箋を関連付けながら、くもの</a:t>
            </a:r>
            <a:r>
              <a:rPr lang="ja-JP" altLang="en-US" sz="24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巣</a:t>
            </a: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のようにつな</a:t>
            </a:r>
            <a:endParaRPr lang="en-US" altLang="ja-JP" sz="24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en-US" altLang="ja-JP" sz="24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げて</a:t>
            </a:r>
            <a:r>
              <a:rPr lang="ja-JP" altLang="en-US" sz="24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いく。</a:t>
            </a:r>
            <a:endParaRPr lang="en-US" altLang="ja-JP" sz="24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</a:t>
            </a:r>
            <a:r>
              <a:rPr lang="ja-JP" altLang="en-US" sz="2400" dirty="0">
                <a:solidFill>
                  <a:srgbClr val="0070C0"/>
                </a:solidFill>
              </a:rPr>
              <a:t>全体を見渡し、移動、削除、線で結ぶなど</a:t>
            </a:r>
            <a:r>
              <a:rPr lang="ja-JP" altLang="en-US" sz="2400" dirty="0" smtClean="0">
                <a:solidFill>
                  <a:srgbClr val="0070C0"/>
                </a:solidFill>
              </a:rPr>
              <a:t>して完成させる。</a:t>
            </a:r>
            <a:endParaRPr lang="en-US" altLang="ja-JP" sz="24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2400" dirty="0" smtClean="0">
                <a:solidFill>
                  <a:srgbClr val="0070C0"/>
                </a:solidFill>
              </a:rPr>
              <a:t>⑤　 必要</a:t>
            </a:r>
            <a:r>
              <a:rPr lang="ja-JP" altLang="en-US" sz="2400" dirty="0">
                <a:solidFill>
                  <a:srgbClr val="0070C0"/>
                </a:solidFill>
              </a:rPr>
              <a:t>に応じてマジックで清書する。</a:t>
            </a:r>
            <a:endParaRPr lang="en-US" altLang="ja-JP" sz="24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出来上がったマップからどんなヒントが得られるか考え</a:t>
            </a:r>
            <a:endParaRPr lang="en-US" altLang="ja-JP" sz="24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ja-JP" altLang="en-US" sz="24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る</a:t>
            </a:r>
            <a:r>
              <a:rPr lang="ja-JP" altLang="en-US" sz="28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800" dirty="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398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254" y="885377"/>
            <a:ext cx="7886700" cy="994172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「次年度の道徳教育研究テーマ」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6552" y="3011677"/>
            <a:ext cx="7886700" cy="1117769"/>
          </a:xfr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キーワード　「いのち」　　　　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475" y="1496909"/>
            <a:ext cx="1285875" cy="1285875"/>
          </a:xfrm>
          <a:prstGeom prst="rect">
            <a:avLst/>
          </a:prstGeom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349483" y="211034"/>
            <a:ext cx="3569374" cy="715507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 smtClean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進め方の例</a:t>
            </a:r>
            <a:r>
              <a:rPr lang="en-US" altLang="ja-JP" dirty="0" smtClean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333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円/楕円 5"/>
          <p:cNvSpPr/>
          <p:nvPr/>
        </p:nvSpPr>
        <p:spPr>
          <a:xfrm>
            <a:off x="3878706" y="2018051"/>
            <a:ext cx="1900003" cy="103432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いのち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477813" y="269823"/>
            <a:ext cx="8280191" cy="4654445"/>
            <a:chOff x="637083" y="359763"/>
            <a:chExt cx="11040255" cy="6205927"/>
          </a:xfrm>
        </p:grpSpPr>
        <p:sp>
          <p:nvSpPr>
            <p:cNvPr id="7" name="メモ 6"/>
            <p:cNvSpPr/>
            <p:nvPr/>
          </p:nvSpPr>
          <p:spPr>
            <a:xfrm>
              <a:off x="637083" y="359763"/>
              <a:ext cx="1543987" cy="1079292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つながり</a:t>
              </a:r>
            </a:p>
          </p:txBody>
        </p:sp>
        <p:sp>
          <p:nvSpPr>
            <p:cNvPr id="8" name="メモ 7"/>
            <p:cNvSpPr/>
            <p:nvPr/>
          </p:nvSpPr>
          <p:spPr>
            <a:xfrm>
              <a:off x="9054059" y="2653260"/>
              <a:ext cx="1723869" cy="1139251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誕生</a:t>
              </a:r>
            </a:p>
          </p:txBody>
        </p:sp>
        <p:sp>
          <p:nvSpPr>
            <p:cNvPr id="9" name="メモ 8"/>
            <p:cNvSpPr/>
            <p:nvPr/>
          </p:nvSpPr>
          <p:spPr>
            <a:xfrm>
              <a:off x="1255426" y="4916371"/>
              <a:ext cx="1573967" cy="1034321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たった一つ</a:t>
              </a:r>
            </a:p>
          </p:txBody>
        </p:sp>
        <p:sp>
          <p:nvSpPr>
            <p:cNvPr id="10" name="メモ 9"/>
            <p:cNvSpPr/>
            <p:nvPr/>
          </p:nvSpPr>
          <p:spPr>
            <a:xfrm>
              <a:off x="9683647" y="629587"/>
              <a:ext cx="1633928" cy="1109272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輝き</a:t>
              </a:r>
            </a:p>
          </p:txBody>
        </p:sp>
        <p:sp>
          <p:nvSpPr>
            <p:cNvPr id="11" name="メモ 10"/>
            <p:cNvSpPr/>
            <p:nvPr/>
          </p:nvSpPr>
          <p:spPr>
            <a:xfrm>
              <a:off x="3177915" y="712032"/>
              <a:ext cx="1648918" cy="944381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親</a:t>
              </a:r>
            </a:p>
          </p:txBody>
        </p:sp>
        <p:sp>
          <p:nvSpPr>
            <p:cNvPr id="12" name="メモ 11"/>
            <p:cNvSpPr/>
            <p:nvPr/>
          </p:nvSpPr>
          <p:spPr>
            <a:xfrm>
              <a:off x="1049311" y="2233534"/>
              <a:ext cx="1693889" cy="1274163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一人じゃない</a:t>
              </a:r>
            </a:p>
          </p:txBody>
        </p:sp>
        <p:sp>
          <p:nvSpPr>
            <p:cNvPr id="13" name="メモ 12"/>
            <p:cNvSpPr/>
            <p:nvPr/>
          </p:nvSpPr>
          <p:spPr>
            <a:xfrm>
              <a:off x="7195279" y="989351"/>
              <a:ext cx="1514007" cy="1244183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あたたかさ</a:t>
              </a:r>
            </a:p>
          </p:txBody>
        </p:sp>
        <p:sp>
          <p:nvSpPr>
            <p:cNvPr id="14" name="メモ 13"/>
            <p:cNvSpPr/>
            <p:nvPr/>
          </p:nvSpPr>
          <p:spPr>
            <a:xfrm>
              <a:off x="4354642" y="5403551"/>
              <a:ext cx="1648918" cy="1094282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限りある</a:t>
              </a:r>
            </a:p>
          </p:txBody>
        </p:sp>
        <p:sp>
          <p:nvSpPr>
            <p:cNvPr id="15" name="メモ 14"/>
            <p:cNvSpPr/>
            <p:nvPr/>
          </p:nvSpPr>
          <p:spPr>
            <a:xfrm>
              <a:off x="7471754" y="5201585"/>
              <a:ext cx="1611443" cy="1364105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かけがえない</a:t>
              </a:r>
            </a:p>
          </p:txBody>
        </p:sp>
        <p:sp>
          <p:nvSpPr>
            <p:cNvPr id="16" name="メモ 15"/>
            <p:cNvSpPr/>
            <p:nvPr/>
          </p:nvSpPr>
          <p:spPr>
            <a:xfrm>
              <a:off x="10103370" y="4901784"/>
              <a:ext cx="1573968" cy="1214203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尊い</a:t>
              </a:r>
            </a:p>
          </p:txBody>
        </p:sp>
        <p:cxnSp>
          <p:nvCxnSpPr>
            <p:cNvPr id="41" name="直線コネクタ 40"/>
            <p:cNvCxnSpPr/>
            <p:nvPr/>
          </p:nvCxnSpPr>
          <p:spPr>
            <a:xfrm flipH="1">
              <a:off x="6940446" y="2233534"/>
              <a:ext cx="839449" cy="4572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6914214" y="4069829"/>
              <a:ext cx="865681" cy="11317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>
              <a:stCxn id="16" idx="1"/>
            </p:cNvCxnSpPr>
            <p:nvPr/>
          </p:nvCxnSpPr>
          <p:spPr>
            <a:xfrm flipH="1">
              <a:off x="9099029" y="5508886"/>
              <a:ext cx="1004341" cy="2098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>
              <a:endCxn id="6" idx="3"/>
            </p:cNvCxnSpPr>
            <p:nvPr/>
          </p:nvCxnSpPr>
          <p:spPr>
            <a:xfrm flipV="1">
              <a:off x="2848131" y="3867864"/>
              <a:ext cx="2694475" cy="16410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>
              <a:endCxn id="14" idx="1"/>
            </p:cNvCxnSpPr>
            <p:nvPr/>
          </p:nvCxnSpPr>
          <p:spPr>
            <a:xfrm>
              <a:off x="2765684" y="5830771"/>
              <a:ext cx="1588958" cy="11992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>
              <a:stCxn id="7" idx="2"/>
              <a:endCxn id="6" idx="1"/>
            </p:cNvCxnSpPr>
            <p:nvPr/>
          </p:nvCxnSpPr>
          <p:spPr>
            <a:xfrm>
              <a:off x="1409077" y="1439055"/>
              <a:ext cx="4133529" cy="14536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1274164" y="1439055"/>
              <a:ext cx="254833" cy="7944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7" idx="3"/>
              <a:endCxn id="11" idx="1"/>
            </p:cNvCxnSpPr>
            <p:nvPr/>
          </p:nvCxnSpPr>
          <p:spPr>
            <a:xfrm>
              <a:off x="2181070" y="899409"/>
              <a:ext cx="996845" cy="2848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13" idx="3"/>
            </p:cNvCxnSpPr>
            <p:nvPr/>
          </p:nvCxnSpPr>
          <p:spPr>
            <a:xfrm flipV="1">
              <a:off x="8709286" y="1487774"/>
              <a:ext cx="974361" cy="1236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10658007" y="1733238"/>
              <a:ext cx="232347" cy="9200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011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2169622"/>
            <a:ext cx="9143999" cy="10474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「いのちのつながりと輝き」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532586" y="273844"/>
            <a:ext cx="6194738" cy="133113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ja-JP" altLang="en-US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「次年度の道徳教育の</a:t>
            </a:r>
            <a:r>
              <a:rPr lang="en-US" altLang="ja-JP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研究テーマ決定」</a:t>
            </a:r>
          </a:p>
        </p:txBody>
      </p:sp>
    </p:spTree>
    <p:extLst>
      <p:ext uri="{BB962C8B-B14F-4D97-AF65-F5344CB8AC3E}">
        <p14:creationId xmlns:p14="http://schemas.microsoft.com/office/powerpoint/2010/main" val="21982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244</Words>
  <Application>Microsoft Office PowerPoint</Application>
  <PresentationFormat>画面に合わせる (16:9)</PresentationFormat>
  <Paragraphs>60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ウェビング</vt:lpstr>
      <vt:lpstr>ウェビングとは</vt:lpstr>
      <vt:lpstr>【進め方】</vt:lpstr>
      <vt:lpstr>　　「次年度の道徳教育研究テーマ」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ウェビング</dc:title>
  <dc:creator>小林 秀憲</dc:creator>
  <cp:lastModifiedBy>末次 知子</cp:lastModifiedBy>
  <cp:revision>70</cp:revision>
  <dcterms:created xsi:type="dcterms:W3CDTF">2014-07-03T05:11:28Z</dcterms:created>
  <dcterms:modified xsi:type="dcterms:W3CDTF">2015-03-23T01:48:12Z</dcterms:modified>
</cp:coreProperties>
</file>