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9"/>
  </p:notesMasterIdLst>
  <p:sldIdLst>
    <p:sldId id="265" r:id="rId2"/>
    <p:sldId id="256" r:id="rId3"/>
    <p:sldId id="268" r:id="rId4"/>
    <p:sldId id="266" r:id="rId5"/>
    <p:sldId id="257" r:id="rId6"/>
    <p:sldId id="261" r:id="rId7"/>
    <p:sldId id="263" r:id="rId8"/>
  </p:sldIdLst>
  <p:sldSz cx="9144000" cy="5143500" type="screen16x9"/>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33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77760" autoAdjust="0"/>
  </p:normalViewPr>
  <p:slideViewPr>
    <p:cSldViewPr>
      <p:cViewPr varScale="1">
        <p:scale>
          <a:sx n="88" d="100"/>
          <a:sy n="88" d="100"/>
        </p:scale>
        <p:origin x="876" y="84"/>
      </p:cViewPr>
      <p:guideLst>
        <p:guide orient="horz" pos="2160"/>
        <p:guide pos="2880"/>
        <p:guide orient="horz" pos="16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8A2FE8-17AE-47B8-8EF2-C5157FEACACE}" type="datetimeFigureOut">
              <a:rPr kumimoji="1" lang="ja-JP" altLang="en-US" smtClean="0"/>
              <a:t>2015/3/23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21410A-C8E7-412C-B33E-E5A313504104}" type="slidenum">
              <a:rPr kumimoji="1" lang="ja-JP" altLang="en-US" smtClean="0"/>
              <a:t>‹#›</a:t>
            </a:fld>
            <a:endParaRPr kumimoji="1" lang="ja-JP" altLang="en-US"/>
          </a:p>
        </p:txBody>
      </p:sp>
    </p:spTree>
    <p:extLst>
      <p:ext uri="{BB962C8B-B14F-4D97-AF65-F5344CB8AC3E}">
        <p14:creationId xmlns:p14="http://schemas.microsoft.com/office/powerpoint/2010/main" val="20816916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dirty="0" smtClean="0"/>
              <a:t>マトリックス法について説明します。</a:t>
            </a:r>
            <a:endParaRPr kumimoji="1" lang="ja-JP" altLang="en-US" dirty="0"/>
          </a:p>
        </p:txBody>
      </p:sp>
      <p:sp>
        <p:nvSpPr>
          <p:cNvPr id="4" name="スライド番号プレースホルダー 3"/>
          <p:cNvSpPr>
            <a:spLocks noGrp="1"/>
          </p:cNvSpPr>
          <p:nvPr>
            <p:ph type="sldNum" sz="quarter" idx="10"/>
          </p:nvPr>
        </p:nvSpPr>
        <p:spPr/>
        <p:txBody>
          <a:bodyPr/>
          <a:lstStyle/>
          <a:p>
            <a:fld id="{8904D2CF-5070-4F87-B35E-CC5BC2CD9207}" type="slidenum">
              <a:rPr kumimoji="1" lang="ja-JP" altLang="en-US" smtClean="0"/>
              <a:t>1</a:t>
            </a:fld>
            <a:endParaRPr kumimoji="1" lang="ja-JP" altLang="en-US"/>
          </a:p>
        </p:txBody>
      </p:sp>
    </p:spTree>
    <p:extLst>
      <p:ext uri="{BB962C8B-B14F-4D97-AF65-F5344CB8AC3E}">
        <p14:creationId xmlns:p14="http://schemas.microsoft.com/office/powerpoint/2010/main" val="1584105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dirty="0" smtClean="0"/>
              <a:t>マトリックス法は、</a:t>
            </a:r>
            <a:r>
              <a:rPr lang="ja-JP" altLang="en-US" sz="1200" dirty="0" smtClean="0">
                <a:solidFill>
                  <a:srgbClr val="0070C0"/>
                </a:solidFill>
                <a:latin typeface="ＭＳ ゴシック" panose="020B0609070205080204" pitchFamily="49" charset="-128"/>
                <a:ea typeface="ＭＳ ゴシック" panose="020B0609070205080204" pitchFamily="49" charset="-128"/>
              </a:rPr>
              <a:t>マス目に該当する内容について考えるので、アイデアが出やすくなります。</a:t>
            </a:r>
            <a:endParaRPr lang="en-US" altLang="ja-JP" sz="1200" dirty="0" smtClean="0">
              <a:solidFill>
                <a:srgbClr val="0070C0"/>
              </a:solidFill>
              <a:latin typeface="ＭＳ ゴシック" panose="020B0609070205080204" pitchFamily="49" charset="-128"/>
              <a:ea typeface="ＭＳ ゴシック" panose="020B0609070205080204" pitchFamily="49" charset="-128"/>
            </a:endParaRPr>
          </a:p>
          <a:p>
            <a:r>
              <a:rPr lang="ja-JP" altLang="en-US" sz="1200" dirty="0" smtClean="0">
                <a:solidFill>
                  <a:srgbClr val="0070C0"/>
                </a:solidFill>
                <a:latin typeface="ＭＳ ゴシック" panose="020B0609070205080204" pitchFamily="49" charset="-128"/>
                <a:ea typeface="ＭＳ ゴシック" panose="020B0609070205080204" pitchFamily="49" charset="-128"/>
              </a:rPr>
              <a:t>項目を視点にアイデアを網羅することができるので、テーマの全体を把握するのに有効です。</a:t>
            </a:r>
            <a:endParaRPr lang="en-US" altLang="ja-JP" sz="1200" dirty="0" smtClean="0">
              <a:solidFill>
                <a:srgbClr val="0070C0"/>
              </a:solidFill>
              <a:latin typeface="ＭＳ ゴシック" panose="020B0609070205080204" pitchFamily="49" charset="-128"/>
              <a:ea typeface="ＭＳ ゴシック" panose="020B0609070205080204" pitchFamily="49"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3021410A-C8E7-412C-B33E-E5A313504104}" type="slidenum">
              <a:rPr kumimoji="1" lang="ja-JP" altLang="en-US" smtClean="0"/>
              <a:t>2</a:t>
            </a:fld>
            <a:endParaRPr kumimoji="1" lang="ja-JP" altLang="en-US"/>
          </a:p>
        </p:txBody>
      </p:sp>
    </p:spTree>
    <p:extLst>
      <p:ext uri="{BB962C8B-B14F-4D97-AF65-F5344CB8AC3E}">
        <p14:creationId xmlns:p14="http://schemas.microsoft.com/office/powerpoint/2010/main" val="1673371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マトリックス法</a:t>
            </a:r>
            <a:r>
              <a:rPr kumimoji="1" lang="ja-JP" altLang="en-US" dirty="0" smtClean="0"/>
              <a:t>の進め方を説明します。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①　テーマを決めます。</a:t>
            </a:r>
            <a:endParaRPr kumimoji="1" lang="en-US" altLang="ja-JP" dirty="0" smtClean="0"/>
          </a:p>
          <a:p>
            <a:r>
              <a:rPr kumimoji="1" lang="ja-JP" altLang="en-US" dirty="0" smtClean="0"/>
              <a:t>②　テーマ</a:t>
            </a:r>
            <a:r>
              <a:rPr kumimoji="1" lang="ja-JP" altLang="en-US" dirty="0" smtClean="0"/>
              <a:t>に関して考えられる縦、横の項目を出し合います。</a:t>
            </a:r>
            <a:endParaRPr kumimoji="1" lang="en-US" altLang="ja-JP" dirty="0" smtClean="0"/>
          </a:p>
          <a:p>
            <a:r>
              <a:rPr kumimoji="1" lang="ja-JP" altLang="en-US" dirty="0" smtClean="0"/>
              <a:t>③　出し合った</a:t>
            </a:r>
            <a:r>
              <a:rPr kumimoji="1" lang="ja-JP" altLang="en-US" dirty="0" smtClean="0"/>
              <a:t>項目の中から数個に絞り込んで、縦、横に記入します。</a:t>
            </a:r>
            <a:endParaRPr kumimoji="1" lang="en-US" altLang="ja-JP" dirty="0" smtClean="0"/>
          </a:p>
          <a:p>
            <a:r>
              <a:rPr kumimoji="1" lang="ja-JP" altLang="en-US" dirty="0" smtClean="0"/>
              <a:t>④　記入</a:t>
            </a:r>
            <a:r>
              <a:rPr kumimoji="1" lang="ja-JP" altLang="en-US" dirty="0" smtClean="0"/>
              <a:t>した縦・横の項目に合わせて付箋に書き込みをし、該当するセル内</a:t>
            </a:r>
            <a:r>
              <a:rPr kumimoji="1" lang="ja-JP" altLang="en-US" dirty="0" smtClean="0"/>
              <a:t>に貼って</a:t>
            </a:r>
            <a:r>
              <a:rPr kumimoji="1" lang="ja-JP" altLang="en-US" dirty="0" smtClean="0"/>
              <a:t>いきます。</a:t>
            </a:r>
            <a:endParaRPr kumimoji="1" lang="en-US" altLang="ja-JP" dirty="0" smtClean="0"/>
          </a:p>
          <a:p>
            <a:r>
              <a:rPr kumimoji="1" lang="ja-JP" altLang="en-US" smtClean="0"/>
              <a:t>⑤　貼られた</a:t>
            </a:r>
            <a:r>
              <a:rPr kumimoji="1" lang="ja-JP" altLang="en-US" dirty="0" smtClean="0"/>
              <a:t>付箋を整理します。整理する際は、セル</a:t>
            </a:r>
            <a:r>
              <a:rPr kumimoji="1" lang="ja-JP" altLang="en-US" smtClean="0"/>
              <a:t>を</a:t>
            </a:r>
            <a:r>
              <a:rPr kumimoji="1" lang="ja-JP" altLang="en-US" smtClean="0"/>
              <a:t>超えた構造化</a:t>
            </a:r>
            <a:r>
              <a:rPr kumimoji="1" lang="ja-JP" altLang="en-US" dirty="0" smtClean="0"/>
              <a:t>を行います。</a:t>
            </a:r>
            <a:endParaRPr kumimoji="1" lang="ja-JP" altLang="en-US" dirty="0"/>
          </a:p>
        </p:txBody>
      </p:sp>
      <p:sp>
        <p:nvSpPr>
          <p:cNvPr id="4" name="スライド番号プレースホルダー 3"/>
          <p:cNvSpPr>
            <a:spLocks noGrp="1"/>
          </p:cNvSpPr>
          <p:nvPr>
            <p:ph type="sldNum" sz="quarter" idx="10"/>
          </p:nvPr>
        </p:nvSpPr>
        <p:spPr/>
        <p:txBody>
          <a:bodyPr/>
          <a:lstStyle/>
          <a:p>
            <a:fld id="{3021410A-C8E7-412C-B33E-E5A313504104}" type="slidenum">
              <a:rPr kumimoji="1" lang="ja-JP" altLang="en-US" smtClean="0"/>
              <a:t>3</a:t>
            </a:fld>
            <a:endParaRPr kumimoji="1" lang="ja-JP" altLang="en-US"/>
          </a:p>
        </p:txBody>
      </p:sp>
    </p:spTree>
    <p:extLst>
      <p:ext uri="{BB962C8B-B14F-4D97-AF65-F5344CB8AC3E}">
        <p14:creationId xmlns:p14="http://schemas.microsoft.com/office/powerpoint/2010/main" val="3691694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dirty="0" smtClean="0"/>
              <a:t>マトリックス法の実際の進め方です。</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まずは「テーマ」を設定します。</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「○○饅頭の販売を増やすためにはどうしたらよいか」というテーマを例に、進め方を説明します。</a:t>
            </a:r>
            <a:endParaRPr kumimoji="1" lang="en-US" altLang="ja-JP" sz="1200" b="0" i="0" u="none" strike="noStrike" kern="1200" cap="none" spc="0" normalizeH="0" baseline="0" noProof="0" dirty="0" smtClean="0">
              <a:ln>
                <a:noFill/>
              </a:ln>
              <a:solidFill>
                <a:prstClr val="black"/>
              </a:solidFill>
              <a:effectLst/>
              <a:uLnTx/>
              <a:uFillTx/>
              <a:latin typeface="+mn-lt"/>
              <a:ea typeface="+mn-ea"/>
              <a:cs typeface="+mn-cs"/>
            </a:endParaRPr>
          </a:p>
          <a:p>
            <a:r>
              <a:rPr kumimoji="1" lang="ja-JP" altLang="en-US" dirty="0" smtClean="0"/>
              <a:t>テーマを設定したら、テーマに関して考えられる縦・横の項目を参加者で出し合います。縦の項目は一般的に「成果・課題・手立て」を設定します。</a:t>
            </a:r>
          </a:p>
        </p:txBody>
      </p:sp>
      <p:sp>
        <p:nvSpPr>
          <p:cNvPr id="4" name="スライド番号プレースホルダー 3"/>
          <p:cNvSpPr>
            <a:spLocks noGrp="1"/>
          </p:cNvSpPr>
          <p:nvPr>
            <p:ph type="sldNum" sz="quarter" idx="10"/>
          </p:nvPr>
        </p:nvSpPr>
        <p:spPr/>
        <p:txBody>
          <a:bodyPr/>
          <a:lstStyle/>
          <a:p>
            <a:fld id="{3021410A-C8E7-412C-B33E-E5A313504104}"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823936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dirty="0" smtClean="0"/>
              <a:t>出し合った項目を縦、横それぞれ数個に絞り込んで、表に記入します。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021410A-C8E7-412C-B33E-E5A313504104}" type="slidenum">
              <a:rPr kumimoji="1" lang="ja-JP" altLang="en-US" smtClean="0"/>
              <a:t>5</a:t>
            </a:fld>
            <a:endParaRPr kumimoji="1" lang="ja-JP" altLang="en-US"/>
          </a:p>
        </p:txBody>
      </p:sp>
    </p:spTree>
    <p:extLst>
      <p:ext uri="{BB962C8B-B14F-4D97-AF65-F5344CB8AC3E}">
        <p14:creationId xmlns:p14="http://schemas.microsoft.com/office/powerpoint/2010/main" val="3418556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dirty="0" smtClean="0"/>
              <a:t>縦の項目に、よさ・課題・手立てを設定し、横の項目に、「商品」「店舗及び環境」「宣伝」を設定します。</a:t>
            </a:r>
            <a:endParaRPr kumimoji="1" lang="en-US" altLang="ja-JP" dirty="0" smtClean="0"/>
          </a:p>
          <a:p>
            <a:r>
              <a:rPr kumimoji="1" lang="ja-JP" altLang="en-US" dirty="0" smtClean="0"/>
              <a:t>縦、横の項目に合わせて付箋に書き込みをし、該当する枠内に貼ります。</a:t>
            </a:r>
          </a:p>
        </p:txBody>
      </p:sp>
      <p:sp>
        <p:nvSpPr>
          <p:cNvPr id="4" name="スライド番号プレースホルダー 3"/>
          <p:cNvSpPr>
            <a:spLocks noGrp="1"/>
          </p:cNvSpPr>
          <p:nvPr>
            <p:ph type="sldNum" sz="quarter" idx="10"/>
          </p:nvPr>
        </p:nvSpPr>
        <p:spPr/>
        <p:txBody>
          <a:bodyPr/>
          <a:lstStyle/>
          <a:p>
            <a:fld id="{3021410A-C8E7-412C-B33E-E5A313504104}" type="slidenum">
              <a:rPr kumimoji="1" lang="ja-JP" altLang="en-US" smtClean="0"/>
              <a:t>6</a:t>
            </a:fld>
            <a:endParaRPr kumimoji="1" lang="ja-JP" altLang="en-US"/>
          </a:p>
        </p:txBody>
      </p:sp>
    </p:spTree>
    <p:extLst>
      <p:ext uri="{BB962C8B-B14F-4D97-AF65-F5344CB8AC3E}">
        <p14:creationId xmlns:p14="http://schemas.microsoft.com/office/powerpoint/2010/main" val="6813467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dirty="0" smtClean="0"/>
              <a:t>最後に、貼られた付箋を整理します。</a:t>
            </a:r>
            <a:endParaRPr kumimoji="1" lang="en-US" altLang="ja-JP" dirty="0" smtClean="0"/>
          </a:p>
          <a:p>
            <a:r>
              <a:rPr kumimoji="1" lang="ja-JP" altLang="en-US" dirty="0" smtClean="0"/>
              <a:t>例えば、「商品・成果」の項目に、これらの考えが出されたとします。</a:t>
            </a:r>
            <a:endParaRPr kumimoji="1" lang="en-US" altLang="ja-JP" dirty="0" smtClean="0"/>
          </a:p>
          <a:p>
            <a:r>
              <a:rPr kumimoji="1" lang="ja-JP" altLang="en-US" dirty="0" smtClean="0"/>
              <a:t>出された考えを整理することで、どのような内容の考えが出されているのかを把握することができます。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3021410A-C8E7-412C-B33E-E5A313504104}" type="slidenum">
              <a:rPr kumimoji="1" lang="ja-JP" altLang="en-US" smtClean="0"/>
              <a:t>7</a:t>
            </a:fld>
            <a:endParaRPr kumimoji="1" lang="ja-JP" altLang="en-US"/>
          </a:p>
        </p:txBody>
      </p:sp>
    </p:spTree>
    <p:extLst>
      <p:ext uri="{BB962C8B-B14F-4D97-AF65-F5344CB8AC3E}">
        <p14:creationId xmlns:p14="http://schemas.microsoft.com/office/powerpoint/2010/main" val="1702648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597819"/>
            <a:ext cx="7772400" cy="110251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9AF9269-0C99-41DF-A24D-2C1F8189FEDD}" type="datetimeFigureOut">
              <a:rPr kumimoji="1" lang="ja-JP" altLang="en-US" smtClean="0"/>
              <a:t>2015/3/23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2150502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AF9269-0C99-41DF-A24D-2C1F8189FEDD}" type="datetimeFigureOut">
              <a:rPr kumimoji="1" lang="ja-JP" altLang="en-US" smtClean="0"/>
              <a:t>2015/3/23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3764205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05979"/>
            <a:ext cx="2057400" cy="4388644"/>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05979"/>
            <a:ext cx="6019800" cy="438864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AF9269-0C99-41DF-A24D-2C1F8189FEDD}" type="datetimeFigureOut">
              <a:rPr kumimoji="1" lang="ja-JP" altLang="en-US" smtClean="0"/>
              <a:t>2015/3/23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2248319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9AF9269-0C99-41DF-A24D-2C1F8189FEDD}" type="datetimeFigureOut">
              <a:rPr kumimoji="1" lang="ja-JP" altLang="en-US" smtClean="0"/>
              <a:t>2015/3/23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1314425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76"/>
            <a:ext cx="7772400" cy="1021556"/>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9AF9269-0C99-41DF-A24D-2C1F8189FEDD}" type="datetimeFigureOut">
              <a:rPr kumimoji="1" lang="ja-JP" altLang="en-US" smtClean="0"/>
              <a:t>2015/3/23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1988327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9AF9269-0C99-41DF-A24D-2C1F8189FEDD}" type="datetimeFigureOut">
              <a:rPr kumimoji="1" lang="ja-JP" altLang="en-US" smtClean="0"/>
              <a:t>2015/3/23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1033359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9AF9269-0C99-41DF-A24D-2C1F8189FEDD}" type="datetimeFigureOut">
              <a:rPr kumimoji="1" lang="ja-JP" altLang="en-US" smtClean="0"/>
              <a:t>2015/3/23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1425701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9AF9269-0C99-41DF-A24D-2C1F8189FEDD}" type="datetimeFigureOut">
              <a:rPr kumimoji="1" lang="ja-JP" altLang="en-US" smtClean="0"/>
              <a:t>2015/3/23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2559710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9AF9269-0C99-41DF-A24D-2C1F8189FEDD}" type="datetimeFigureOut">
              <a:rPr kumimoji="1" lang="ja-JP" altLang="en-US" smtClean="0"/>
              <a:t>2015/3/23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3469928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04787"/>
            <a:ext cx="3008313" cy="8715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9AF9269-0C99-41DF-A24D-2C1F8189FEDD}" type="datetimeFigureOut">
              <a:rPr kumimoji="1" lang="ja-JP" altLang="en-US" smtClean="0"/>
              <a:t>2015/3/23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2976687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3600450"/>
            <a:ext cx="5486400" cy="425054"/>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9AF9269-0C99-41DF-A24D-2C1F8189FEDD}" type="datetimeFigureOut">
              <a:rPr kumimoji="1" lang="ja-JP" altLang="en-US" smtClean="0"/>
              <a:t>2015/3/23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3197058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9AF9269-0C99-41DF-A24D-2C1F8189FEDD}" type="datetimeFigureOut">
              <a:rPr kumimoji="1" lang="ja-JP" altLang="en-US" smtClean="0"/>
              <a:t>2015/3/23</a:t>
            </a:fld>
            <a:endParaRPr kumimoji="1" lang="ja-JP" altLang="en-US"/>
          </a:p>
        </p:txBody>
      </p:sp>
      <p:sp>
        <p:nvSpPr>
          <p:cNvPr id="5" name="フッター プレースホルダー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973C6975-C68A-4B02-BD1B-B6E003BAC138}" type="slidenum">
              <a:rPr kumimoji="1" lang="ja-JP" altLang="en-US" smtClean="0"/>
              <a:t>‹#›</a:t>
            </a:fld>
            <a:endParaRPr kumimoji="1" lang="ja-JP" altLang="en-US"/>
          </a:p>
        </p:txBody>
      </p:sp>
    </p:spTree>
    <p:extLst>
      <p:ext uri="{BB962C8B-B14F-4D97-AF65-F5344CB8AC3E}">
        <p14:creationId xmlns:p14="http://schemas.microsoft.com/office/powerpoint/2010/main" val="234151397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251520" y="915566"/>
            <a:ext cx="8640960" cy="1350149"/>
          </a:xfrm>
        </p:spPr>
        <p:txBody>
          <a:bodyPr>
            <a:noAutofit/>
          </a:bodyPr>
          <a:lstStyle/>
          <a:p>
            <a:r>
              <a:rPr lang="en-US" altLang="ja-JP" sz="7200" b="1" dirty="0" smtClean="0">
                <a:ln w="22225">
                  <a:solidFill>
                    <a:schemeClr val="accent2"/>
                  </a:solidFill>
                  <a:prstDash val="solid"/>
                </a:ln>
                <a:solidFill>
                  <a:schemeClr val="accent2">
                    <a:lumMod val="40000"/>
                    <a:lumOff val="60000"/>
                  </a:schemeClr>
                </a:solidFill>
                <a:latin typeface="ＭＳ ゴシック" panose="020B0609070205080204" pitchFamily="49" charset="-128"/>
                <a:ea typeface="ＭＳ ゴシック" panose="020B0609070205080204" pitchFamily="49" charset="-128"/>
              </a:rPr>
              <a:t/>
            </a:r>
            <a:br>
              <a:rPr lang="en-US" altLang="ja-JP" sz="7200" b="1" dirty="0" smtClean="0">
                <a:ln w="22225">
                  <a:solidFill>
                    <a:schemeClr val="accent2"/>
                  </a:solidFill>
                  <a:prstDash val="solid"/>
                </a:ln>
                <a:solidFill>
                  <a:schemeClr val="accent2">
                    <a:lumMod val="40000"/>
                    <a:lumOff val="60000"/>
                  </a:schemeClr>
                </a:solidFill>
                <a:latin typeface="ＭＳ ゴシック" panose="020B0609070205080204" pitchFamily="49" charset="-128"/>
                <a:ea typeface="ＭＳ ゴシック" panose="020B0609070205080204" pitchFamily="49" charset="-128"/>
              </a:rPr>
            </a:br>
            <a:r>
              <a:rPr lang="ja-JP" altLang="en-US" sz="7200" b="1" dirty="0">
                <a:ln w="22225">
                  <a:solidFill>
                    <a:schemeClr val="accent2"/>
                  </a:solidFill>
                  <a:prstDash val="solid"/>
                </a:ln>
                <a:solidFill>
                  <a:schemeClr val="accent2">
                    <a:lumMod val="40000"/>
                    <a:lumOff val="60000"/>
                  </a:schemeClr>
                </a:solidFill>
                <a:latin typeface="ＭＳ ゴシック" panose="020B0609070205080204" pitchFamily="49" charset="-128"/>
                <a:ea typeface="ＭＳ ゴシック" panose="020B0609070205080204" pitchFamily="49" charset="-128"/>
              </a:rPr>
              <a:t>マトリックス</a:t>
            </a:r>
            <a:r>
              <a:rPr lang="ja-JP" altLang="en-US" sz="7200" b="1" dirty="0" smtClean="0">
                <a:ln w="22225">
                  <a:solidFill>
                    <a:schemeClr val="accent2"/>
                  </a:solidFill>
                  <a:prstDash val="solid"/>
                </a:ln>
                <a:solidFill>
                  <a:schemeClr val="accent2">
                    <a:lumMod val="40000"/>
                    <a:lumOff val="60000"/>
                  </a:schemeClr>
                </a:solidFill>
                <a:latin typeface="ＭＳ ゴシック" panose="020B0609070205080204" pitchFamily="49" charset="-128"/>
                <a:ea typeface="ＭＳ ゴシック" panose="020B0609070205080204" pitchFamily="49" charset="-128"/>
              </a:rPr>
              <a:t>法</a:t>
            </a:r>
            <a:r>
              <a:rPr lang="ja-JP" altLang="en-US" sz="7200" b="1" cap="none" spc="0" dirty="0" smtClean="0">
                <a:ln w="22225">
                  <a:solidFill>
                    <a:schemeClr val="accent2"/>
                  </a:solidFill>
                  <a:prstDash val="solid"/>
                </a:ln>
                <a:solidFill>
                  <a:schemeClr val="accent2">
                    <a:lumMod val="40000"/>
                    <a:lumOff val="60000"/>
                  </a:schemeClr>
                </a:solidFill>
                <a:effectLst/>
                <a:latin typeface="ＭＳ ゴシック" panose="020B0609070205080204" pitchFamily="49" charset="-128"/>
                <a:ea typeface="ＭＳ ゴシック" panose="020B0609070205080204" pitchFamily="49" charset="-128"/>
              </a:rPr>
              <a:t/>
            </a:r>
            <a:br>
              <a:rPr lang="ja-JP" altLang="en-US" sz="7200" b="1" cap="none" spc="0" dirty="0" smtClean="0">
                <a:ln w="22225">
                  <a:solidFill>
                    <a:schemeClr val="accent2"/>
                  </a:solidFill>
                  <a:prstDash val="solid"/>
                </a:ln>
                <a:solidFill>
                  <a:schemeClr val="accent2">
                    <a:lumMod val="40000"/>
                    <a:lumOff val="60000"/>
                  </a:schemeClr>
                </a:solidFill>
                <a:effectLst/>
                <a:latin typeface="ＭＳ ゴシック" panose="020B0609070205080204" pitchFamily="49" charset="-128"/>
                <a:ea typeface="ＭＳ ゴシック" panose="020B0609070205080204" pitchFamily="49" charset="-128"/>
              </a:rPr>
            </a:br>
            <a:endParaRPr kumimoji="1" lang="ja-JP" altLang="en-US" sz="7200" dirty="0">
              <a:latin typeface="ＭＳ ゴシック" panose="020B0609070205080204" pitchFamily="49" charset="-128"/>
              <a:ea typeface="ＭＳ ゴシック" panose="020B0609070205080204" pitchFamily="49" charset="-128"/>
            </a:endParaRPr>
          </a:p>
        </p:txBody>
      </p:sp>
      <p:sp>
        <p:nvSpPr>
          <p:cNvPr id="5" name="テキスト ボックス 4"/>
          <p:cNvSpPr txBox="1"/>
          <p:nvPr/>
        </p:nvSpPr>
        <p:spPr>
          <a:xfrm>
            <a:off x="3158733" y="3219822"/>
            <a:ext cx="5708719" cy="1569660"/>
          </a:xfrm>
          <a:prstGeom prst="rect">
            <a:avLst/>
          </a:prstGeom>
          <a:noFill/>
        </p:spPr>
        <p:txBody>
          <a:bodyPr wrap="square" rtlCol="0">
            <a:spAutoFit/>
          </a:bodyPr>
          <a:lstStyle/>
          <a:p>
            <a:r>
              <a:rPr kumimoji="1" lang="ja-JP" altLang="en-US" sz="2400" dirty="0" smtClean="0"/>
              <a:t>この説明資料の内容は以下のとおりです。</a:t>
            </a:r>
            <a:endParaRPr lang="en-US" altLang="ja-JP" sz="2400" dirty="0"/>
          </a:p>
          <a:p>
            <a:r>
              <a:rPr kumimoji="1" lang="ja-JP" altLang="en-US" sz="2400" dirty="0" smtClean="0"/>
              <a:t>　　◯　マトリックス法についての説明</a:t>
            </a:r>
            <a:endParaRPr kumimoji="1" lang="en-US" altLang="ja-JP" sz="2400" dirty="0" smtClean="0"/>
          </a:p>
          <a:p>
            <a:r>
              <a:rPr kumimoji="1" lang="ja-JP" altLang="en-US" sz="2400" dirty="0" smtClean="0"/>
              <a:t>　　◯　マトリックス法の進め方</a:t>
            </a:r>
            <a:endParaRPr kumimoji="1" lang="en-US" altLang="ja-JP" sz="2400" dirty="0" smtClean="0"/>
          </a:p>
          <a:p>
            <a:r>
              <a:rPr kumimoji="1" lang="ja-JP" altLang="en-US" sz="2400" dirty="0" smtClean="0"/>
              <a:t>　　◯　進め方の例</a:t>
            </a:r>
            <a:endParaRPr kumimoji="1" lang="en-US" altLang="ja-JP" sz="2400" dirty="0" smtClean="0"/>
          </a:p>
        </p:txBody>
      </p:sp>
    </p:spTree>
    <p:extLst>
      <p:ext uri="{BB962C8B-B14F-4D97-AF65-F5344CB8AC3E}">
        <p14:creationId xmlns:p14="http://schemas.microsoft.com/office/powerpoint/2010/main" val="17473164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318131"/>
            <a:ext cx="6840760" cy="5400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4400" dirty="0" smtClean="0">
                <a:solidFill>
                  <a:srgbClr val="FF6600"/>
                </a:solidFill>
                <a:latin typeface="ＭＳ ゴシック" panose="020B0609070205080204" pitchFamily="49" charset="-128"/>
                <a:ea typeface="ＭＳ ゴシック" panose="020B0609070205080204" pitchFamily="49" charset="-128"/>
              </a:rPr>
              <a:t>『</a:t>
            </a:r>
            <a:r>
              <a:rPr lang="ja-JP" altLang="en-US" sz="4400" dirty="0" smtClean="0">
                <a:solidFill>
                  <a:srgbClr val="FF6600"/>
                </a:solidFill>
                <a:latin typeface="ＭＳ ゴシック" panose="020B0609070205080204" pitchFamily="49" charset="-128"/>
                <a:ea typeface="ＭＳ ゴシック" panose="020B0609070205080204" pitchFamily="49" charset="-128"/>
              </a:rPr>
              <a:t>マトリックス</a:t>
            </a:r>
            <a:r>
              <a:rPr kumimoji="1" lang="ja-JP" altLang="en-US" sz="4400" dirty="0" smtClean="0">
                <a:solidFill>
                  <a:srgbClr val="FF6600"/>
                </a:solidFill>
                <a:latin typeface="ＭＳ ゴシック" panose="020B0609070205080204" pitchFamily="49" charset="-128"/>
                <a:ea typeface="ＭＳ ゴシック" panose="020B0609070205080204" pitchFamily="49" charset="-128"/>
              </a:rPr>
              <a:t>法とは</a:t>
            </a:r>
            <a:r>
              <a:rPr kumimoji="1" lang="en-US" altLang="ja-JP" sz="4400" dirty="0" smtClean="0">
                <a:solidFill>
                  <a:srgbClr val="FF6600"/>
                </a:solidFill>
                <a:latin typeface="ＭＳ ゴシック" panose="020B0609070205080204" pitchFamily="49" charset="-128"/>
                <a:ea typeface="ＭＳ ゴシック" panose="020B0609070205080204" pitchFamily="49" charset="-128"/>
              </a:rPr>
              <a:t>』</a:t>
            </a:r>
            <a:endParaRPr kumimoji="1" lang="ja-JP" altLang="en-US" sz="4400" dirty="0">
              <a:solidFill>
                <a:srgbClr val="FF6600"/>
              </a:solidFill>
              <a:latin typeface="ＭＳ ゴシック" panose="020B0609070205080204" pitchFamily="49" charset="-128"/>
              <a:ea typeface="ＭＳ ゴシック" panose="020B0609070205080204" pitchFamily="49" charset="-128"/>
            </a:endParaRPr>
          </a:p>
        </p:txBody>
      </p:sp>
      <p:sp>
        <p:nvSpPr>
          <p:cNvPr id="5" name="正方形/長方形 4"/>
          <p:cNvSpPr/>
          <p:nvPr/>
        </p:nvSpPr>
        <p:spPr>
          <a:xfrm>
            <a:off x="827584" y="1275606"/>
            <a:ext cx="7488832" cy="302433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solidFill>
                  <a:srgbClr val="0070C0"/>
                </a:solidFill>
                <a:latin typeface="ＭＳ ゴシック" panose="020B0609070205080204" pitchFamily="49" charset="-128"/>
                <a:ea typeface="ＭＳ ゴシック" panose="020B0609070205080204" pitchFamily="49" charset="-128"/>
              </a:rPr>
              <a:t>・マス目に該当する内容について考えるので、　</a:t>
            </a:r>
            <a:endParaRPr lang="en-US" altLang="ja-JP" sz="2800" dirty="0" smtClean="0">
              <a:solidFill>
                <a:srgbClr val="0070C0"/>
              </a:solidFill>
              <a:latin typeface="ＭＳ ゴシック" panose="020B0609070205080204" pitchFamily="49" charset="-128"/>
              <a:ea typeface="ＭＳ ゴシック" panose="020B0609070205080204" pitchFamily="49" charset="-128"/>
            </a:endParaRPr>
          </a:p>
          <a:p>
            <a:r>
              <a:rPr lang="ja-JP" altLang="en-US" sz="2800" dirty="0" smtClean="0">
                <a:solidFill>
                  <a:srgbClr val="0070C0"/>
                </a:solidFill>
                <a:latin typeface="ＭＳ ゴシック" panose="020B0609070205080204" pitchFamily="49" charset="-128"/>
                <a:ea typeface="ＭＳ ゴシック" panose="020B0609070205080204" pitchFamily="49" charset="-128"/>
              </a:rPr>
              <a:t>　アイデアが出やすく</a:t>
            </a:r>
            <a:r>
              <a:rPr lang="ja-JP" altLang="en-US" sz="2800" dirty="0">
                <a:solidFill>
                  <a:srgbClr val="0070C0"/>
                </a:solidFill>
                <a:latin typeface="ＭＳ ゴシック" panose="020B0609070205080204" pitchFamily="49" charset="-128"/>
                <a:ea typeface="ＭＳ ゴシック" panose="020B0609070205080204" pitchFamily="49" charset="-128"/>
              </a:rPr>
              <a:t>なる</a:t>
            </a:r>
            <a:r>
              <a:rPr lang="ja-JP" altLang="en-US" sz="2800" dirty="0" smtClean="0">
                <a:solidFill>
                  <a:srgbClr val="0070C0"/>
                </a:solidFill>
                <a:latin typeface="ＭＳ ゴシック" panose="020B0609070205080204" pitchFamily="49" charset="-128"/>
                <a:ea typeface="ＭＳ ゴシック" panose="020B0609070205080204" pitchFamily="49" charset="-128"/>
              </a:rPr>
              <a:t>。</a:t>
            </a:r>
            <a:endParaRPr lang="en-US" altLang="ja-JP" sz="2800" dirty="0" smtClean="0">
              <a:solidFill>
                <a:srgbClr val="0070C0"/>
              </a:solidFill>
              <a:latin typeface="ＭＳ ゴシック" panose="020B0609070205080204" pitchFamily="49" charset="-128"/>
              <a:ea typeface="ＭＳ ゴシック" panose="020B0609070205080204" pitchFamily="49" charset="-128"/>
            </a:endParaRPr>
          </a:p>
          <a:p>
            <a:r>
              <a:rPr lang="ja-JP" altLang="en-US" sz="2800" dirty="0" smtClean="0">
                <a:solidFill>
                  <a:srgbClr val="0070C0"/>
                </a:solidFill>
                <a:latin typeface="ＭＳ ゴシック" panose="020B0609070205080204" pitchFamily="49" charset="-128"/>
                <a:ea typeface="ＭＳ ゴシック" panose="020B0609070205080204" pitchFamily="49" charset="-128"/>
              </a:rPr>
              <a:t>・</a:t>
            </a:r>
            <a:r>
              <a:rPr lang="ja-JP" altLang="en-US" sz="2800" dirty="0">
                <a:solidFill>
                  <a:srgbClr val="0070C0"/>
                </a:solidFill>
                <a:latin typeface="ＭＳ ゴシック" panose="020B0609070205080204" pitchFamily="49" charset="-128"/>
                <a:ea typeface="ＭＳ ゴシック" panose="020B0609070205080204" pitchFamily="49" charset="-128"/>
              </a:rPr>
              <a:t>項目を視点に</a:t>
            </a:r>
            <a:r>
              <a:rPr lang="ja-JP" altLang="en-US" sz="2800" dirty="0" smtClean="0">
                <a:solidFill>
                  <a:srgbClr val="0070C0"/>
                </a:solidFill>
                <a:latin typeface="ＭＳ ゴシック" panose="020B0609070205080204" pitchFamily="49" charset="-128"/>
                <a:ea typeface="ＭＳ ゴシック" panose="020B0609070205080204" pitchFamily="49" charset="-128"/>
              </a:rPr>
              <a:t>アイデア</a:t>
            </a:r>
            <a:r>
              <a:rPr lang="ja-JP" altLang="en-US" sz="2800" dirty="0">
                <a:solidFill>
                  <a:srgbClr val="0070C0"/>
                </a:solidFill>
                <a:latin typeface="ＭＳ ゴシック" panose="020B0609070205080204" pitchFamily="49" charset="-128"/>
                <a:ea typeface="ＭＳ ゴシック" panose="020B0609070205080204" pitchFamily="49" charset="-128"/>
              </a:rPr>
              <a:t>を網羅することが</a:t>
            </a:r>
            <a:r>
              <a:rPr lang="ja-JP" altLang="en-US" sz="2800" dirty="0" smtClean="0">
                <a:solidFill>
                  <a:srgbClr val="0070C0"/>
                </a:solidFill>
                <a:latin typeface="ＭＳ ゴシック" panose="020B0609070205080204" pitchFamily="49" charset="-128"/>
                <a:ea typeface="ＭＳ ゴシック" panose="020B0609070205080204" pitchFamily="49" charset="-128"/>
              </a:rPr>
              <a:t>で</a:t>
            </a:r>
            <a:endParaRPr lang="en-US" altLang="ja-JP" sz="2800" dirty="0" smtClean="0">
              <a:solidFill>
                <a:srgbClr val="0070C0"/>
              </a:solidFill>
              <a:latin typeface="ＭＳ ゴシック" panose="020B0609070205080204" pitchFamily="49" charset="-128"/>
              <a:ea typeface="ＭＳ ゴシック" panose="020B0609070205080204" pitchFamily="49" charset="-128"/>
            </a:endParaRPr>
          </a:p>
          <a:p>
            <a:r>
              <a:rPr lang="ja-JP" altLang="en-US" sz="2800" dirty="0" smtClean="0">
                <a:solidFill>
                  <a:srgbClr val="0070C0"/>
                </a:solidFill>
                <a:latin typeface="ＭＳ ゴシック" panose="020B0609070205080204" pitchFamily="49" charset="-128"/>
                <a:ea typeface="ＭＳ ゴシック" panose="020B0609070205080204" pitchFamily="49" charset="-128"/>
              </a:rPr>
              <a:t>　きるので、テーマの全体を把握するのに有</a:t>
            </a:r>
            <a:endParaRPr lang="en-US" altLang="ja-JP" sz="2800" dirty="0" smtClean="0">
              <a:solidFill>
                <a:srgbClr val="0070C0"/>
              </a:solidFill>
              <a:latin typeface="ＭＳ ゴシック" panose="020B0609070205080204" pitchFamily="49" charset="-128"/>
              <a:ea typeface="ＭＳ ゴシック" panose="020B0609070205080204" pitchFamily="49" charset="-128"/>
            </a:endParaRPr>
          </a:p>
          <a:p>
            <a:r>
              <a:rPr lang="ja-JP" altLang="en-US" sz="2800" dirty="0" smtClean="0">
                <a:solidFill>
                  <a:srgbClr val="0070C0"/>
                </a:solidFill>
                <a:latin typeface="ＭＳ ゴシック" panose="020B0609070205080204" pitchFamily="49" charset="-128"/>
                <a:ea typeface="ＭＳ ゴシック" panose="020B0609070205080204" pitchFamily="49" charset="-128"/>
              </a:rPr>
              <a:t>　効である。</a:t>
            </a:r>
            <a:endParaRPr lang="en-US" altLang="ja-JP" sz="2800" dirty="0">
              <a:solidFill>
                <a:srgbClr val="0070C0"/>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720942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11154" y="36390"/>
            <a:ext cx="152454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800" dirty="0" smtClean="0">
                <a:solidFill>
                  <a:srgbClr val="0070C0"/>
                </a:solidFill>
              </a:rPr>
              <a:t>【</a:t>
            </a:r>
            <a:r>
              <a:rPr lang="ja-JP" altLang="en-US" sz="2400" dirty="0" smtClean="0">
                <a:solidFill>
                  <a:srgbClr val="0070C0"/>
                </a:solidFill>
              </a:rPr>
              <a:t>進め方</a:t>
            </a:r>
            <a:r>
              <a:rPr lang="en-US" altLang="ja-JP" sz="2800" dirty="0" smtClean="0">
                <a:solidFill>
                  <a:srgbClr val="0070C0"/>
                </a:solidFill>
              </a:rPr>
              <a:t>】</a:t>
            </a:r>
            <a:endParaRPr lang="ja-JP" altLang="en-US" sz="2800" dirty="0">
              <a:solidFill>
                <a:srgbClr val="0070C0"/>
              </a:solidFill>
            </a:endParaRPr>
          </a:p>
        </p:txBody>
      </p:sp>
      <p:sp>
        <p:nvSpPr>
          <p:cNvPr id="3" name="テキスト ボックス 2"/>
          <p:cNvSpPr txBox="1"/>
          <p:nvPr/>
        </p:nvSpPr>
        <p:spPr>
          <a:xfrm>
            <a:off x="278632" y="738892"/>
            <a:ext cx="8613848" cy="4154984"/>
          </a:xfrm>
          <a:prstGeom prst="rect">
            <a:avLst/>
          </a:prstGeom>
          <a:noFill/>
          <a:ln w="28575">
            <a:solidFill>
              <a:schemeClr val="accent1"/>
            </a:solidFill>
          </a:ln>
        </p:spPr>
        <p:txBody>
          <a:bodyPr wrap="square" rtlCol="0">
            <a:spAutoFit/>
          </a:bodyPr>
          <a:lstStyle/>
          <a:p>
            <a:r>
              <a:rPr kumimoji="1" lang="ja-JP" altLang="en-US" sz="2400" dirty="0" smtClean="0"/>
              <a:t>①　テーマを決める。</a:t>
            </a:r>
            <a:endParaRPr kumimoji="1" lang="en-US" altLang="ja-JP" sz="2400" dirty="0" smtClean="0"/>
          </a:p>
          <a:p>
            <a:endParaRPr lang="en-US" altLang="ja-JP" sz="2400" dirty="0"/>
          </a:p>
          <a:p>
            <a:r>
              <a:rPr kumimoji="1" lang="ja-JP" altLang="en-US" sz="2400" dirty="0" smtClean="0"/>
              <a:t>②　テーマに関して考えられる縦、横の項目を出し合う。</a:t>
            </a:r>
            <a:endParaRPr kumimoji="1" lang="en-US" altLang="ja-JP" sz="2400" dirty="0" smtClean="0"/>
          </a:p>
          <a:p>
            <a:endParaRPr lang="en-US" altLang="ja-JP" sz="2400" dirty="0"/>
          </a:p>
          <a:p>
            <a:r>
              <a:rPr kumimoji="1" lang="ja-JP" altLang="en-US" sz="2400" dirty="0" smtClean="0"/>
              <a:t>③　項目を数個に絞り込んで、縦、横に記入する。</a:t>
            </a:r>
            <a:endParaRPr kumimoji="1" lang="en-US" altLang="ja-JP" sz="2400" dirty="0" smtClean="0"/>
          </a:p>
          <a:p>
            <a:endParaRPr lang="en-US" altLang="ja-JP" sz="2400" dirty="0"/>
          </a:p>
          <a:p>
            <a:r>
              <a:rPr kumimoji="1" lang="ja-JP" altLang="en-US" sz="2400" dirty="0" smtClean="0"/>
              <a:t>④　付箋に縦、横の項目に合わせて書き込みをし、該当するセル</a:t>
            </a:r>
            <a:endParaRPr kumimoji="1" lang="en-US" altLang="ja-JP" sz="2400" dirty="0" smtClean="0"/>
          </a:p>
          <a:p>
            <a:r>
              <a:rPr kumimoji="1" lang="ja-JP" altLang="en-US" sz="2400" dirty="0" smtClean="0"/>
              <a:t>　内に貼る。</a:t>
            </a:r>
            <a:endParaRPr kumimoji="1" lang="en-US" altLang="ja-JP" sz="2400" dirty="0" smtClean="0"/>
          </a:p>
          <a:p>
            <a:endParaRPr lang="en-US" altLang="ja-JP" sz="2400" dirty="0"/>
          </a:p>
          <a:p>
            <a:r>
              <a:rPr kumimoji="1" lang="ja-JP" altLang="en-US" sz="2400" dirty="0" smtClean="0"/>
              <a:t>⑤　貼られた付箋の整理をする。このとき、セルを超えて構造化を</a:t>
            </a:r>
            <a:endParaRPr kumimoji="1" lang="en-US" altLang="ja-JP" sz="2400" dirty="0" smtClean="0"/>
          </a:p>
          <a:p>
            <a:r>
              <a:rPr kumimoji="1" lang="ja-JP" altLang="en-US" sz="2400" dirty="0" smtClean="0"/>
              <a:t>　行う。</a:t>
            </a:r>
            <a:endParaRPr kumimoji="1" lang="en-US" altLang="ja-JP" sz="2400" dirty="0" smtClean="0"/>
          </a:p>
        </p:txBody>
      </p:sp>
    </p:spTree>
    <p:extLst>
      <p:ext uri="{BB962C8B-B14F-4D97-AF65-F5344CB8AC3E}">
        <p14:creationId xmlns:p14="http://schemas.microsoft.com/office/powerpoint/2010/main" val="2094011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p:cNvGrpSpPr/>
          <p:nvPr/>
        </p:nvGrpSpPr>
        <p:grpSpPr>
          <a:xfrm>
            <a:off x="26212" y="1606633"/>
            <a:ext cx="9370324" cy="3027866"/>
            <a:chOff x="26212" y="2221239"/>
            <a:chExt cx="9370324" cy="4037154"/>
          </a:xfrm>
        </p:grpSpPr>
        <p:sp>
          <p:nvSpPr>
            <p:cNvPr id="10" name="正方形/長方形 9"/>
            <p:cNvSpPr/>
            <p:nvPr/>
          </p:nvSpPr>
          <p:spPr>
            <a:xfrm>
              <a:off x="26212" y="2221239"/>
              <a:ext cx="9370324" cy="10465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800" dirty="0" smtClean="0">
                  <a:solidFill>
                    <a:srgbClr val="00B050"/>
                  </a:solidFill>
                  <a:latin typeface="ＭＳ Ｐゴシック" panose="020B0600070205080204" pitchFamily="50" charset="-128"/>
                </a:rPr>
                <a:t>【</a:t>
              </a:r>
              <a:r>
                <a:rPr lang="ja-JP" altLang="en-US" sz="2400" dirty="0" smtClean="0">
                  <a:solidFill>
                    <a:srgbClr val="00B050"/>
                  </a:solidFill>
                  <a:latin typeface="ＭＳ Ｐゴシック" panose="020B0600070205080204" pitchFamily="50" charset="-128"/>
                </a:rPr>
                <a:t>進め方の例②</a:t>
              </a:r>
              <a:r>
                <a:rPr lang="ja-JP" altLang="en-US" sz="2800" dirty="0" smtClean="0">
                  <a:solidFill>
                    <a:srgbClr val="00B050"/>
                  </a:solidFill>
                  <a:latin typeface="ＭＳ Ｐゴシック" panose="020B0600070205080204" pitchFamily="50" charset="-128"/>
                </a:rPr>
                <a:t>　テーマに関する縦、横の項目を出し合う</a:t>
              </a:r>
              <a:r>
                <a:rPr lang="en-US" altLang="ja-JP" sz="2800" dirty="0" smtClean="0">
                  <a:solidFill>
                    <a:srgbClr val="00B050"/>
                  </a:solidFill>
                  <a:latin typeface="ＭＳ Ｐゴシック" panose="020B0600070205080204" pitchFamily="50" charset="-128"/>
                </a:rPr>
                <a:t>】</a:t>
              </a:r>
              <a:endParaRPr lang="ja-JP" altLang="en-US" sz="2800" dirty="0">
                <a:solidFill>
                  <a:srgbClr val="00B050"/>
                </a:solidFill>
                <a:latin typeface="ＭＳ Ｐゴシック" panose="020B0600070205080204" pitchFamily="50" charset="-128"/>
              </a:endParaRPr>
            </a:p>
          </p:txBody>
        </p:sp>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736" y="3423987"/>
              <a:ext cx="8070437" cy="2834406"/>
            </a:xfrm>
            <a:prstGeom prst="rect">
              <a:avLst/>
            </a:prstGeom>
          </p:spPr>
        </p:pic>
      </p:grpSp>
      <p:grpSp>
        <p:nvGrpSpPr>
          <p:cNvPr id="3" name="グループ化 2"/>
          <p:cNvGrpSpPr/>
          <p:nvPr/>
        </p:nvGrpSpPr>
        <p:grpSpPr>
          <a:xfrm>
            <a:off x="26212" y="287601"/>
            <a:ext cx="8851341" cy="1215206"/>
            <a:chOff x="129625" y="728605"/>
            <a:chExt cx="8011619" cy="1620275"/>
          </a:xfrm>
        </p:grpSpPr>
        <p:sp>
          <p:nvSpPr>
            <p:cNvPr id="5" name="正方形/長方形 4"/>
            <p:cNvSpPr/>
            <p:nvPr/>
          </p:nvSpPr>
          <p:spPr>
            <a:xfrm>
              <a:off x="129625" y="728605"/>
              <a:ext cx="7741546"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800" dirty="0" smtClean="0">
                  <a:solidFill>
                    <a:srgbClr val="00B050"/>
                  </a:solidFill>
                </a:rPr>
                <a:t>【</a:t>
              </a:r>
              <a:r>
                <a:rPr lang="ja-JP" altLang="en-US" sz="2400" dirty="0" smtClean="0">
                  <a:solidFill>
                    <a:srgbClr val="00B050"/>
                  </a:solidFill>
                </a:rPr>
                <a:t>進め方の例①</a:t>
              </a:r>
              <a:r>
                <a:rPr lang="ja-JP" altLang="en-US" sz="2800" dirty="0" smtClean="0">
                  <a:solidFill>
                    <a:srgbClr val="00B050"/>
                  </a:solidFill>
                </a:rPr>
                <a:t>　テーマを設定する</a:t>
              </a:r>
              <a:r>
                <a:rPr lang="en-US" altLang="ja-JP" sz="2800" dirty="0" smtClean="0">
                  <a:solidFill>
                    <a:srgbClr val="00B050"/>
                  </a:solidFill>
                </a:rPr>
                <a:t>】</a:t>
              </a:r>
              <a:endParaRPr lang="ja-JP" altLang="en-US" sz="2800" dirty="0">
                <a:solidFill>
                  <a:srgbClr val="00B050"/>
                </a:solidFill>
              </a:endParaRPr>
            </a:p>
          </p:txBody>
        </p:sp>
        <p:sp>
          <p:nvSpPr>
            <p:cNvPr id="18" name="正方形/長方形 17"/>
            <p:cNvSpPr/>
            <p:nvPr/>
          </p:nvSpPr>
          <p:spPr>
            <a:xfrm>
              <a:off x="827584" y="1376677"/>
              <a:ext cx="7313660" cy="9722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srgbClr val="0070C0"/>
                  </a:solidFill>
                  <a:latin typeface="ＭＳ ゴシック" panose="020B0609070205080204" pitchFamily="49" charset="-128"/>
                  <a:ea typeface="ＭＳ ゴシック" panose="020B0609070205080204" pitchFamily="49" charset="-128"/>
                </a:rPr>
                <a:t>テーマ：「○○饅頭の売り上げを伸ばすためには</a:t>
              </a:r>
              <a:endParaRPr lang="en-US" altLang="ja-JP" sz="2400" dirty="0" smtClean="0">
                <a:solidFill>
                  <a:srgbClr val="0070C0"/>
                </a:solidFill>
                <a:latin typeface="ＭＳ ゴシック" panose="020B0609070205080204" pitchFamily="49" charset="-128"/>
                <a:ea typeface="ＭＳ ゴシック" panose="020B0609070205080204" pitchFamily="49" charset="-128"/>
              </a:endParaRPr>
            </a:p>
            <a:p>
              <a:r>
                <a:rPr lang="ja-JP" altLang="en-US" sz="2400" dirty="0">
                  <a:solidFill>
                    <a:srgbClr val="0070C0"/>
                  </a:solidFill>
                  <a:latin typeface="ＭＳ ゴシック" panose="020B0609070205080204" pitchFamily="49" charset="-128"/>
                  <a:ea typeface="ＭＳ ゴシック" panose="020B0609070205080204" pitchFamily="49" charset="-128"/>
                </a:rPr>
                <a:t>　</a:t>
              </a:r>
              <a:r>
                <a:rPr lang="ja-JP" altLang="en-US" sz="2400" dirty="0" smtClean="0">
                  <a:solidFill>
                    <a:srgbClr val="0070C0"/>
                  </a:solidFill>
                  <a:latin typeface="ＭＳ ゴシック" panose="020B0609070205080204" pitchFamily="49" charset="-128"/>
                  <a:ea typeface="ＭＳ ゴシック" panose="020B0609070205080204" pitchFamily="49" charset="-128"/>
                </a:rPr>
                <a:t>　　　　どうしたら</a:t>
              </a:r>
              <a:r>
                <a:rPr lang="ja-JP" altLang="en-US" sz="2400" dirty="0">
                  <a:solidFill>
                    <a:srgbClr val="0070C0"/>
                  </a:solidFill>
                  <a:latin typeface="ＭＳ ゴシック" panose="020B0609070205080204" pitchFamily="49" charset="-128"/>
                  <a:ea typeface="ＭＳ ゴシック" panose="020B0609070205080204" pitchFamily="49" charset="-128"/>
                </a:rPr>
                <a:t>よいか</a:t>
              </a:r>
              <a:r>
                <a:rPr lang="ja-JP" altLang="en-US" sz="2400" dirty="0" smtClean="0">
                  <a:solidFill>
                    <a:srgbClr val="0070C0"/>
                  </a:solidFill>
                  <a:latin typeface="ＭＳ ゴシック" panose="020B0609070205080204" pitchFamily="49" charset="-128"/>
                  <a:ea typeface="ＭＳ ゴシック" panose="020B0609070205080204" pitchFamily="49" charset="-128"/>
                </a:rPr>
                <a:t>。」</a:t>
              </a:r>
              <a:endParaRPr lang="en-US" altLang="ja-JP" sz="2400" dirty="0" smtClean="0">
                <a:solidFill>
                  <a:srgbClr val="0070C0"/>
                </a:solidFill>
                <a:latin typeface="ＭＳ ゴシック" panose="020B0609070205080204" pitchFamily="49" charset="-128"/>
                <a:ea typeface="ＭＳ ゴシック" panose="020B0609070205080204" pitchFamily="49" charset="-128"/>
              </a:endParaRPr>
            </a:p>
          </p:txBody>
        </p:sp>
      </p:grpSp>
      <p:sp>
        <p:nvSpPr>
          <p:cNvPr id="2" name="角丸四角形 1"/>
          <p:cNvSpPr/>
          <p:nvPr/>
        </p:nvSpPr>
        <p:spPr>
          <a:xfrm>
            <a:off x="415842" y="2764230"/>
            <a:ext cx="2101426" cy="2054568"/>
          </a:xfrm>
          <a:prstGeom prst="roundRect">
            <a:avLst/>
          </a:prstGeom>
          <a:noFill/>
          <a:ln w="50800">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 name="角丸四角形 11"/>
          <p:cNvSpPr/>
          <p:nvPr/>
        </p:nvSpPr>
        <p:spPr>
          <a:xfrm>
            <a:off x="2517268" y="2466287"/>
            <a:ext cx="6154799" cy="595886"/>
          </a:xfrm>
          <a:prstGeom prst="roundRect">
            <a:avLst/>
          </a:prstGeom>
          <a:noFill/>
          <a:ln w="50800">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正方形/長方形 13"/>
          <p:cNvSpPr/>
          <p:nvPr/>
        </p:nvSpPr>
        <p:spPr>
          <a:xfrm>
            <a:off x="567751" y="2863919"/>
            <a:ext cx="1797607" cy="185519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tx1"/>
                </a:solidFill>
                <a:latin typeface="ＭＳ ゴシック" panose="020B0609070205080204" pitchFamily="49" charset="-128"/>
                <a:ea typeface="ＭＳ ゴシック" panose="020B0609070205080204" pitchFamily="49" charset="-128"/>
              </a:rPr>
              <a:t>縦</a:t>
            </a:r>
            <a:r>
              <a:rPr lang="ja-JP" altLang="en-US" sz="2000" b="1" dirty="0" smtClean="0">
                <a:solidFill>
                  <a:schemeClr val="tx1"/>
                </a:solidFill>
                <a:latin typeface="ＭＳ ゴシック" panose="020B0609070205080204" pitchFamily="49" charset="-128"/>
                <a:ea typeface="ＭＳ ゴシック" panose="020B0609070205080204" pitchFamily="49" charset="-128"/>
              </a:rPr>
              <a:t>の項目は、</a:t>
            </a:r>
            <a:endParaRPr lang="en-US" altLang="ja-JP" sz="20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2000" b="1" dirty="0" smtClean="0">
                <a:solidFill>
                  <a:schemeClr val="tx1"/>
                </a:solidFill>
                <a:latin typeface="ＭＳ ゴシック" panose="020B0609070205080204" pitchFamily="49" charset="-128"/>
                <a:ea typeface="ＭＳ ゴシック" panose="020B0609070205080204" pitchFamily="49" charset="-128"/>
              </a:rPr>
              <a:t>成果・課題・</a:t>
            </a:r>
            <a:endParaRPr lang="en-US" altLang="ja-JP" sz="20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2000" b="1" dirty="0" smtClean="0">
                <a:solidFill>
                  <a:schemeClr val="tx1"/>
                </a:solidFill>
                <a:latin typeface="ＭＳ ゴシック" panose="020B0609070205080204" pitchFamily="49" charset="-128"/>
                <a:ea typeface="ＭＳ ゴシック" panose="020B0609070205080204" pitchFamily="49" charset="-128"/>
              </a:rPr>
              <a:t>手立て</a:t>
            </a:r>
            <a:r>
              <a:rPr lang="en-US" altLang="ja-JP" sz="2000" b="1" dirty="0" smtClean="0">
                <a:solidFill>
                  <a:schemeClr val="tx1"/>
                </a:solidFill>
                <a:latin typeface="ＭＳ ゴシック" panose="020B0609070205080204" pitchFamily="49" charset="-128"/>
                <a:ea typeface="ＭＳ ゴシック" panose="020B0609070205080204" pitchFamily="49" charset="-128"/>
              </a:rPr>
              <a:t>(</a:t>
            </a:r>
            <a:r>
              <a:rPr lang="ja-JP" altLang="en-US" sz="2000" b="1" dirty="0" smtClean="0">
                <a:solidFill>
                  <a:schemeClr val="tx1"/>
                </a:solidFill>
                <a:latin typeface="ＭＳ ゴシック" panose="020B0609070205080204" pitchFamily="49" charset="-128"/>
                <a:ea typeface="ＭＳ ゴシック" panose="020B0609070205080204" pitchFamily="49" charset="-128"/>
              </a:rPr>
              <a:t>改善法</a:t>
            </a:r>
            <a:r>
              <a:rPr lang="en-US" altLang="ja-JP" sz="2000" b="1" dirty="0" smtClean="0">
                <a:solidFill>
                  <a:schemeClr val="tx1"/>
                </a:solidFill>
                <a:latin typeface="ＭＳ ゴシック" panose="020B0609070205080204" pitchFamily="49" charset="-128"/>
                <a:ea typeface="ＭＳ ゴシック" panose="020B0609070205080204" pitchFamily="49" charset="-128"/>
              </a:rPr>
              <a:t>)</a:t>
            </a:r>
            <a:r>
              <a:rPr lang="ja-JP" altLang="en-US" sz="2000" b="1" dirty="0" smtClean="0">
                <a:solidFill>
                  <a:schemeClr val="tx1"/>
                </a:solidFill>
                <a:latin typeface="ＭＳ ゴシック" panose="020B0609070205080204" pitchFamily="49" charset="-128"/>
                <a:ea typeface="ＭＳ ゴシック" panose="020B0609070205080204" pitchFamily="49" charset="-128"/>
              </a:rPr>
              <a:t>であることが多い</a:t>
            </a:r>
            <a:r>
              <a:rPr lang="ja-JP" altLang="en-US" sz="2000" b="1" dirty="0" smtClean="0">
                <a:solidFill>
                  <a:schemeClr val="tx1"/>
                </a:solidFill>
                <a:latin typeface="ＭＳ Ｐ明朝" panose="02020600040205080304" pitchFamily="18" charset="-128"/>
                <a:ea typeface="ＭＳ Ｐ明朝" panose="02020600040205080304" pitchFamily="18" charset="-128"/>
              </a:rPr>
              <a:t>。</a:t>
            </a:r>
            <a:endParaRPr kumimoji="1" lang="ja-JP" altLang="en-US" sz="2000" b="1" dirty="0">
              <a:solidFill>
                <a:schemeClr val="tx1"/>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682198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par>
                          <p:cTn id="23" fill="hold">
                            <p:stCondLst>
                              <p:cond delay="500"/>
                            </p:stCondLst>
                            <p:childTnLst>
                              <p:par>
                                <p:cTn id="24" presetID="10" presetClass="entr" presetSubtype="0"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29489" y="60400"/>
            <a:ext cx="8424936" cy="8640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800" dirty="0" smtClean="0">
                <a:solidFill>
                  <a:srgbClr val="00B050"/>
                </a:solidFill>
                <a:latin typeface="+mj-ea"/>
                <a:ea typeface="+mj-ea"/>
              </a:rPr>
              <a:t>【</a:t>
            </a:r>
            <a:r>
              <a:rPr lang="ja-JP" altLang="en-US" sz="2800" dirty="0" smtClean="0">
                <a:solidFill>
                  <a:srgbClr val="00B050"/>
                </a:solidFill>
                <a:latin typeface="+mj-ea"/>
                <a:ea typeface="+mj-ea"/>
              </a:rPr>
              <a:t>進め方の例③　縦・横の項目を設定する</a:t>
            </a:r>
            <a:r>
              <a:rPr lang="en-US" altLang="ja-JP" sz="2800" dirty="0" smtClean="0">
                <a:solidFill>
                  <a:srgbClr val="00B050"/>
                </a:solidFill>
                <a:latin typeface="+mj-ea"/>
                <a:ea typeface="+mj-ea"/>
              </a:rPr>
              <a:t>】</a:t>
            </a:r>
            <a:endParaRPr kumimoji="1" lang="ja-JP" altLang="en-US" sz="2800" dirty="0">
              <a:solidFill>
                <a:srgbClr val="00B050"/>
              </a:solidFill>
              <a:latin typeface="+mj-ea"/>
              <a:ea typeface="+mj-ea"/>
            </a:endParaRPr>
          </a:p>
        </p:txBody>
      </p:sp>
      <p:graphicFrame>
        <p:nvGraphicFramePr>
          <p:cNvPr id="14" name="表 13"/>
          <p:cNvGraphicFramePr>
            <a:graphicFrameLocks noGrp="1"/>
          </p:cNvGraphicFramePr>
          <p:nvPr>
            <p:extLst>
              <p:ext uri="{D42A27DB-BD31-4B8C-83A1-F6EECF244321}">
                <p14:modId xmlns:p14="http://schemas.microsoft.com/office/powerpoint/2010/main" val="860199583"/>
              </p:ext>
            </p:extLst>
          </p:nvPr>
        </p:nvGraphicFramePr>
        <p:xfrm>
          <a:off x="323528" y="1851670"/>
          <a:ext cx="8374912" cy="2952328"/>
        </p:xfrm>
        <a:graphic>
          <a:graphicData uri="http://schemas.openxmlformats.org/drawingml/2006/table">
            <a:tbl>
              <a:tblPr/>
              <a:tblGrid>
                <a:gridCol w="2093728"/>
                <a:gridCol w="2093728"/>
                <a:gridCol w="2093728"/>
                <a:gridCol w="2093728"/>
              </a:tblGrid>
              <a:tr h="630070">
                <a:tc>
                  <a:txBody>
                    <a:bodyPr/>
                    <a:lstStyle/>
                    <a:p>
                      <a:pPr algn="l" fontAlgn="ctr"/>
                      <a:r>
                        <a:rPr lang="ja-JP" altLang="en-US" sz="800" b="0" i="0" u="none" strike="noStrike" dirty="0">
                          <a:solidFill>
                            <a:srgbClr val="000000"/>
                          </a:solidFill>
                          <a:effectLst/>
                          <a:latin typeface="ＭＳ Ｐゴシック"/>
                        </a:rPr>
                        <a:t>　</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1" i="0" u="none" strike="noStrike" dirty="0">
                          <a:solidFill>
                            <a:srgbClr val="0070C0"/>
                          </a:solidFill>
                          <a:effectLst/>
                          <a:latin typeface="ＭＳ ゴシック" panose="020B0609070205080204" pitchFamily="49" charset="-128"/>
                          <a:ea typeface="ＭＳ ゴシック" panose="020B0609070205080204" pitchFamily="49" charset="-128"/>
                        </a:rPr>
                        <a:t>商品</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1" i="0" u="none" strike="noStrike" dirty="0">
                          <a:solidFill>
                            <a:srgbClr val="0070C0"/>
                          </a:solidFill>
                          <a:effectLst/>
                          <a:latin typeface="ＭＳ ゴシック" panose="020B0609070205080204" pitchFamily="49" charset="-128"/>
                          <a:ea typeface="ＭＳ ゴシック" panose="020B0609070205080204" pitchFamily="49" charset="-128"/>
                        </a:rPr>
                        <a:t>店舗及び環境</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1" i="0" u="none" strike="noStrike" dirty="0" smtClean="0">
                          <a:solidFill>
                            <a:srgbClr val="0070C0"/>
                          </a:solidFill>
                          <a:effectLst/>
                          <a:latin typeface="ＭＳ ゴシック" panose="020B0609070205080204" pitchFamily="49" charset="-128"/>
                          <a:ea typeface="ＭＳ ゴシック" panose="020B0609070205080204" pitchFamily="49" charset="-128"/>
                        </a:rPr>
                        <a:t>宣伝</a:t>
                      </a:r>
                      <a:endParaRPr lang="ja-JP" altLang="en-US" sz="2000" b="1" i="0" u="none" strike="noStrike" dirty="0">
                        <a:solidFill>
                          <a:srgbClr val="0070C0"/>
                        </a:solidFill>
                        <a:effectLst/>
                        <a:latin typeface="ＭＳ ゴシック" panose="020B0609070205080204" pitchFamily="49" charset="-128"/>
                        <a:ea typeface="ＭＳ ゴシック" panose="020B0609070205080204" pitchFamily="49" charset="-128"/>
                      </a:endParaRP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74086">
                <a:tc>
                  <a:txBody>
                    <a:bodyPr/>
                    <a:lstStyle/>
                    <a:p>
                      <a:pPr algn="ctr" fontAlgn="ctr"/>
                      <a:r>
                        <a:rPr lang="ja-JP" altLang="en-US" sz="2000" b="1" i="0" u="none" strike="noStrike" dirty="0" smtClean="0">
                          <a:solidFill>
                            <a:srgbClr val="0070C0"/>
                          </a:solidFill>
                          <a:effectLst/>
                          <a:latin typeface="ＭＳ ゴシック" panose="020B0609070205080204" pitchFamily="49" charset="-128"/>
                          <a:ea typeface="ＭＳ ゴシック" panose="020B0609070205080204" pitchFamily="49" charset="-128"/>
                        </a:rPr>
                        <a:t>よさ</a:t>
                      </a:r>
                      <a:r>
                        <a:rPr lang="en-US" altLang="ja-JP" sz="2000" b="1" i="0" u="none" strike="noStrike" dirty="0" smtClean="0">
                          <a:solidFill>
                            <a:srgbClr val="0070C0"/>
                          </a:solidFill>
                          <a:effectLst/>
                          <a:latin typeface="ＭＳ ゴシック" panose="020B0609070205080204" pitchFamily="49" charset="-128"/>
                          <a:ea typeface="ＭＳ ゴシック" panose="020B0609070205080204" pitchFamily="49" charset="-128"/>
                        </a:rPr>
                        <a:t>(</a:t>
                      </a:r>
                      <a:r>
                        <a:rPr lang="ja-JP" altLang="en-US" sz="2000" b="1" i="0" u="none" strike="noStrike" dirty="0" smtClean="0">
                          <a:solidFill>
                            <a:srgbClr val="0070C0"/>
                          </a:solidFill>
                          <a:effectLst/>
                          <a:latin typeface="ＭＳ ゴシック" panose="020B0609070205080204" pitchFamily="49" charset="-128"/>
                          <a:ea typeface="ＭＳ ゴシック" panose="020B0609070205080204" pitchFamily="49" charset="-128"/>
                        </a:rPr>
                        <a:t>成果</a:t>
                      </a:r>
                      <a:r>
                        <a:rPr lang="en-US" altLang="ja-JP" sz="2000" b="1" i="0" u="none" strike="noStrike" dirty="0" smtClean="0">
                          <a:solidFill>
                            <a:srgbClr val="0070C0"/>
                          </a:solidFill>
                          <a:effectLst/>
                          <a:latin typeface="ＭＳ ゴシック" panose="020B0609070205080204" pitchFamily="49" charset="-128"/>
                          <a:ea typeface="ＭＳ ゴシック" panose="020B0609070205080204" pitchFamily="49" charset="-128"/>
                        </a:rPr>
                        <a:t>)</a:t>
                      </a:r>
                      <a:endParaRPr lang="ja-JP" altLang="en-US" sz="2000" b="1" i="0" u="none" strike="noStrike" dirty="0">
                        <a:solidFill>
                          <a:srgbClr val="0070C0"/>
                        </a:solidFill>
                        <a:effectLst/>
                        <a:latin typeface="ＭＳ ゴシック" panose="020B0609070205080204" pitchFamily="49" charset="-128"/>
                        <a:ea typeface="ＭＳ ゴシック" panose="020B0609070205080204" pitchFamily="49" charset="-128"/>
                      </a:endParaRP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ＭＳ Ｐゴシック"/>
                        </a:rPr>
                        <a:t>　</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ＭＳ Ｐゴシック"/>
                        </a:rPr>
                        <a:t>　</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ＭＳ Ｐゴシック"/>
                        </a:rPr>
                        <a:t>　</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74086">
                <a:tc>
                  <a:txBody>
                    <a:bodyPr/>
                    <a:lstStyle/>
                    <a:p>
                      <a:pPr algn="ctr" fontAlgn="ctr"/>
                      <a:r>
                        <a:rPr lang="ja-JP" altLang="en-US" sz="2000" b="1" i="0" u="none" strike="noStrike" dirty="0">
                          <a:solidFill>
                            <a:srgbClr val="0070C0"/>
                          </a:solidFill>
                          <a:effectLst/>
                          <a:latin typeface="ＭＳ ゴシック" panose="020B0609070205080204" pitchFamily="49" charset="-128"/>
                          <a:ea typeface="ＭＳ ゴシック" panose="020B0609070205080204" pitchFamily="49" charset="-128"/>
                        </a:rPr>
                        <a:t>課題</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ＭＳ Ｐゴシック"/>
                        </a:rPr>
                        <a:t>　</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ＭＳ Ｐゴシック"/>
                        </a:rPr>
                        <a:t>　</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ＭＳ Ｐゴシック"/>
                        </a:rPr>
                        <a:t>　</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74086">
                <a:tc>
                  <a:txBody>
                    <a:bodyPr/>
                    <a:lstStyle/>
                    <a:p>
                      <a:pPr algn="ctr" fontAlgn="ctr"/>
                      <a:r>
                        <a:rPr lang="ja-JP" altLang="en-US" sz="2000" b="1" i="0" u="none" strike="noStrike" dirty="0" smtClean="0">
                          <a:solidFill>
                            <a:srgbClr val="0070C0"/>
                          </a:solidFill>
                          <a:effectLst/>
                          <a:latin typeface="ＭＳ ゴシック" panose="020B0609070205080204" pitchFamily="49" charset="-128"/>
                          <a:ea typeface="ＭＳ ゴシック" panose="020B0609070205080204" pitchFamily="49" charset="-128"/>
                        </a:rPr>
                        <a:t>手立て</a:t>
                      </a:r>
                      <a:endParaRPr lang="ja-JP" altLang="en-US" sz="2000" b="1" i="0" u="none" strike="noStrike" dirty="0">
                        <a:solidFill>
                          <a:srgbClr val="0070C0"/>
                        </a:solidFill>
                        <a:effectLst/>
                        <a:latin typeface="ＭＳ ゴシック" panose="020B0609070205080204" pitchFamily="49" charset="-128"/>
                        <a:ea typeface="ＭＳ ゴシック" panose="020B0609070205080204" pitchFamily="49" charset="-128"/>
                      </a:endParaRP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ＭＳ Ｐゴシック"/>
                        </a:rPr>
                        <a:t>　</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ＭＳ Ｐゴシック"/>
                        </a:rPr>
                        <a:t>　</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ＭＳ Ｐゴシック"/>
                        </a:rPr>
                        <a:t>　</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正方形/長方形 3"/>
          <p:cNvSpPr/>
          <p:nvPr/>
        </p:nvSpPr>
        <p:spPr>
          <a:xfrm>
            <a:off x="611560" y="899423"/>
            <a:ext cx="7008558" cy="7020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srgbClr val="0070C0"/>
                </a:solidFill>
                <a:latin typeface="ＭＳ ゴシック" panose="020B0609070205080204" pitchFamily="49" charset="-128"/>
                <a:ea typeface="ＭＳ ゴシック" panose="020B0609070205080204" pitchFamily="49" charset="-128"/>
              </a:rPr>
              <a:t>課題：○○饅頭の売り上げを伸ばすため</a:t>
            </a:r>
            <a:r>
              <a:rPr lang="ja-JP" altLang="en-US" sz="2400" dirty="0">
                <a:solidFill>
                  <a:srgbClr val="0070C0"/>
                </a:solidFill>
                <a:latin typeface="ＭＳ ゴシック" panose="020B0609070205080204" pitchFamily="49" charset="-128"/>
                <a:ea typeface="ＭＳ ゴシック" panose="020B0609070205080204" pitchFamily="49" charset="-128"/>
              </a:rPr>
              <a:t>に</a:t>
            </a:r>
            <a:r>
              <a:rPr lang="ja-JP" altLang="en-US" sz="2400" dirty="0" smtClean="0">
                <a:solidFill>
                  <a:srgbClr val="0070C0"/>
                </a:solidFill>
                <a:latin typeface="ＭＳ ゴシック" panose="020B0609070205080204" pitchFamily="49" charset="-128"/>
                <a:ea typeface="ＭＳ ゴシック" panose="020B0609070205080204" pitchFamily="49" charset="-128"/>
              </a:rPr>
              <a:t>は</a:t>
            </a:r>
            <a:endParaRPr lang="en-US" altLang="ja-JP" sz="2400" dirty="0" smtClean="0">
              <a:solidFill>
                <a:srgbClr val="0070C0"/>
              </a:solidFill>
              <a:latin typeface="ＭＳ ゴシック" panose="020B0609070205080204" pitchFamily="49" charset="-128"/>
              <a:ea typeface="ＭＳ ゴシック" panose="020B0609070205080204" pitchFamily="49" charset="-128"/>
            </a:endParaRPr>
          </a:p>
          <a:p>
            <a:r>
              <a:rPr lang="ja-JP" altLang="en-US" sz="2400" dirty="0" smtClean="0">
                <a:solidFill>
                  <a:srgbClr val="0070C0"/>
                </a:solidFill>
                <a:latin typeface="ＭＳ ゴシック" panose="020B0609070205080204" pitchFamily="49" charset="-128"/>
                <a:ea typeface="ＭＳ ゴシック" panose="020B0609070205080204" pitchFamily="49" charset="-128"/>
              </a:rPr>
              <a:t>　　　　どうしたらよい</a:t>
            </a:r>
            <a:r>
              <a:rPr lang="ja-JP" altLang="en-US" sz="2400" dirty="0">
                <a:solidFill>
                  <a:srgbClr val="0070C0"/>
                </a:solidFill>
                <a:latin typeface="ＭＳ ゴシック" panose="020B0609070205080204" pitchFamily="49" charset="-128"/>
                <a:ea typeface="ＭＳ ゴシック" panose="020B0609070205080204" pitchFamily="49" charset="-128"/>
              </a:rPr>
              <a:t>か。</a:t>
            </a:r>
            <a:endParaRPr lang="en-US" altLang="ja-JP" sz="2400" dirty="0" smtClean="0">
              <a:solidFill>
                <a:srgbClr val="0070C0"/>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48043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p:cNvGraphicFramePr>
            <a:graphicFrameLocks noGrp="1"/>
          </p:cNvGraphicFramePr>
          <p:nvPr>
            <p:extLst>
              <p:ext uri="{D42A27DB-BD31-4B8C-83A1-F6EECF244321}">
                <p14:modId xmlns:p14="http://schemas.microsoft.com/office/powerpoint/2010/main" val="3508741338"/>
              </p:ext>
            </p:extLst>
          </p:nvPr>
        </p:nvGraphicFramePr>
        <p:xfrm>
          <a:off x="240215" y="1768607"/>
          <a:ext cx="8710472" cy="3268124"/>
        </p:xfrm>
        <a:graphic>
          <a:graphicData uri="http://schemas.openxmlformats.org/drawingml/2006/table">
            <a:tbl>
              <a:tblPr/>
              <a:tblGrid>
                <a:gridCol w="2177618"/>
                <a:gridCol w="2177618"/>
                <a:gridCol w="2177618"/>
                <a:gridCol w="2177618"/>
              </a:tblGrid>
              <a:tr h="817031">
                <a:tc>
                  <a:txBody>
                    <a:bodyPr/>
                    <a:lstStyle/>
                    <a:p>
                      <a:pPr algn="l" fontAlgn="ctr"/>
                      <a:r>
                        <a:rPr lang="ja-JP" altLang="en-US" sz="800" b="0" i="0" u="none" strike="noStrike" dirty="0">
                          <a:solidFill>
                            <a:srgbClr val="000000"/>
                          </a:solidFill>
                          <a:effectLst/>
                          <a:latin typeface="ＭＳ Ｐゴシック"/>
                        </a:rPr>
                        <a:t>　</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1" i="0" u="none" strike="noStrike" dirty="0">
                          <a:solidFill>
                            <a:srgbClr val="0070C0"/>
                          </a:solidFill>
                          <a:effectLst/>
                          <a:latin typeface="ＭＳ ゴシック" panose="020B0609070205080204" pitchFamily="49" charset="-128"/>
                          <a:ea typeface="ＭＳ ゴシック" panose="020B0609070205080204" pitchFamily="49" charset="-128"/>
                        </a:rPr>
                        <a:t>商品</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1" i="0" u="none" strike="noStrike" dirty="0">
                          <a:solidFill>
                            <a:srgbClr val="0070C0"/>
                          </a:solidFill>
                          <a:effectLst/>
                          <a:latin typeface="ＭＳ ゴシック" panose="020B0609070205080204" pitchFamily="49" charset="-128"/>
                          <a:ea typeface="ＭＳ ゴシック" panose="020B0609070205080204" pitchFamily="49" charset="-128"/>
                        </a:rPr>
                        <a:t>店舗及び環境</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2000" b="1" i="0" u="none" strike="noStrike" dirty="0" smtClean="0">
                          <a:solidFill>
                            <a:srgbClr val="0070C0"/>
                          </a:solidFill>
                          <a:effectLst/>
                          <a:latin typeface="ＭＳ ゴシック" panose="020B0609070205080204" pitchFamily="49" charset="-128"/>
                          <a:ea typeface="ＭＳ ゴシック" panose="020B0609070205080204" pitchFamily="49" charset="-128"/>
                        </a:rPr>
                        <a:t>宣伝</a:t>
                      </a:r>
                      <a:endParaRPr lang="ja-JP" altLang="en-US" sz="2000" b="1" i="0" u="none" strike="noStrike" dirty="0">
                        <a:solidFill>
                          <a:srgbClr val="0070C0"/>
                        </a:solidFill>
                        <a:effectLst/>
                        <a:latin typeface="ＭＳ ゴシック" panose="020B0609070205080204" pitchFamily="49" charset="-128"/>
                        <a:ea typeface="ＭＳ ゴシック" panose="020B0609070205080204" pitchFamily="49" charset="-128"/>
                      </a:endParaRP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7031">
                <a:tc>
                  <a:txBody>
                    <a:bodyPr/>
                    <a:lstStyle/>
                    <a:p>
                      <a:pPr algn="ctr" fontAlgn="ctr"/>
                      <a:r>
                        <a:rPr lang="ja-JP" altLang="en-US" sz="2000" b="1" i="0" u="none" strike="noStrike" dirty="0" smtClean="0">
                          <a:solidFill>
                            <a:srgbClr val="0070C0"/>
                          </a:solidFill>
                          <a:effectLst/>
                          <a:latin typeface="ＭＳ ゴシック" panose="020B0609070205080204" pitchFamily="49" charset="-128"/>
                          <a:ea typeface="ＭＳ ゴシック" panose="020B0609070205080204" pitchFamily="49" charset="-128"/>
                        </a:rPr>
                        <a:t>よさ</a:t>
                      </a:r>
                      <a:r>
                        <a:rPr lang="en-US" altLang="ja-JP" sz="2000" b="1" i="0" u="none" strike="noStrike" dirty="0" smtClean="0">
                          <a:solidFill>
                            <a:srgbClr val="0070C0"/>
                          </a:solidFill>
                          <a:effectLst/>
                          <a:latin typeface="ＭＳ ゴシック" panose="020B0609070205080204" pitchFamily="49" charset="-128"/>
                          <a:ea typeface="ＭＳ ゴシック" panose="020B0609070205080204" pitchFamily="49" charset="-128"/>
                        </a:rPr>
                        <a:t>(</a:t>
                      </a:r>
                      <a:r>
                        <a:rPr lang="ja-JP" altLang="en-US" sz="2000" b="1" i="0" u="none" strike="noStrike" dirty="0" smtClean="0">
                          <a:solidFill>
                            <a:srgbClr val="0070C0"/>
                          </a:solidFill>
                          <a:effectLst/>
                          <a:latin typeface="ＭＳ ゴシック" panose="020B0609070205080204" pitchFamily="49" charset="-128"/>
                          <a:ea typeface="ＭＳ ゴシック" panose="020B0609070205080204" pitchFamily="49" charset="-128"/>
                        </a:rPr>
                        <a:t>成果</a:t>
                      </a:r>
                      <a:r>
                        <a:rPr lang="en-US" altLang="ja-JP" sz="2000" b="1" i="0" u="none" strike="noStrike" dirty="0" smtClean="0">
                          <a:solidFill>
                            <a:srgbClr val="0070C0"/>
                          </a:solidFill>
                          <a:effectLst/>
                          <a:latin typeface="ＭＳ ゴシック" panose="020B0609070205080204" pitchFamily="49" charset="-128"/>
                          <a:ea typeface="ＭＳ ゴシック" panose="020B0609070205080204" pitchFamily="49" charset="-128"/>
                        </a:rPr>
                        <a:t>)</a:t>
                      </a:r>
                      <a:endParaRPr lang="ja-JP" altLang="en-US" sz="2000" b="1" i="0" u="none" strike="noStrike" dirty="0">
                        <a:solidFill>
                          <a:srgbClr val="0070C0"/>
                        </a:solidFill>
                        <a:effectLst/>
                        <a:latin typeface="ＭＳ ゴシック" panose="020B0609070205080204" pitchFamily="49" charset="-128"/>
                        <a:ea typeface="ＭＳ ゴシック" panose="020B0609070205080204" pitchFamily="49" charset="-128"/>
                      </a:endParaRP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ＭＳ Ｐゴシック"/>
                        </a:rPr>
                        <a:t>　</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ＭＳ Ｐゴシック"/>
                        </a:rPr>
                        <a:t>　</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ＭＳ Ｐゴシック"/>
                        </a:rPr>
                        <a:t>　</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7031">
                <a:tc>
                  <a:txBody>
                    <a:bodyPr/>
                    <a:lstStyle/>
                    <a:p>
                      <a:pPr algn="ctr" fontAlgn="ctr"/>
                      <a:r>
                        <a:rPr lang="ja-JP" altLang="en-US" sz="2000" b="1" i="0" u="none" strike="noStrike" dirty="0">
                          <a:solidFill>
                            <a:srgbClr val="0070C0"/>
                          </a:solidFill>
                          <a:effectLst/>
                          <a:latin typeface="ＭＳ ゴシック" panose="020B0609070205080204" pitchFamily="49" charset="-128"/>
                          <a:ea typeface="ＭＳ ゴシック" panose="020B0609070205080204" pitchFamily="49" charset="-128"/>
                        </a:rPr>
                        <a:t>課題</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ＭＳ Ｐゴシック"/>
                        </a:rPr>
                        <a:t>　</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ＭＳ Ｐゴシック"/>
                        </a:rPr>
                        <a:t>　</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ＭＳ Ｐゴシック"/>
                        </a:rPr>
                        <a:t>　</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7031">
                <a:tc>
                  <a:txBody>
                    <a:bodyPr/>
                    <a:lstStyle/>
                    <a:p>
                      <a:pPr algn="ctr" fontAlgn="ctr"/>
                      <a:r>
                        <a:rPr lang="ja-JP" altLang="en-US" sz="2000" b="1" i="0" u="none" strike="noStrike" dirty="0" smtClean="0">
                          <a:solidFill>
                            <a:srgbClr val="0070C0"/>
                          </a:solidFill>
                          <a:effectLst/>
                          <a:latin typeface="ＭＳ ゴシック" panose="020B0609070205080204" pitchFamily="49" charset="-128"/>
                          <a:ea typeface="ＭＳ ゴシック" panose="020B0609070205080204" pitchFamily="49" charset="-128"/>
                        </a:rPr>
                        <a:t>手立て</a:t>
                      </a:r>
                      <a:endParaRPr lang="ja-JP" altLang="en-US" sz="2000" b="1" i="0" u="none" strike="noStrike" dirty="0">
                        <a:solidFill>
                          <a:srgbClr val="0070C0"/>
                        </a:solidFill>
                        <a:effectLst/>
                        <a:latin typeface="ＭＳ ゴシック" panose="020B0609070205080204" pitchFamily="49" charset="-128"/>
                        <a:ea typeface="ＭＳ ゴシック" panose="020B0609070205080204" pitchFamily="49" charset="-128"/>
                      </a:endParaRP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ＭＳ Ｐゴシック"/>
                        </a:rPr>
                        <a:t>　</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ＭＳ Ｐゴシック"/>
                        </a:rPr>
                        <a:t>　</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ＭＳ Ｐゴシック"/>
                        </a:rPr>
                        <a:t>　</a:t>
                      </a:r>
                    </a:p>
                  </a:txBody>
                  <a:tcPr marL="9525" marR="9525"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3" name="正方形/長方形 12"/>
          <p:cNvSpPr/>
          <p:nvPr/>
        </p:nvSpPr>
        <p:spPr>
          <a:xfrm>
            <a:off x="587778" y="924496"/>
            <a:ext cx="7008558" cy="7020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srgbClr val="0070C0"/>
                </a:solidFill>
                <a:latin typeface="ＭＳ ゴシック" panose="020B0609070205080204" pitchFamily="49" charset="-128"/>
                <a:ea typeface="ＭＳ ゴシック" panose="020B0609070205080204" pitchFamily="49" charset="-128"/>
              </a:rPr>
              <a:t>課題：○○饅頭の売り上げを伸ばすため</a:t>
            </a:r>
            <a:r>
              <a:rPr lang="ja-JP" altLang="en-US" sz="2400" dirty="0">
                <a:solidFill>
                  <a:srgbClr val="0070C0"/>
                </a:solidFill>
                <a:latin typeface="ＭＳ ゴシック" panose="020B0609070205080204" pitchFamily="49" charset="-128"/>
                <a:ea typeface="ＭＳ ゴシック" panose="020B0609070205080204" pitchFamily="49" charset="-128"/>
              </a:rPr>
              <a:t>に</a:t>
            </a:r>
            <a:r>
              <a:rPr lang="ja-JP" altLang="en-US" sz="2400" dirty="0" smtClean="0">
                <a:solidFill>
                  <a:srgbClr val="0070C0"/>
                </a:solidFill>
                <a:latin typeface="ＭＳ ゴシック" panose="020B0609070205080204" pitchFamily="49" charset="-128"/>
                <a:ea typeface="ＭＳ ゴシック" panose="020B0609070205080204" pitchFamily="49" charset="-128"/>
              </a:rPr>
              <a:t>は</a:t>
            </a:r>
            <a:endParaRPr lang="en-US" altLang="ja-JP" sz="2400" dirty="0" smtClean="0">
              <a:solidFill>
                <a:srgbClr val="0070C0"/>
              </a:solidFill>
              <a:latin typeface="ＭＳ ゴシック" panose="020B0609070205080204" pitchFamily="49" charset="-128"/>
              <a:ea typeface="ＭＳ ゴシック" panose="020B0609070205080204" pitchFamily="49" charset="-128"/>
            </a:endParaRPr>
          </a:p>
          <a:p>
            <a:r>
              <a:rPr lang="ja-JP" altLang="en-US" sz="2400" dirty="0" smtClean="0">
                <a:solidFill>
                  <a:srgbClr val="0070C0"/>
                </a:solidFill>
                <a:latin typeface="ＭＳ ゴシック" panose="020B0609070205080204" pitchFamily="49" charset="-128"/>
                <a:ea typeface="ＭＳ ゴシック" panose="020B0609070205080204" pitchFamily="49" charset="-128"/>
              </a:rPr>
              <a:t>　　　　どうしたらよい</a:t>
            </a:r>
            <a:r>
              <a:rPr lang="ja-JP" altLang="en-US" sz="2400" dirty="0">
                <a:solidFill>
                  <a:srgbClr val="0070C0"/>
                </a:solidFill>
                <a:latin typeface="ＭＳ ゴシック" panose="020B0609070205080204" pitchFamily="49" charset="-128"/>
                <a:ea typeface="ＭＳ ゴシック" panose="020B0609070205080204" pitchFamily="49" charset="-128"/>
              </a:rPr>
              <a:t>か。</a:t>
            </a:r>
            <a:endParaRPr lang="en-US" altLang="ja-JP" sz="2400" dirty="0" smtClean="0">
              <a:solidFill>
                <a:srgbClr val="0070C0"/>
              </a:solidFill>
              <a:latin typeface="ＭＳ ゴシック" panose="020B0609070205080204" pitchFamily="49" charset="-128"/>
              <a:ea typeface="ＭＳ ゴシック" panose="020B0609070205080204" pitchFamily="49" charset="-128"/>
            </a:endParaRPr>
          </a:p>
        </p:txBody>
      </p:sp>
      <p:sp>
        <p:nvSpPr>
          <p:cNvPr id="6" name="角丸四角形 5"/>
          <p:cNvSpPr/>
          <p:nvPr/>
        </p:nvSpPr>
        <p:spPr>
          <a:xfrm>
            <a:off x="2555776" y="2668346"/>
            <a:ext cx="2016224" cy="70207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accent2">
                    <a:lumMod val="75000"/>
                  </a:schemeClr>
                </a:solidFill>
                <a:latin typeface="ＭＳ ゴシック" panose="020B0609070205080204" pitchFamily="49" charset="-128"/>
                <a:ea typeface="ＭＳ ゴシック" panose="020B0609070205080204" pitchFamily="49" charset="-128"/>
              </a:rPr>
              <a:t>看板商品</a:t>
            </a:r>
            <a:endParaRPr kumimoji="1" lang="en-US" altLang="ja-JP" sz="2000" b="1" dirty="0" smtClean="0">
              <a:solidFill>
                <a:schemeClr val="accent2">
                  <a:lumMod val="75000"/>
                </a:schemeClr>
              </a:solidFill>
              <a:latin typeface="ＭＳ ゴシック" panose="020B0609070205080204" pitchFamily="49" charset="-128"/>
              <a:ea typeface="ＭＳ ゴシック" panose="020B0609070205080204" pitchFamily="49" charset="-128"/>
            </a:endParaRPr>
          </a:p>
          <a:p>
            <a:pPr algn="ctr"/>
            <a:r>
              <a:rPr kumimoji="1" lang="ja-JP" altLang="en-US" sz="2000" b="1" dirty="0" smtClean="0">
                <a:solidFill>
                  <a:schemeClr val="accent2">
                    <a:lumMod val="75000"/>
                  </a:schemeClr>
                </a:solidFill>
                <a:latin typeface="ＭＳ ゴシック" panose="020B0609070205080204" pitchFamily="49" charset="-128"/>
                <a:ea typeface="ＭＳ ゴシック" panose="020B0609070205080204" pitchFamily="49" charset="-128"/>
              </a:rPr>
              <a:t>がある</a:t>
            </a:r>
            <a:endParaRPr kumimoji="1" lang="ja-JP" altLang="en-US" sz="2000" b="1" dirty="0">
              <a:solidFill>
                <a:schemeClr val="accent2">
                  <a:lumMod val="75000"/>
                </a:schemeClr>
              </a:solidFill>
              <a:latin typeface="ＭＳ ゴシック" panose="020B0609070205080204" pitchFamily="49" charset="-128"/>
              <a:ea typeface="ＭＳ ゴシック" panose="020B0609070205080204" pitchFamily="49" charset="-128"/>
            </a:endParaRPr>
          </a:p>
        </p:txBody>
      </p:sp>
      <p:sp>
        <p:nvSpPr>
          <p:cNvPr id="15" name="角丸四角形 14"/>
          <p:cNvSpPr/>
          <p:nvPr/>
        </p:nvSpPr>
        <p:spPr>
          <a:xfrm>
            <a:off x="2555776" y="3489852"/>
            <a:ext cx="2016224" cy="70207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accent2">
                    <a:lumMod val="75000"/>
                  </a:schemeClr>
                </a:solidFill>
                <a:latin typeface="ＭＳ ゴシック" panose="020B0609070205080204" pitchFamily="49" charset="-128"/>
                <a:ea typeface="ＭＳ ゴシック" panose="020B0609070205080204" pitchFamily="49" charset="-128"/>
              </a:rPr>
              <a:t>新商品がない</a:t>
            </a:r>
            <a:endParaRPr kumimoji="1" lang="ja-JP" altLang="en-US" sz="2000" b="1" dirty="0">
              <a:solidFill>
                <a:schemeClr val="accent2">
                  <a:lumMod val="75000"/>
                </a:schemeClr>
              </a:solidFill>
              <a:latin typeface="ＭＳ ゴシック" panose="020B0609070205080204" pitchFamily="49" charset="-128"/>
              <a:ea typeface="ＭＳ ゴシック" panose="020B0609070205080204" pitchFamily="49" charset="-128"/>
            </a:endParaRPr>
          </a:p>
        </p:txBody>
      </p:sp>
      <p:sp>
        <p:nvSpPr>
          <p:cNvPr id="21" name="角丸四角形 20"/>
          <p:cNvSpPr/>
          <p:nvPr/>
        </p:nvSpPr>
        <p:spPr>
          <a:xfrm>
            <a:off x="2555776" y="4299942"/>
            <a:ext cx="2016224" cy="70207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rgbClr val="FF0000"/>
                </a:solidFill>
                <a:latin typeface="ＭＳ ゴシック" panose="020B0609070205080204" pitchFamily="49" charset="-128"/>
                <a:ea typeface="ＭＳ ゴシック" panose="020B0609070205080204" pitchFamily="49" charset="-128"/>
              </a:rPr>
              <a:t>地元の果物を使った新商品開発</a:t>
            </a:r>
            <a:endParaRPr kumimoji="1" lang="ja-JP" altLang="en-US" sz="1600" b="1" dirty="0">
              <a:solidFill>
                <a:srgbClr val="FF0000"/>
              </a:solidFill>
              <a:latin typeface="ＭＳ ゴシック" panose="020B0609070205080204" pitchFamily="49" charset="-128"/>
              <a:ea typeface="ＭＳ ゴシック" panose="020B0609070205080204" pitchFamily="49" charset="-128"/>
            </a:endParaRPr>
          </a:p>
        </p:txBody>
      </p:sp>
      <p:sp>
        <p:nvSpPr>
          <p:cNvPr id="22" name="角丸四角形 21"/>
          <p:cNvSpPr/>
          <p:nvPr/>
        </p:nvSpPr>
        <p:spPr>
          <a:xfrm>
            <a:off x="6876256" y="4299050"/>
            <a:ext cx="2016224" cy="70207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rgbClr val="FF0000"/>
                </a:solidFill>
                <a:latin typeface="ＭＳ ゴシック" panose="020B0609070205080204" pitchFamily="49" charset="-128"/>
                <a:ea typeface="ＭＳ ゴシック" panose="020B0609070205080204" pitchFamily="49" charset="-128"/>
              </a:rPr>
              <a:t>地元のイベントに参加して販売する</a:t>
            </a:r>
            <a:endParaRPr kumimoji="1" lang="ja-JP" altLang="en-US" sz="1600" b="1" dirty="0">
              <a:solidFill>
                <a:srgbClr val="FF0000"/>
              </a:solidFill>
              <a:latin typeface="ＭＳ ゴシック" panose="020B0609070205080204" pitchFamily="49" charset="-128"/>
              <a:ea typeface="ＭＳ ゴシック" panose="020B0609070205080204" pitchFamily="49" charset="-128"/>
            </a:endParaRPr>
          </a:p>
        </p:txBody>
      </p:sp>
      <p:sp>
        <p:nvSpPr>
          <p:cNvPr id="23" name="角丸四角形 22"/>
          <p:cNvSpPr/>
          <p:nvPr/>
        </p:nvSpPr>
        <p:spPr>
          <a:xfrm>
            <a:off x="4698116" y="3489852"/>
            <a:ext cx="2016224" cy="70207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accent2">
                    <a:lumMod val="75000"/>
                  </a:schemeClr>
                </a:solidFill>
                <a:latin typeface="ＭＳ ゴシック" panose="020B0609070205080204" pitchFamily="49" charset="-128"/>
                <a:ea typeface="ＭＳ ゴシック" panose="020B0609070205080204" pitchFamily="49" charset="-128"/>
              </a:rPr>
              <a:t>建物</a:t>
            </a:r>
            <a:r>
              <a:rPr lang="ja-JP" altLang="en-US" sz="2000" b="1" dirty="0" smtClean="0">
                <a:solidFill>
                  <a:schemeClr val="accent2">
                    <a:lumMod val="75000"/>
                  </a:schemeClr>
                </a:solidFill>
                <a:latin typeface="ＭＳ ゴシック" panose="020B0609070205080204" pitchFamily="49" charset="-128"/>
                <a:ea typeface="ＭＳ ゴシック" panose="020B0609070205080204" pitchFamily="49" charset="-128"/>
              </a:rPr>
              <a:t>の</a:t>
            </a:r>
            <a:r>
              <a:rPr lang="ja-JP" altLang="en-US" sz="2000" b="1" dirty="0">
                <a:solidFill>
                  <a:schemeClr val="accent2">
                    <a:lumMod val="75000"/>
                  </a:schemeClr>
                </a:solidFill>
                <a:latin typeface="ＭＳ ゴシック" panose="020B0609070205080204" pitchFamily="49" charset="-128"/>
                <a:ea typeface="ＭＳ ゴシック" panose="020B0609070205080204" pitchFamily="49" charset="-128"/>
              </a:rPr>
              <a:t>老朽化</a:t>
            </a:r>
            <a:endParaRPr kumimoji="1" lang="ja-JP" altLang="en-US" sz="2000" b="1" dirty="0">
              <a:solidFill>
                <a:schemeClr val="accent2">
                  <a:lumMod val="75000"/>
                </a:schemeClr>
              </a:solidFill>
              <a:latin typeface="ＭＳ ゴシック" panose="020B0609070205080204" pitchFamily="49" charset="-128"/>
              <a:ea typeface="ＭＳ ゴシック" panose="020B0609070205080204" pitchFamily="49" charset="-128"/>
            </a:endParaRPr>
          </a:p>
        </p:txBody>
      </p:sp>
      <p:sp>
        <p:nvSpPr>
          <p:cNvPr id="24" name="角丸四角形 23"/>
          <p:cNvSpPr/>
          <p:nvPr/>
        </p:nvSpPr>
        <p:spPr>
          <a:xfrm>
            <a:off x="4698116" y="2666251"/>
            <a:ext cx="2016224" cy="70207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accent2">
                    <a:lumMod val="75000"/>
                  </a:schemeClr>
                </a:solidFill>
                <a:latin typeface="ＭＳ ゴシック" panose="020B0609070205080204" pitchFamily="49" charset="-128"/>
                <a:ea typeface="ＭＳ ゴシック" panose="020B0609070205080204" pitchFamily="49" charset="-128"/>
              </a:rPr>
              <a:t>清潔感</a:t>
            </a:r>
            <a:r>
              <a:rPr lang="ja-JP" altLang="en-US" sz="2000" b="1" dirty="0" smtClean="0">
                <a:solidFill>
                  <a:schemeClr val="accent2">
                    <a:lumMod val="75000"/>
                  </a:schemeClr>
                </a:solidFill>
                <a:latin typeface="ＭＳ ゴシック" panose="020B0609070205080204" pitchFamily="49" charset="-128"/>
                <a:ea typeface="ＭＳ ゴシック" panose="020B0609070205080204" pitchFamily="49" charset="-128"/>
              </a:rPr>
              <a:t>ある</a:t>
            </a:r>
            <a:endParaRPr lang="en-US" altLang="ja-JP" sz="2000" b="1" dirty="0" smtClean="0">
              <a:solidFill>
                <a:schemeClr val="accent2">
                  <a:lumMod val="75000"/>
                </a:schemeClr>
              </a:solidFill>
              <a:latin typeface="ＭＳ ゴシック" panose="020B0609070205080204" pitchFamily="49" charset="-128"/>
              <a:ea typeface="ＭＳ ゴシック" panose="020B0609070205080204" pitchFamily="49" charset="-128"/>
            </a:endParaRPr>
          </a:p>
          <a:p>
            <a:pPr algn="ctr"/>
            <a:r>
              <a:rPr lang="ja-JP" altLang="en-US" sz="2000" b="1" dirty="0" smtClean="0">
                <a:solidFill>
                  <a:schemeClr val="accent2">
                    <a:lumMod val="75000"/>
                  </a:schemeClr>
                </a:solidFill>
                <a:latin typeface="ＭＳ ゴシック" panose="020B0609070205080204" pitchFamily="49" charset="-128"/>
                <a:ea typeface="ＭＳ ゴシック" panose="020B0609070205080204" pitchFamily="49" charset="-128"/>
              </a:rPr>
              <a:t>店舗</a:t>
            </a:r>
            <a:endParaRPr kumimoji="1" lang="ja-JP" altLang="en-US" sz="2000" b="1" dirty="0">
              <a:solidFill>
                <a:schemeClr val="accent2">
                  <a:lumMod val="75000"/>
                </a:schemeClr>
              </a:solidFill>
              <a:latin typeface="ＭＳ ゴシック" panose="020B0609070205080204" pitchFamily="49" charset="-128"/>
              <a:ea typeface="ＭＳ ゴシック" panose="020B0609070205080204" pitchFamily="49" charset="-128"/>
            </a:endParaRPr>
          </a:p>
        </p:txBody>
      </p:sp>
      <p:sp>
        <p:nvSpPr>
          <p:cNvPr id="25" name="角丸四角形 24"/>
          <p:cNvSpPr/>
          <p:nvPr/>
        </p:nvSpPr>
        <p:spPr>
          <a:xfrm>
            <a:off x="4692234" y="4313453"/>
            <a:ext cx="2016224" cy="70207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rgbClr val="FF0000"/>
                </a:solidFill>
                <a:latin typeface="ＭＳ ゴシック" panose="020B0609070205080204" pitchFamily="49" charset="-128"/>
                <a:ea typeface="ＭＳ ゴシック" panose="020B0609070205080204" pitchFamily="49" charset="-128"/>
              </a:rPr>
              <a:t>地域物産館に商品を置いてもらう</a:t>
            </a:r>
            <a:endParaRPr kumimoji="1" lang="ja-JP" altLang="en-US" sz="1600" b="1" dirty="0">
              <a:solidFill>
                <a:srgbClr val="FF0000"/>
              </a:solidFill>
              <a:latin typeface="ＭＳ ゴシック" panose="020B0609070205080204" pitchFamily="49" charset="-128"/>
              <a:ea typeface="ＭＳ ゴシック" panose="020B0609070205080204" pitchFamily="49" charset="-128"/>
            </a:endParaRPr>
          </a:p>
        </p:txBody>
      </p:sp>
      <p:sp>
        <p:nvSpPr>
          <p:cNvPr id="26" name="角丸四角形 25"/>
          <p:cNvSpPr/>
          <p:nvPr/>
        </p:nvSpPr>
        <p:spPr>
          <a:xfrm>
            <a:off x="6911652" y="2666251"/>
            <a:ext cx="2016224" cy="70207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accent2">
                    <a:lumMod val="75000"/>
                  </a:schemeClr>
                </a:solidFill>
                <a:latin typeface="ＭＳ ゴシック" panose="020B0609070205080204" pitchFamily="49" charset="-128"/>
                <a:ea typeface="ＭＳ ゴシック" panose="020B0609070205080204" pitchFamily="49" charset="-128"/>
              </a:rPr>
              <a:t>くちコミ</a:t>
            </a:r>
            <a:endParaRPr kumimoji="1" lang="ja-JP" altLang="en-US" sz="2000" b="1" dirty="0">
              <a:solidFill>
                <a:schemeClr val="accent2">
                  <a:lumMod val="75000"/>
                </a:schemeClr>
              </a:solidFill>
              <a:latin typeface="ＭＳ ゴシック" panose="020B0609070205080204" pitchFamily="49" charset="-128"/>
              <a:ea typeface="ＭＳ ゴシック" panose="020B0609070205080204" pitchFamily="49" charset="-128"/>
            </a:endParaRPr>
          </a:p>
        </p:txBody>
      </p:sp>
      <p:sp>
        <p:nvSpPr>
          <p:cNvPr id="27" name="角丸四角形 26"/>
          <p:cNvSpPr/>
          <p:nvPr/>
        </p:nvSpPr>
        <p:spPr>
          <a:xfrm>
            <a:off x="6876256" y="3489852"/>
            <a:ext cx="2016224" cy="70207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accent2">
                    <a:lumMod val="75000"/>
                  </a:schemeClr>
                </a:solidFill>
                <a:latin typeface="ＭＳ ゴシック" panose="020B0609070205080204" pitchFamily="49" charset="-128"/>
                <a:ea typeface="ＭＳ ゴシック" panose="020B0609070205080204" pitchFamily="49" charset="-128"/>
              </a:rPr>
              <a:t>新規の顧客が増えない</a:t>
            </a:r>
            <a:endParaRPr kumimoji="1" lang="ja-JP" altLang="en-US" sz="2000" b="1" dirty="0">
              <a:solidFill>
                <a:schemeClr val="accent2">
                  <a:lumMod val="75000"/>
                </a:schemeClr>
              </a:solidFill>
              <a:latin typeface="ＭＳ ゴシック" panose="020B0609070205080204" pitchFamily="49" charset="-128"/>
              <a:ea typeface="ＭＳ ゴシック" panose="020B0609070205080204" pitchFamily="49" charset="-128"/>
            </a:endParaRPr>
          </a:p>
        </p:txBody>
      </p:sp>
      <p:sp>
        <p:nvSpPr>
          <p:cNvPr id="16" name="正方形/長方形 15"/>
          <p:cNvSpPr/>
          <p:nvPr/>
        </p:nvSpPr>
        <p:spPr>
          <a:xfrm>
            <a:off x="170367" y="316919"/>
            <a:ext cx="8727613" cy="4860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800" dirty="0" smtClean="0">
                <a:solidFill>
                  <a:srgbClr val="00B050"/>
                </a:solidFill>
                <a:latin typeface="+mj-ea"/>
                <a:ea typeface="+mj-ea"/>
              </a:rPr>
              <a:t>【</a:t>
            </a:r>
            <a:r>
              <a:rPr lang="ja-JP" altLang="en-US" sz="2800" dirty="0" smtClean="0">
                <a:solidFill>
                  <a:srgbClr val="00B050"/>
                </a:solidFill>
                <a:latin typeface="+mj-ea"/>
                <a:ea typeface="+mj-ea"/>
              </a:rPr>
              <a:t>進め方の例④　付箋</a:t>
            </a:r>
            <a:r>
              <a:rPr lang="ja-JP" altLang="en-US" sz="2800" dirty="0">
                <a:solidFill>
                  <a:srgbClr val="00B050"/>
                </a:solidFill>
                <a:latin typeface="+mj-ea"/>
                <a:ea typeface="+mj-ea"/>
              </a:rPr>
              <a:t>に書きセル内</a:t>
            </a:r>
            <a:r>
              <a:rPr lang="ja-JP" altLang="en-US" sz="2800" dirty="0" smtClean="0">
                <a:solidFill>
                  <a:srgbClr val="00B050"/>
                </a:solidFill>
                <a:latin typeface="+mj-ea"/>
                <a:ea typeface="+mj-ea"/>
              </a:rPr>
              <a:t>に</a:t>
            </a:r>
            <a:r>
              <a:rPr lang="ja-JP" altLang="en-US" sz="2800" dirty="0">
                <a:solidFill>
                  <a:srgbClr val="00B050"/>
                </a:solidFill>
                <a:latin typeface="+mj-ea"/>
                <a:ea typeface="+mj-ea"/>
              </a:rPr>
              <a:t>貼る</a:t>
            </a:r>
            <a:r>
              <a:rPr lang="en-US" altLang="ja-JP" sz="2800" dirty="0" smtClean="0">
                <a:solidFill>
                  <a:srgbClr val="00B050"/>
                </a:solidFill>
                <a:latin typeface="+mj-ea"/>
                <a:ea typeface="+mj-ea"/>
              </a:rPr>
              <a:t>】</a:t>
            </a:r>
            <a:endParaRPr kumimoji="1" lang="ja-JP" altLang="en-US" sz="2800" dirty="0">
              <a:solidFill>
                <a:srgbClr val="00B050"/>
              </a:solidFill>
              <a:latin typeface="+mj-ea"/>
              <a:ea typeface="+mj-ea"/>
            </a:endParaRPr>
          </a:p>
        </p:txBody>
      </p:sp>
    </p:spTree>
    <p:extLst>
      <p:ext uri="{BB962C8B-B14F-4D97-AF65-F5344CB8AC3E}">
        <p14:creationId xmlns:p14="http://schemas.microsoft.com/office/powerpoint/2010/main" val="20973529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図 17"/>
          <p:cNvPicPr>
            <a:picLocks noChangeAspect="1"/>
          </p:cNvPicPr>
          <p:nvPr/>
        </p:nvPicPr>
        <p:blipFill rotWithShape="1">
          <a:blip r:embed="rId3">
            <a:extLst>
              <a:ext uri="{28A0092B-C50C-407E-A947-70E740481C1C}">
                <a14:useLocalDpi xmlns:a14="http://schemas.microsoft.com/office/drawing/2010/main" val="0"/>
              </a:ext>
            </a:extLst>
          </a:blip>
          <a:srcRect l="1" r="41423" b="15397"/>
          <a:stretch/>
        </p:blipFill>
        <p:spPr>
          <a:xfrm>
            <a:off x="104975" y="935720"/>
            <a:ext cx="8856985" cy="4030738"/>
          </a:xfrm>
          <a:prstGeom prst="rect">
            <a:avLst/>
          </a:prstGeom>
        </p:spPr>
      </p:pic>
      <p:sp>
        <p:nvSpPr>
          <p:cNvPr id="6" name="角丸四角形 5"/>
          <p:cNvSpPr/>
          <p:nvPr/>
        </p:nvSpPr>
        <p:spPr>
          <a:xfrm>
            <a:off x="2462246" y="2085696"/>
            <a:ext cx="2016224" cy="70207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accent2">
                    <a:lumMod val="75000"/>
                  </a:schemeClr>
                </a:solidFill>
                <a:latin typeface="ＭＳ ゴシック" panose="020B0609070205080204" pitchFamily="49" charset="-128"/>
                <a:ea typeface="ＭＳ ゴシック" panose="020B0609070205080204" pitchFamily="49" charset="-128"/>
              </a:rPr>
              <a:t>看板商品</a:t>
            </a:r>
            <a:endParaRPr kumimoji="1" lang="en-US" altLang="ja-JP" sz="2000" b="1" dirty="0" smtClean="0">
              <a:solidFill>
                <a:schemeClr val="accent2">
                  <a:lumMod val="75000"/>
                </a:schemeClr>
              </a:solidFill>
              <a:latin typeface="ＭＳ ゴシック" panose="020B0609070205080204" pitchFamily="49" charset="-128"/>
              <a:ea typeface="ＭＳ ゴシック" panose="020B0609070205080204" pitchFamily="49" charset="-128"/>
            </a:endParaRPr>
          </a:p>
          <a:p>
            <a:pPr algn="ctr"/>
            <a:r>
              <a:rPr kumimoji="1" lang="ja-JP" altLang="en-US" sz="2000" b="1" dirty="0" smtClean="0">
                <a:solidFill>
                  <a:schemeClr val="accent2">
                    <a:lumMod val="75000"/>
                  </a:schemeClr>
                </a:solidFill>
                <a:latin typeface="ＭＳ ゴシック" panose="020B0609070205080204" pitchFamily="49" charset="-128"/>
                <a:ea typeface="ＭＳ ゴシック" panose="020B0609070205080204" pitchFamily="49" charset="-128"/>
              </a:rPr>
              <a:t>がある</a:t>
            </a:r>
            <a:endParaRPr kumimoji="1" lang="ja-JP" altLang="en-US" sz="2000" b="1" dirty="0">
              <a:solidFill>
                <a:schemeClr val="accent2">
                  <a:lumMod val="75000"/>
                </a:schemeClr>
              </a:solidFill>
              <a:latin typeface="ＭＳ ゴシック" panose="020B0609070205080204" pitchFamily="49" charset="-128"/>
              <a:ea typeface="ＭＳ ゴシック" panose="020B0609070205080204" pitchFamily="49" charset="-128"/>
            </a:endParaRPr>
          </a:p>
        </p:txBody>
      </p:sp>
      <p:sp>
        <p:nvSpPr>
          <p:cNvPr id="15" name="角丸四角形 14"/>
          <p:cNvSpPr/>
          <p:nvPr/>
        </p:nvSpPr>
        <p:spPr>
          <a:xfrm>
            <a:off x="2462246" y="2934764"/>
            <a:ext cx="2016224" cy="70207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accent2">
                    <a:lumMod val="75000"/>
                  </a:schemeClr>
                </a:solidFill>
                <a:latin typeface="ＭＳ ゴシック" panose="020B0609070205080204" pitchFamily="49" charset="-128"/>
                <a:ea typeface="ＭＳ ゴシック" panose="020B0609070205080204" pitchFamily="49" charset="-128"/>
              </a:rPr>
              <a:t>高齢者に愛されている</a:t>
            </a:r>
            <a:endParaRPr kumimoji="1" lang="ja-JP" altLang="en-US" sz="2000" b="1" dirty="0">
              <a:solidFill>
                <a:schemeClr val="accent2">
                  <a:lumMod val="75000"/>
                </a:schemeClr>
              </a:solidFill>
              <a:latin typeface="ＭＳ ゴシック" panose="020B0609070205080204" pitchFamily="49" charset="-128"/>
              <a:ea typeface="ＭＳ ゴシック" panose="020B0609070205080204" pitchFamily="49" charset="-128"/>
            </a:endParaRPr>
          </a:p>
        </p:txBody>
      </p:sp>
      <p:sp>
        <p:nvSpPr>
          <p:cNvPr id="23" name="角丸四角形 22"/>
          <p:cNvSpPr/>
          <p:nvPr/>
        </p:nvSpPr>
        <p:spPr>
          <a:xfrm>
            <a:off x="6710001" y="2934764"/>
            <a:ext cx="2016224" cy="70207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accent2">
                    <a:lumMod val="75000"/>
                  </a:schemeClr>
                </a:solidFill>
                <a:latin typeface="ＭＳ ゴシック" panose="020B0609070205080204" pitchFamily="49" charset="-128"/>
                <a:ea typeface="ＭＳ ゴシック" panose="020B0609070205080204" pitchFamily="49" charset="-128"/>
              </a:rPr>
              <a:t>低コストを</a:t>
            </a:r>
            <a:endParaRPr kumimoji="1" lang="en-US" altLang="ja-JP" sz="2000" b="1" dirty="0" smtClean="0">
              <a:solidFill>
                <a:schemeClr val="accent2">
                  <a:lumMod val="75000"/>
                </a:schemeClr>
              </a:solidFill>
              <a:latin typeface="ＭＳ ゴシック" panose="020B0609070205080204" pitchFamily="49" charset="-128"/>
              <a:ea typeface="ＭＳ ゴシック" panose="020B0609070205080204" pitchFamily="49" charset="-128"/>
            </a:endParaRPr>
          </a:p>
          <a:p>
            <a:pPr algn="ctr"/>
            <a:r>
              <a:rPr kumimoji="1" lang="ja-JP" altLang="en-US" sz="2000" b="1" dirty="0" smtClean="0">
                <a:solidFill>
                  <a:schemeClr val="accent2">
                    <a:lumMod val="75000"/>
                  </a:schemeClr>
                </a:solidFill>
                <a:latin typeface="ＭＳ ゴシック" panose="020B0609070205080204" pitchFamily="49" charset="-128"/>
                <a:ea typeface="ＭＳ ゴシック" panose="020B0609070205080204" pitchFamily="49" charset="-128"/>
              </a:rPr>
              <a:t>実現</a:t>
            </a:r>
            <a:endParaRPr kumimoji="1" lang="ja-JP" altLang="en-US" sz="2000" b="1" dirty="0">
              <a:solidFill>
                <a:schemeClr val="accent2">
                  <a:lumMod val="75000"/>
                </a:schemeClr>
              </a:solidFill>
              <a:latin typeface="ＭＳ ゴシック" panose="020B0609070205080204" pitchFamily="49" charset="-128"/>
              <a:ea typeface="ＭＳ ゴシック" panose="020B0609070205080204" pitchFamily="49" charset="-128"/>
            </a:endParaRPr>
          </a:p>
        </p:txBody>
      </p:sp>
      <p:sp>
        <p:nvSpPr>
          <p:cNvPr id="24" name="角丸四角形 23"/>
          <p:cNvSpPr/>
          <p:nvPr/>
        </p:nvSpPr>
        <p:spPr>
          <a:xfrm>
            <a:off x="4601731" y="2085696"/>
            <a:ext cx="2016224" cy="70207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accent2">
                    <a:lumMod val="75000"/>
                  </a:schemeClr>
                </a:solidFill>
                <a:latin typeface="ＭＳ ゴシック" panose="020B0609070205080204" pitchFamily="49" charset="-128"/>
                <a:ea typeface="ＭＳ ゴシック" panose="020B0609070205080204" pitchFamily="49" charset="-128"/>
              </a:rPr>
              <a:t>コンテスト</a:t>
            </a:r>
            <a:r>
              <a:rPr lang="ja-JP" altLang="en-US" sz="2000" b="1" dirty="0" smtClean="0">
                <a:solidFill>
                  <a:schemeClr val="accent2">
                    <a:lumMod val="75000"/>
                  </a:schemeClr>
                </a:solidFill>
                <a:latin typeface="ＭＳ ゴシック" panose="020B0609070205080204" pitchFamily="49" charset="-128"/>
                <a:ea typeface="ＭＳ ゴシック" panose="020B0609070205080204" pitchFamily="49" charset="-128"/>
              </a:rPr>
              <a:t>で入賞する</a:t>
            </a:r>
            <a:endParaRPr kumimoji="1" lang="ja-JP" altLang="en-US" sz="2000" b="1" dirty="0">
              <a:solidFill>
                <a:schemeClr val="accent2">
                  <a:lumMod val="75000"/>
                </a:schemeClr>
              </a:solidFill>
              <a:latin typeface="ＭＳ ゴシック" panose="020B0609070205080204" pitchFamily="49" charset="-128"/>
              <a:ea typeface="ＭＳ ゴシック" panose="020B0609070205080204" pitchFamily="49" charset="-128"/>
            </a:endParaRPr>
          </a:p>
        </p:txBody>
      </p:sp>
      <p:sp>
        <p:nvSpPr>
          <p:cNvPr id="26" name="角丸四角形 25"/>
          <p:cNvSpPr/>
          <p:nvPr/>
        </p:nvSpPr>
        <p:spPr>
          <a:xfrm>
            <a:off x="6725134" y="2085696"/>
            <a:ext cx="2016224" cy="70207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accent2">
                    <a:lumMod val="75000"/>
                  </a:schemeClr>
                </a:solidFill>
                <a:latin typeface="ＭＳ ゴシック" panose="020B0609070205080204" pitchFamily="49" charset="-128"/>
                <a:ea typeface="ＭＳ ゴシック" panose="020B0609070205080204" pitchFamily="49" charset="-128"/>
              </a:rPr>
              <a:t>機械に</a:t>
            </a:r>
            <a:r>
              <a:rPr lang="ja-JP" altLang="en-US" sz="2000" b="1" dirty="0" smtClean="0">
                <a:solidFill>
                  <a:schemeClr val="accent2">
                    <a:lumMod val="75000"/>
                  </a:schemeClr>
                </a:solidFill>
                <a:latin typeface="ＭＳ ゴシック" panose="020B0609070205080204" pitchFamily="49" charset="-128"/>
                <a:ea typeface="ＭＳ ゴシック" panose="020B0609070205080204" pitchFamily="49" charset="-128"/>
              </a:rPr>
              <a:t>よる</a:t>
            </a:r>
            <a:endParaRPr lang="en-US" altLang="ja-JP" sz="2000" b="1" dirty="0" smtClean="0">
              <a:solidFill>
                <a:schemeClr val="accent2">
                  <a:lumMod val="75000"/>
                </a:schemeClr>
              </a:solidFill>
              <a:latin typeface="ＭＳ ゴシック" panose="020B0609070205080204" pitchFamily="49" charset="-128"/>
              <a:ea typeface="ＭＳ ゴシック" panose="020B0609070205080204" pitchFamily="49" charset="-128"/>
            </a:endParaRPr>
          </a:p>
          <a:p>
            <a:pPr algn="ctr"/>
            <a:r>
              <a:rPr lang="ja-JP" altLang="en-US" sz="2000" b="1" dirty="0" smtClean="0">
                <a:solidFill>
                  <a:schemeClr val="accent2">
                    <a:lumMod val="75000"/>
                  </a:schemeClr>
                </a:solidFill>
                <a:latin typeface="ＭＳ ゴシック" panose="020B0609070205080204" pitchFamily="49" charset="-128"/>
                <a:ea typeface="ＭＳ ゴシック" panose="020B0609070205080204" pitchFamily="49" charset="-128"/>
              </a:rPr>
              <a:t>自動生産</a:t>
            </a:r>
            <a:endParaRPr kumimoji="1" lang="ja-JP" altLang="en-US" sz="2000" b="1" dirty="0">
              <a:solidFill>
                <a:schemeClr val="accent2">
                  <a:lumMod val="75000"/>
                </a:schemeClr>
              </a:solidFill>
              <a:latin typeface="ＭＳ ゴシック" panose="020B0609070205080204" pitchFamily="49" charset="-128"/>
              <a:ea typeface="ＭＳ ゴシック" panose="020B0609070205080204" pitchFamily="49" charset="-128"/>
            </a:endParaRPr>
          </a:p>
        </p:txBody>
      </p:sp>
      <p:sp>
        <p:nvSpPr>
          <p:cNvPr id="27" name="角丸四角形 26"/>
          <p:cNvSpPr/>
          <p:nvPr/>
        </p:nvSpPr>
        <p:spPr>
          <a:xfrm>
            <a:off x="2492513" y="3934341"/>
            <a:ext cx="2016224" cy="70207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accent2">
                    <a:lumMod val="75000"/>
                  </a:schemeClr>
                </a:solidFill>
                <a:latin typeface="ＭＳ ゴシック" panose="020B0609070205080204" pitchFamily="49" charset="-128"/>
                <a:ea typeface="ＭＳ ゴシック" panose="020B0609070205080204" pitchFamily="49" charset="-128"/>
              </a:rPr>
              <a:t>新商品を</a:t>
            </a:r>
            <a:endParaRPr lang="en-US" altLang="ja-JP" sz="2000" b="1" dirty="0" smtClean="0">
              <a:solidFill>
                <a:schemeClr val="accent2">
                  <a:lumMod val="75000"/>
                </a:schemeClr>
              </a:solidFill>
              <a:latin typeface="ＭＳ ゴシック" panose="020B0609070205080204" pitchFamily="49" charset="-128"/>
              <a:ea typeface="ＭＳ ゴシック" panose="020B0609070205080204" pitchFamily="49" charset="-128"/>
            </a:endParaRPr>
          </a:p>
          <a:p>
            <a:pPr algn="ctr"/>
            <a:r>
              <a:rPr lang="ja-JP" altLang="en-US" sz="2000" b="1" dirty="0" smtClean="0">
                <a:solidFill>
                  <a:schemeClr val="accent2">
                    <a:lumMod val="75000"/>
                  </a:schemeClr>
                </a:solidFill>
                <a:latin typeface="ＭＳ ゴシック" panose="020B0609070205080204" pitchFamily="49" charset="-128"/>
                <a:ea typeface="ＭＳ ゴシック" panose="020B0609070205080204" pitchFamily="49" charset="-128"/>
              </a:rPr>
              <a:t>発表</a:t>
            </a:r>
            <a:endParaRPr kumimoji="1" lang="ja-JP" altLang="en-US" sz="2000" b="1" dirty="0">
              <a:solidFill>
                <a:schemeClr val="accent2">
                  <a:lumMod val="75000"/>
                </a:schemeClr>
              </a:solidFill>
              <a:latin typeface="ＭＳ ゴシック" panose="020B0609070205080204" pitchFamily="49" charset="-128"/>
              <a:ea typeface="ＭＳ ゴシック" panose="020B0609070205080204" pitchFamily="49" charset="-128"/>
            </a:endParaRPr>
          </a:p>
        </p:txBody>
      </p:sp>
      <p:sp>
        <p:nvSpPr>
          <p:cNvPr id="16" name="正方形/長方形 15"/>
          <p:cNvSpPr/>
          <p:nvPr/>
        </p:nvSpPr>
        <p:spPr>
          <a:xfrm>
            <a:off x="121149" y="327920"/>
            <a:ext cx="8620209" cy="4860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800" dirty="0" smtClean="0">
                <a:solidFill>
                  <a:srgbClr val="00B050"/>
                </a:solidFill>
                <a:latin typeface="+mj-ea"/>
                <a:ea typeface="+mj-ea"/>
              </a:rPr>
              <a:t>【</a:t>
            </a:r>
            <a:r>
              <a:rPr lang="ja-JP" altLang="en-US" sz="2800" smtClean="0">
                <a:solidFill>
                  <a:srgbClr val="00B050"/>
                </a:solidFill>
                <a:latin typeface="+mj-ea"/>
                <a:ea typeface="+mj-ea"/>
              </a:rPr>
              <a:t>進め方の例⑤</a:t>
            </a:r>
            <a:r>
              <a:rPr lang="ja-JP" altLang="en-US" sz="2800" dirty="0" smtClean="0">
                <a:solidFill>
                  <a:srgbClr val="00B050"/>
                </a:solidFill>
                <a:latin typeface="+mj-ea"/>
                <a:ea typeface="+mj-ea"/>
              </a:rPr>
              <a:t>　貼られた付箋を整理する</a:t>
            </a:r>
            <a:r>
              <a:rPr lang="en-US" altLang="ja-JP" sz="2800" dirty="0" smtClean="0">
                <a:solidFill>
                  <a:srgbClr val="00B050"/>
                </a:solidFill>
                <a:latin typeface="+mj-ea"/>
                <a:ea typeface="+mj-ea"/>
              </a:rPr>
              <a:t>】</a:t>
            </a:r>
            <a:endParaRPr kumimoji="1" lang="ja-JP" altLang="en-US" sz="2800" dirty="0">
              <a:solidFill>
                <a:srgbClr val="00B050"/>
              </a:solidFill>
              <a:latin typeface="+mj-ea"/>
              <a:ea typeface="+mj-ea"/>
            </a:endParaRPr>
          </a:p>
        </p:txBody>
      </p:sp>
      <p:sp>
        <p:nvSpPr>
          <p:cNvPr id="19" name="角丸四角形 18"/>
          <p:cNvSpPr/>
          <p:nvPr/>
        </p:nvSpPr>
        <p:spPr>
          <a:xfrm>
            <a:off x="4601731" y="2951089"/>
            <a:ext cx="2016224" cy="70207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accent2">
                    <a:lumMod val="75000"/>
                  </a:schemeClr>
                </a:solidFill>
                <a:latin typeface="ＭＳ ゴシック" panose="020B0609070205080204" pitchFamily="49" charset="-128"/>
                <a:ea typeface="ＭＳ ゴシック" panose="020B0609070205080204" pitchFamily="49" charset="-128"/>
              </a:rPr>
              <a:t>雑誌で取り上げられる</a:t>
            </a:r>
            <a:endParaRPr kumimoji="1" lang="ja-JP" altLang="en-US" sz="2000" b="1" dirty="0">
              <a:solidFill>
                <a:schemeClr val="accent2">
                  <a:lumMod val="75000"/>
                </a:schemeClr>
              </a:solidFill>
              <a:latin typeface="ＭＳ ゴシック" panose="020B0609070205080204" pitchFamily="49" charset="-128"/>
              <a:ea typeface="ＭＳ ゴシック" panose="020B0609070205080204" pitchFamily="49" charset="-128"/>
            </a:endParaRPr>
          </a:p>
        </p:txBody>
      </p:sp>
      <p:sp>
        <p:nvSpPr>
          <p:cNvPr id="20" name="角丸四角形 19"/>
          <p:cNvSpPr/>
          <p:nvPr/>
        </p:nvSpPr>
        <p:spPr>
          <a:xfrm>
            <a:off x="6712173" y="3723721"/>
            <a:ext cx="2016224" cy="702078"/>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accent2">
                    <a:lumMod val="75000"/>
                  </a:schemeClr>
                </a:solidFill>
                <a:latin typeface="ＭＳ ゴシック" panose="020B0609070205080204" pitchFamily="49" charset="-128"/>
                <a:ea typeface="ＭＳ ゴシック" panose="020B0609070205080204" pitchFamily="49" charset="-128"/>
              </a:rPr>
              <a:t>無農薬原料を使用</a:t>
            </a:r>
            <a:endParaRPr kumimoji="1" lang="ja-JP" altLang="en-US" sz="2000" b="1" dirty="0">
              <a:solidFill>
                <a:schemeClr val="accent2">
                  <a:lumMod val="75000"/>
                </a:schemeClr>
              </a:solidFill>
              <a:latin typeface="ＭＳ ゴシック" panose="020B0609070205080204" pitchFamily="49" charset="-128"/>
              <a:ea typeface="ＭＳ ゴシック" panose="020B0609070205080204" pitchFamily="49" charset="-128"/>
            </a:endParaRPr>
          </a:p>
        </p:txBody>
      </p:sp>
      <p:grpSp>
        <p:nvGrpSpPr>
          <p:cNvPr id="2" name="グループ化 1"/>
          <p:cNvGrpSpPr/>
          <p:nvPr/>
        </p:nvGrpSpPr>
        <p:grpSpPr>
          <a:xfrm>
            <a:off x="2462247" y="1405497"/>
            <a:ext cx="2046491" cy="2318224"/>
            <a:chOff x="2462246" y="1873996"/>
            <a:chExt cx="2046491" cy="3090965"/>
          </a:xfrm>
        </p:grpSpPr>
        <p:sp>
          <p:nvSpPr>
            <p:cNvPr id="28" name="角丸四角形 27"/>
            <p:cNvSpPr/>
            <p:nvPr/>
          </p:nvSpPr>
          <p:spPr>
            <a:xfrm>
              <a:off x="2462246" y="2706619"/>
              <a:ext cx="2046491" cy="2258342"/>
            </a:xfrm>
            <a:prstGeom prst="roundRect">
              <a:avLst/>
            </a:prstGeom>
            <a:noFill/>
            <a:ln w="50800">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2462246" y="1873996"/>
              <a:ext cx="1931551" cy="79208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rgbClr val="FF0000"/>
                  </a:solidFill>
                  <a:latin typeface="ＭＳ ゴシック" panose="020B0609070205080204" pitchFamily="49" charset="-128"/>
                  <a:ea typeface="ＭＳ ゴシック" panose="020B0609070205080204" pitchFamily="49" charset="-128"/>
                </a:rPr>
                <a:t>現状</a:t>
              </a:r>
              <a:endParaRPr kumimoji="1" lang="ja-JP" altLang="en-US" sz="2400" dirty="0">
                <a:solidFill>
                  <a:srgbClr val="FF0000"/>
                </a:solidFill>
                <a:latin typeface="ＭＳ ゴシック" panose="020B0609070205080204" pitchFamily="49" charset="-128"/>
                <a:ea typeface="ＭＳ ゴシック" panose="020B0609070205080204" pitchFamily="49" charset="-128"/>
              </a:endParaRPr>
            </a:p>
          </p:txBody>
        </p:sp>
      </p:grpSp>
      <p:grpSp>
        <p:nvGrpSpPr>
          <p:cNvPr id="34" name="グループ化 33"/>
          <p:cNvGrpSpPr/>
          <p:nvPr/>
        </p:nvGrpSpPr>
        <p:grpSpPr>
          <a:xfrm>
            <a:off x="4579865" y="1405497"/>
            <a:ext cx="2046491" cy="2318224"/>
            <a:chOff x="2462246" y="1873996"/>
            <a:chExt cx="2046491" cy="3090965"/>
          </a:xfrm>
        </p:grpSpPr>
        <p:sp>
          <p:nvSpPr>
            <p:cNvPr id="35" name="角丸四角形 34"/>
            <p:cNvSpPr/>
            <p:nvPr/>
          </p:nvSpPr>
          <p:spPr>
            <a:xfrm>
              <a:off x="2462246" y="2706619"/>
              <a:ext cx="2046491" cy="2258342"/>
            </a:xfrm>
            <a:prstGeom prst="roundRect">
              <a:avLst/>
            </a:prstGeom>
            <a:noFill/>
            <a:ln w="50800">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2462246" y="1873996"/>
              <a:ext cx="1931551" cy="79208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rgbClr val="FF0000"/>
                  </a:solidFill>
                  <a:latin typeface="ＭＳ ゴシック" panose="020B0609070205080204" pitchFamily="49" charset="-128"/>
                  <a:ea typeface="ＭＳ ゴシック" panose="020B0609070205080204" pitchFamily="49" charset="-128"/>
                </a:rPr>
                <a:t>評価</a:t>
              </a:r>
              <a:endParaRPr kumimoji="1" lang="ja-JP" altLang="en-US" sz="2400" dirty="0">
                <a:solidFill>
                  <a:srgbClr val="FF0000"/>
                </a:solidFill>
                <a:latin typeface="ＭＳ ゴシック" panose="020B0609070205080204" pitchFamily="49" charset="-128"/>
                <a:ea typeface="ＭＳ ゴシック" panose="020B0609070205080204" pitchFamily="49" charset="-128"/>
              </a:endParaRPr>
            </a:p>
          </p:txBody>
        </p:sp>
      </p:grpSp>
      <p:grpSp>
        <p:nvGrpSpPr>
          <p:cNvPr id="3" name="グループ化 2"/>
          <p:cNvGrpSpPr/>
          <p:nvPr/>
        </p:nvGrpSpPr>
        <p:grpSpPr>
          <a:xfrm>
            <a:off x="6694868" y="1405498"/>
            <a:ext cx="2046491" cy="3110468"/>
            <a:chOff x="6694867" y="1873996"/>
            <a:chExt cx="2046491" cy="4147291"/>
          </a:xfrm>
        </p:grpSpPr>
        <p:sp>
          <p:nvSpPr>
            <p:cNvPr id="38" name="角丸四角形 37"/>
            <p:cNvSpPr/>
            <p:nvPr/>
          </p:nvSpPr>
          <p:spPr>
            <a:xfrm>
              <a:off x="6694867" y="2706618"/>
              <a:ext cx="2046491" cy="3314669"/>
            </a:xfrm>
            <a:prstGeom prst="roundRect">
              <a:avLst/>
            </a:prstGeom>
            <a:noFill/>
            <a:ln w="50800">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6694867" y="1873996"/>
              <a:ext cx="1931551" cy="79208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rgbClr val="FF0000"/>
                  </a:solidFill>
                  <a:latin typeface="ＭＳ ゴシック" panose="020B0609070205080204" pitchFamily="49" charset="-128"/>
                  <a:ea typeface="ＭＳ ゴシック" panose="020B0609070205080204" pitchFamily="49" charset="-128"/>
                </a:rPr>
                <a:t>生産</a:t>
              </a:r>
              <a:endParaRPr kumimoji="1" lang="ja-JP" altLang="en-US" sz="2400" dirty="0">
                <a:solidFill>
                  <a:srgbClr val="FF0000"/>
                </a:solidFill>
                <a:latin typeface="ＭＳ ゴシック" panose="020B0609070205080204" pitchFamily="49" charset="-128"/>
                <a:ea typeface="ＭＳ ゴシック" panose="020B0609070205080204" pitchFamily="49" charset="-128"/>
              </a:endParaRPr>
            </a:p>
          </p:txBody>
        </p:sp>
      </p:grpSp>
      <p:grpSp>
        <p:nvGrpSpPr>
          <p:cNvPr id="5" name="グループ化 4"/>
          <p:cNvGrpSpPr/>
          <p:nvPr/>
        </p:nvGrpSpPr>
        <p:grpSpPr>
          <a:xfrm>
            <a:off x="2411862" y="3880335"/>
            <a:ext cx="4133217" cy="810090"/>
            <a:chOff x="2407957" y="5173780"/>
            <a:chExt cx="4133217" cy="1080120"/>
          </a:xfrm>
        </p:grpSpPr>
        <p:sp>
          <p:nvSpPr>
            <p:cNvPr id="32" name="角丸四角形 31"/>
            <p:cNvSpPr/>
            <p:nvPr/>
          </p:nvSpPr>
          <p:spPr>
            <a:xfrm>
              <a:off x="2407957" y="5173780"/>
              <a:ext cx="2171907" cy="1080120"/>
            </a:xfrm>
            <a:prstGeom prst="roundRect">
              <a:avLst/>
            </a:prstGeom>
            <a:noFill/>
            <a:ln w="50800">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4609623" y="5334385"/>
              <a:ext cx="1931551" cy="79208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rgbClr val="FF0000"/>
                  </a:solidFill>
                  <a:latin typeface="ＭＳ ゴシック" panose="020B0609070205080204" pitchFamily="49" charset="-128"/>
                  <a:ea typeface="ＭＳ ゴシック" panose="020B0609070205080204" pitchFamily="49" charset="-128"/>
                </a:rPr>
                <a:t>その他</a:t>
              </a:r>
              <a:endParaRPr kumimoji="1" lang="ja-JP" altLang="en-US" sz="2400" dirty="0">
                <a:solidFill>
                  <a:srgbClr val="FF0000"/>
                </a:solidFill>
                <a:latin typeface="ＭＳ ゴシック" panose="020B0609070205080204" pitchFamily="49" charset="-128"/>
                <a:ea typeface="ＭＳ ゴシック" panose="020B0609070205080204" pitchFamily="49" charset="-128"/>
              </a:endParaRPr>
            </a:p>
          </p:txBody>
        </p:sp>
      </p:grpSp>
      <p:sp>
        <p:nvSpPr>
          <p:cNvPr id="7" name="テキスト ボックス 6"/>
          <p:cNvSpPr txBox="1"/>
          <p:nvPr/>
        </p:nvSpPr>
        <p:spPr>
          <a:xfrm>
            <a:off x="300762" y="2616389"/>
            <a:ext cx="1750958" cy="1200329"/>
          </a:xfrm>
          <a:prstGeom prst="rect">
            <a:avLst/>
          </a:prstGeom>
          <a:solidFill>
            <a:schemeClr val="bg1"/>
          </a:solidFill>
        </p:spPr>
        <p:txBody>
          <a:bodyPr wrap="square" rtlCol="0">
            <a:spAutoFit/>
          </a:bodyPr>
          <a:lstStyle/>
          <a:p>
            <a:pPr algn="ctr"/>
            <a:r>
              <a:rPr kumimoji="1" lang="ja-JP" altLang="en-US" sz="3600" dirty="0" smtClean="0">
                <a:latin typeface="ＭＳ ゴシック" panose="020B0609070205080204" pitchFamily="49" charset="-128"/>
                <a:ea typeface="ＭＳ ゴシック" panose="020B0609070205080204" pitchFamily="49" charset="-128"/>
              </a:rPr>
              <a:t>よさ</a:t>
            </a:r>
            <a:endParaRPr kumimoji="1" lang="en-US" altLang="ja-JP" sz="3600" dirty="0" smtClean="0">
              <a:latin typeface="ＭＳ ゴシック" panose="020B0609070205080204" pitchFamily="49" charset="-128"/>
              <a:ea typeface="ＭＳ ゴシック" panose="020B0609070205080204" pitchFamily="49" charset="-128"/>
            </a:endParaRPr>
          </a:p>
          <a:p>
            <a:pPr algn="ctr"/>
            <a:r>
              <a:rPr kumimoji="1" lang="en-US" altLang="ja-JP" sz="3600" dirty="0" smtClean="0">
                <a:latin typeface="ＭＳ ゴシック" panose="020B0609070205080204" pitchFamily="49" charset="-128"/>
                <a:ea typeface="ＭＳ ゴシック" panose="020B0609070205080204" pitchFamily="49" charset="-128"/>
              </a:rPr>
              <a:t>(</a:t>
            </a:r>
            <a:r>
              <a:rPr kumimoji="1" lang="ja-JP" altLang="en-US" sz="3600" dirty="0" smtClean="0">
                <a:latin typeface="ＭＳ ゴシック" panose="020B0609070205080204" pitchFamily="49" charset="-128"/>
                <a:ea typeface="ＭＳ ゴシック" panose="020B0609070205080204" pitchFamily="49" charset="-128"/>
              </a:rPr>
              <a:t>成果</a:t>
            </a:r>
            <a:r>
              <a:rPr kumimoji="1" lang="en-US" altLang="ja-JP" sz="3600" dirty="0" smtClean="0">
                <a:latin typeface="ＭＳ ゴシック" panose="020B0609070205080204" pitchFamily="49" charset="-128"/>
                <a:ea typeface="ＭＳ ゴシック" panose="020B0609070205080204" pitchFamily="49" charset="-128"/>
              </a:rPr>
              <a:t>)</a:t>
            </a:r>
            <a:endParaRPr kumimoji="1" lang="ja-JP" altLang="en-US" sz="36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814757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10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927</TotalTime>
  <Words>478</Words>
  <Application>Microsoft Office PowerPoint</Application>
  <PresentationFormat>画面に合わせる (16:9)</PresentationFormat>
  <Paragraphs>124</Paragraphs>
  <Slides>7</Slides>
  <Notes>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ＭＳ Ｐゴシック</vt:lpstr>
      <vt:lpstr>ＭＳ Ｐ明朝</vt:lpstr>
      <vt:lpstr>ＭＳ ゴシック</vt:lpstr>
      <vt:lpstr>Arial</vt:lpstr>
      <vt:lpstr>Calibri</vt:lpstr>
      <vt:lpstr>Office ​​テーマ</vt:lpstr>
      <vt:lpstr> マトリックス法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野中皇児</dc:creator>
  <cp:lastModifiedBy>末次 知子</cp:lastModifiedBy>
  <cp:revision>99</cp:revision>
  <dcterms:created xsi:type="dcterms:W3CDTF">2014-07-08T00:56:44Z</dcterms:created>
  <dcterms:modified xsi:type="dcterms:W3CDTF">2015-03-23T01:50:14Z</dcterms:modified>
</cp:coreProperties>
</file>