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73" r:id="rId4"/>
    <p:sldId id="266" r:id="rId5"/>
    <p:sldId id="263" r:id="rId6"/>
    <p:sldId id="269" r:id="rId7"/>
    <p:sldId id="272" r:id="rId8"/>
    <p:sldId id="267" r:id="rId9"/>
  </p:sldIdLst>
  <p:sldSz cx="9144000" cy="5143500" type="screen16x9"/>
  <p:notesSz cx="6735763" cy="9869488"/>
  <p:defaultTextStyle>
    <a:defPPr>
      <a:defRPr lang="ja-JP"/>
    </a:defPPr>
    <a:lvl1pPr marL="0" algn="l" defTabSz="685800" rtl="0" eaLnBrk="1" latinLnBrk="0" hangingPunct="1">
      <a:defRPr kumimoji="1" sz="1400" kern="1200">
        <a:solidFill>
          <a:schemeClr val="tx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guide id="3" orient="horz" pos="1620">
          <p15:clr>
            <a:srgbClr val="A4A3A4"/>
          </p15:clr>
        </p15:guide>
        <p15:guide id="4"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1535" autoAdjust="0"/>
  </p:normalViewPr>
  <p:slideViewPr>
    <p:cSldViewPr snapToGrid="0">
      <p:cViewPr varScale="1">
        <p:scale>
          <a:sx n="104" d="100"/>
          <a:sy n="104" d="100"/>
        </p:scale>
        <p:origin x="474" y="96"/>
      </p:cViewPr>
      <p:guideLst>
        <p:guide orient="horz" pos="2160"/>
        <p:guide pos="3840"/>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5373" y="0"/>
            <a:ext cx="2918831" cy="495188"/>
          </a:xfrm>
          <a:prstGeom prst="rect">
            <a:avLst/>
          </a:prstGeom>
        </p:spPr>
        <p:txBody>
          <a:bodyPr vert="horz" lIns="91440" tIns="45720" rIns="91440" bIns="45720" rtlCol="0"/>
          <a:lstStyle>
            <a:lvl1pPr algn="r">
              <a:defRPr sz="1200"/>
            </a:lvl1pPr>
          </a:lstStyle>
          <a:p>
            <a:fld id="{D26143A0-F90C-4A0B-AEC8-3317A8584655}" type="datetimeFigureOut">
              <a:rPr kumimoji="1" lang="ja-JP" altLang="en-US" smtClean="0"/>
              <a:t>2015/3/23</a:t>
            </a:fld>
            <a:endParaRPr kumimoji="1" lang="ja-JP" altLang="en-US" dirty="0"/>
          </a:p>
        </p:txBody>
      </p:sp>
      <p:sp>
        <p:nvSpPr>
          <p:cNvPr id="4" name="フッター プレースホルダー 3"/>
          <p:cNvSpPr>
            <a:spLocks noGrp="1"/>
          </p:cNvSpPr>
          <p:nvPr>
            <p:ph type="ftr" sz="quarter" idx="2"/>
          </p:nvPr>
        </p:nvSpPr>
        <p:spPr>
          <a:xfrm>
            <a:off x="0" y="9374301"/>
            <a:ext cx="2918831" cy="4951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5373" y="9374301"/>
            <a:ext cx="2918831" cy="495187"/>
          </a:xfrm>
          <a:prstGeom prst="rect">
            <a:avLst/>
          </a:prstGeom>
        </p:spPr>
        <p:txBody>
          <a:bodyPr vert="horz" lIns="91440" tIns="45720" rIns="91440" bIns="45720" rtlCol="0" anchor="b"/>
          <a:lstStyle>
            <a:lvl1pPr algn="r">
              <a:defRPr sz="1200"/>
            </a:lvl1pPr>
          </a:lstStyle>
          <a:p>
            <a:fld id="{5B965494-08C0-4ABD-A1B4-C2AEFD57698E}" type="slidenum">
              <a:rPr kumimoji="1" lang="ja-JP" altLang="en-US" smtClean="0"/>
              <a:t>‹#›</a:t>
            </a:fld>
            <a:endParaRPr kumimoji="1" lang="ja-JP" altLang="en-US" dirty="0"/>
          </a:p>
        </p:txBody>
      </p:sp>
    </p:spTree>
    <p:extLst>
      <p:ext uri="{BB962C8B-B14F-4D97-AF65-F5344CB8AC3E}">
        <p14:creationId xmlns:p14="http://schemas.microsoft.com/office/powerpoint/2010/main" val="2119577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0A43C68-A531-44C5-BECB-3A2E3C530DC4}" type="datetimeFigureOut">
              <a:rPr kumimoji="1" lang="ja-JP" altLang="en-US" smtClean="0"/>
              <a:t>2015/3/23</a:t>
            </a:fld>
            <a:endParaRPr kumimoji="1" lang="ja-JP" altLang="en-US" dirty="0"/>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100" y="4749800"/>
            <a:ext cx="5389563" cy="38862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4188"/>
            <a:ext cx="2919412" cy="495300"/>
          </a:xfrm>
          <a:prstGeom prst="rect">
            <a:avLst/>
          </a:prstGeom>
        </p:spPr>
        <p:txBody>
          <a:bodyPr vert="horz" lIns="91440" tIns="45720" rIns="91440" bIns="45720" rtlCol="0" anchor="b"/>
          <a:lstStyle>
            <a:lvl1pPr algn="r">
              <a:defRPr sz="1200"/>
            </a:lvl1pPr>
          </a:lstStyle>
          <a:p>
            <a:fld id="{14398C0C-BE85-429E-9891-07FFA6418457}" type="slidenum">
              <a:rPr kumimoji="1" lang="ja-JP" altLang="en-US" smtClean="0"/>
              <a:t>‹#›</a:t>
            </a:fld>
            <a:endParaRPr kumimoji="1" lang="ja-JP" altLang="en-US" dirty="0"/>
          </a:p>
        </p:txBody>
      </p:sp>
    </p:spTree>
    <p:extLst>
      <p:ext uri="{BB962C8B-B14F-4D97-AF65-F5344CB8AC3E}">
        <p14:creationId xmlns:p14="http://schemas.microsoft.com/office/powerpoint/2010/main" val="4220177796"/>
      </p:ext>
    </p:extLst>
  </p:cSld>
  <p:clrMap bg1="lt1" tx1="dk1" bg2="lt2" tx2="dk2" accent1="accent1" accent2="accent2" accent3="accent3" accent4="accent4" accent5="accent5" accent6="accent6" hlink="hlink" folHlink="folHlink"/>
  <p:notesStyle>
    <a:lvl1pPr marL="0" algn="l" defTabSz="685800" rtl="0" eaLnBrk="1" latinLnBrk="0" hangingPunct="1">
      <a:defRPr kumimoji="1" sz="900" kern="1200">
        <a:solidFill>
          <a:schemeClr val="tx1"/>
        </a:solidFill>
        <a:latin typeface="+mn-lt"/>
        <a:ea typeface="+mn-ea"/>
        <a:cs typeface="+mn-cs"/>
      </a:defRPr>
    </a:lvl1pPr>
    <a:lvl2pPr marL="342900" algn="l" defTabSz="685800" rtl="0" eaLnBrk="1" latinLnBrk="0" hangingPunct="1">
      <a:defRPr kumimoji="1" sz="900" kern="1200">
        <a:solidFill>
          <a:schemeClr val="tx1"/>
        </a:solidFill>
        <a:latin typeface="+mn-lt"/>
        <a:ea typeface="+mn-ea"/>
        <a:cs typeface="+mn-cs"/>
      </a:defRPr>
    </a:lvl2pPr>
    <a:lvl3pPr marL="685800" algn="l" defTabSz="685800" rtl="0" eaLnBrk="1" latinLnBrk="0" hangingPunct="1">
      <a:defRPr kumimoji="1" sz="900" kern="1200">
        <a:solidFill>
          <a:schemeClr val="tx1"/>
        </a:solidFill>
        <a:latin typeface="+mn-lt"/>
        <a:ea typeface="+mn-ea"/>
        <a:cs typeface="+mn-cs"/>
      </a:defRPr>
    </a:lvl3pPr>
    <a:lvl4pPr marL="1028700" algn="l" defTabSz="685800" rtl="0" eaLnBrk="1" latinLnBrk="0" hangingPunct="1">
      <a:defRPr kumimoji="1" sz="900" kern="1200">
        <a:solidFill>
          <a:schemeClr val="tx1"/>
        </a:solidFill>
        <a:latin typeface="+mn-lt"/>
        <a:ea typeface="+mn-ea"/>
        <a:cs typeface="+mn-cs"/>
      </a:defRPr>
    </a:lvl4pPr>
    <a:lvl5pPr marL="1371600" algn="l" defTabSz="685800" rtl="0" eaLnBrk="1" latinLnBrk="0" hangingPunct="1">
      <a:defRPr kumimoji="1" sz="900" kern="1200">
        <a:solidFill>
          <a:schemeClr val="tx1"/>
        </a:solidFill>
        <a:latin typeface="+mn-lt"/>
        <a:ea typeface="+mn-ea"/>
        <a:cs typeface="+mn-cs"/>
      </a:defRPr>
    </a:lvl5pPr>
    <a:lvl6pPr marL="1714500" algn="l" defTabSz="685800" rtl="0" eaLnBrk="1" latinLnBrk="0" hangingPunct="1">
      <a:defRPr kumimoji="1" sz="900" kern="1200">
        <a:solidFill>
          <a:schemeClr val="tx1"/>
        </a:solidFill>
        <a:latin typeface="+mn-lt"/>
        <a:ea typeface="+mn-ea"/>
        <a:cs typeface="+mn-cs"/>
      </a:defRPr>
    </a:lvl6pPr>
    <a:lvl7pPr marL="2057400" algn="l" defTabSz="685800" rtl="0" eaLnBrk="1" latinLnBrk="0" hangingPunct="1">
      <a:defRPr kumimoji="1" sz="900" kern="1200">
        <a:solidFill>
          <a:schemeClr val="tx1"/>
        </a:solidFill>
        <a:latin typeface="+mn-lt"/>
        <a:ea typeface="+mn-ea"/>
        <a:cs typeface="+mn-cs"/>
      </a:defRPr>
    </a:lvl7pPr>
    <a:lvl8pPr marL="2400300" algn="l" defTabSz="685800" rtl="0" eaLnBrk="1" latinLnBrk="0" hangingPunct="1">
      <a:defRPr kumimoji="1" sz="900" kern="1200">
        <a:solidFill>
          <a:schemeClr val="tx1"/>
        </a:solidFill>
        <a:latin typeface="+mn-lt"/>
        <a:ea typeface="+mn-ea"/>
        <a:cs typeface="+mn-cs"/>
      </a:defRPr>
    </a:lvl8pPr>
    <a:lvl9pPr marL="2743200" algn="l" defTabSz="685800" rtl="0" eaLnBrk="1" latinLnBrk="0" hangingPunct="1">
      <a:defRPr kumimoji="1"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ＫＪ法について説明します。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1</a:t>
            </a:fld>
            <a:endParaRPr kumimoji="1" lang="ja-JP" altLang="en-US" dirty="0"/>
          </a:p>
        </p:txBody>
      </p:sp>
    </p:spTree>
    <p:extLst>
      <p:ext uri="{BB962C8B-B14F-4D97-AF65-F5344CB8AC3E}">
        <p14:creationId xmlns:p14="http://schemas.microsoft.com/office/powerpoint/2010/main" val="1877839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ts val="4700"/>
              </a:lnSpc>
              <a:buNone/>
            </a:pPr>
            <a:r>
              <a:rPr kumimoji="1" lang="ja-JP" altLang="en-US" dirty="0" smtClean="0"/>
              <a:t>ＫＪ法は、</a:t>
            </a:r>
            <a:r>
              <a:rPr lang="ja-JP" altLang="en-US" sz="800" b="0" dirty="0" smtClean="0">
                <a:solidFill>
                  <a:srgbClr val="00B0F0"/>
                </a:solidFill>
                <a:latin typeface="ＭＳ ゴシック" panose="020B0609070205080204" pitchFamily="49" charset="-128"/>
                <a:ea typeface="ＭＳ ゴシック" panose="020B0609070205080204" pitchFamily="49" charset="-128"/>
              </a:rPr>
              <a:t>問題そのものの全体像がはっきりせず、どこに問題があるか見付け出すときや、問題解決段階で、 出された解決策がどんな関係になっているか</a:t>
            </a:r>
            <a:r>
              <a:rPr lang="ja-JP" altLang="en-US" sz="800" b="0" smtClean="0">
                <a:solidFill>
                  <a:srgbClr val="00B0F0"/>
                </a:solidFill>
                <a:latin typeface="ＭＳ ゴシック" panose="020B0609070205080204" pitchFamily="49" charset="-128"/>
                <a:ea typeface="ＭＳ ゴシック" panose="020B0609070205080204" pitchFamily="49" charset="-128"/>
              </a:rPr>
              <a:t>を理解し合うのに有効です。</a:t>
            </a:r>
            <a:endParaRPr lang="ja-JP" altLang="en-US" sz="800" b="0" dirty="0" smtClean="0">
              <a:solidFill>
                <a:srgbClr val="00B0F0"/>
              </a:solidFill>
              <a:latin typeface="ＭＳ ゴシック" panose="020B0609070205080204" pitchFamily="49" charset="-128"/>
              <a:ea typeface="ＭＳ ゴシック" panose="020B0609070205080204" pitchFamily="49" charset="-128"/>
            </a:endParaRPr>
          </a:p>
          <a:p>
            <a:pPr marL="0" indent="0">
              <a:lnSpc>
                <a:spcPts val="4700"/>
              </a:lnSpc>
              <a:buNone/>
            </a:pPr>
            <a:endParaRPr kumimoji="1" lang="ja-JP" altLang="en-US" dirty="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2</a:t>
            </a:fld>
            <a:endParaRPr kumimoji="1" lang="ja-JP" altLang="en-US" dirty="0"/>
          </a:p>
        </p:txBody>
      </p:sp>
    </p:spTree>
    <p:extLst>
      <p:ext uri="{BB962C8B-B14F-4D97-AF65-F5344CB8AC3E}">
        <p14:creationId xmlns:p14="http://schemas.microsoft.com/office/powerpoint/2010/main" val="1692321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dirty="0" smtClean="0"/>
              <a:t>ＫＪ法には、メリット・デメリットがあります。</a:t>
            </a:r>
            <a:endParaRPr kumimoji="1" lang="en-US" altLang="ja-JP" dirty="0" smtClean="0"/>
          </a:p>
          <a:p>
            <a:pPr marL="0" indent="0">
              <a:buNone/>
            </a:pPr>
            <a:r>
              <a:rPr kumimoji="1" lang="ja-JP" altLang="en-US" dirty="0" smtClean="0"/>
              <a:t>メリットの１つ目は、</a:t>
            </a:r>
            <a:r>
              <a:rPr lang="ja-JP" altLang="en-US" dirty="0" smtClean="0"/>
              <a:t>観察者の気付きを反映させ、授業を多角的に分析する際に有効だということです。</a:t>
            </a:r>
            <a:endParaRPr lang="en-US" altLang="ja-JP" dirty="0" smtClean="0"/>
          </a:p>
          <a:p>
            <a:pPr marL="0" indent="0">
              <a:buNone/>
            </a:pPr>
            <a:r>
              <a:rPr lang="ja-JP" altLang="en-US" dirty="0" smtClean="0"/>
              <a:t>２つ目は、視覚に訴えることで全参加者が課題の共有を図ることができることです。</a:t>
            </a:r>
            <a:endParaRPr lang="en-US" altLang="ja-JP" dirty="0" smtClean="0"/>
          </a:p>
          <a:p>
            <a:pPr marL="0" indent="0">
              <a:buNone/>
            </a:pPr>
            <a:r>
              <a:rPr lang="ja-JP" altLang="en-US" dirty="0" smtClean="0"/>
              <a:t>デメリットは、出された内容を整理したり構造化したりするためには、慣れが必要だということです。</a:t>
            </a:r>
            <a:endParaRPr lang="en-US" altLang="ja-JP" dirty="0" smtClean="0"/>
          </a:p>
          <a:p>
            <a:pPr marL="0" indent="0">
              <a:buNone/>
            </a:pPr>
            <a:r>
              <a:rPr lang="ja-JP" altLang="en-US" dirty="0" smtClean="0"/>
              <a:t>グループ内でまとめる人の役割が、より重要となります。状況によって、グループ内にまとめ役となるファシリテーターを設定することも考えられます。</a:t>
            </a:r>
            <a:endParaRPr lang="en-US" altLang="ja-JP" dirty="0" smtClean="0"/>
          </a:p>
        </p:txBody>
      </p:sp>
      <p:sp>
        <p:nvSpPr>
          <p:cNvPr id="4" name="スライド番号プレースホルダー 3"/>
          <p:cNvSpPr>
            <a:spLocks noGrp="1"/>
          </p:cNvSpPr>
          <p:nvPr>
            <p:ph type="sldNum" sz="quarter" idx="10"/>
          </p:nvPr>
        </p:nvSpPr>
        <p:spPr/>
        <p:txBody>
          <a:bodyPr/>
          <a:lstStyle/>
          <a:p>
            <a:fld id="{14398C0C-BE85-429E-9891-07FFA6418457}" type="slidenum">
              <a:rPr lang="ja-JP" altLang="en-US" smtClean="0">
                <a:solidFill>
                  <a:prstClr val="black"/>
                </a:solidFill>
              </a:rPr>
              <a:pPr/>
              <a:t>3</a:t>
            </a:fld>
            <a:endParaRPr lang="ja-JP" altLang="en-US" dirty="0">
              <a:solidFill>
                <a:prstClr val="black"/>
              </a:solidFill>
            </a:endParaRPr>
          </a:p>
        </p:txBody>
      </p:sp>
    </p:spTree>
    <p:extLst>
      <p:ext uri="{BB962C8B-B14F-4D97-AF65-F5344CB8AC3E}">
        <p14:creationId xmlns:p14="http://schemas.microsoft.com/office/powerpoint/2010/main" val="1132934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授業研究会を例に、進め方を説明します。まず、</a:t>
            </a:r>
            <a:r>
              <a:rPr lang="ja-JP" altLang="en-US" sz="900" dirty="0" smtClean="0"/>
              <a:t>出されたアイデアや収集した情報を付箋に記入します。</a:t>
            </a:r>
            <a:endParaRPr kumimoji="1" lang="en-US" altLang="ja-JP" dirty="0" smtClean="0"/>
          </a:p>
          <a:p>
            <a:r>
              <a:rPr kumimoji="1" lang="ja-JP" altLang="en-US" dirty="0" smtClean="0"/>
              <a:t>このとき、１枚の付箋に書く事柄は、一つだけとします。</a:t>
            </a:r>
            <a:endParaRPr kumimoji="1" lang="en-US" altLang="ja-JP" dirty="0" smtClean="0"/>
          </a:p>
          <a:p>
            <a:r>
              <a:rPr kumimoji="1" lang="ja-JP" altLang="en-US" dirty="0" smtClean="0"/>
              <a:t>ピンクの付箋に成果、水色の付箋に課題、というように色分けした方が分かりやすくなります。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4</a:t>
            </a:fld>
            <a:endParaRPr kumimoji="1" lang="ja-JP" altLang="en-US" dirty="0"/>
          </a:p>
        </p:txBody>
      </p:sp>
    </p:spTree>
    <p:extLst>
      <p:ext uri="{BB962C8B-B14F-4D97-AF65-F5344CB8AC3E}">
        <p14:creationId xmlns:p14="http://schemas.microsoft.com/office/powerpoint/2010/main" val="1570776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次に、少人数のグループを作り、自分が書いた付箋の内容について、コメントしながら模造紙に貼っていきます。</a:t>
            </a:r>
            <a:endParaRPr kumimoji="1" lang="en-US" altLang="ja-JP" dirty="0" smtClean="0"/>
          </a:p>
          <a:p>
            <a:r>
              <a:rPr kumimoji="1" lang="ja-JP" altLang="en-US" dirty="0" smtClean="0"/>
              <a:t>付箋を貼るときには、同じような意見は近い場所に貼っていきます。</a:t>
            </a:r>
            <a:endParaRPr kumimoji="1" lang="ja-JP" altLang="en-US" dirty="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5</a:t>
            </a:fld>
            <a:endParaRPr kumimoji="1" lang="ja-JP" altLang="en-US" dirty="0"/>
          </a:p>
        </p:txBody>
      </p:sp>
    </p:spTree>
    <p:extLst>
      <p:ext uri="{BB962C8B-B14F-4D97-AF65-F5344CB8AC3E}">
        <p14:creationId xmlns:p14="http://schemas.microsoft.com/office/powerpoint/2010/main" val="1377590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付箋を模造紙に貼り終わったら、</a:t>
            </a:r>
            <a:r>
              <a:rPr lang="ja-JP" altLang="en-US" sz="900" dirty="0" smtClean="0"/>
              <a:t>共通するものをまとめ、簡潔な文言でタイトルを付けます。</a:t>
            </a:r>
            <a:endParaRPr kumimoji="1" lang="ja-JP" altLang="en-US" dirty="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6</a:t>
            </a:fld>
            <a:endParaRPr kumimoji="1" lang="ja-JP" altLang="en-US" dirty="0"/>
          </a:p>
        </p:txBody>
      </p:sp>
    </p:spTree>
    <p:extLst>
      <p:ext uri="{BB962C8B-B14F-4D97-AF65-F5344CB8AC3E}">
        <p14:creationId xmlns:p14="http://schemas.microsoft.com/office/powerpoint/2010/main" val="856420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lang="ja-JP" altLang="en-US" sz="900" dirty="0" smtClean="0"/>
              <a:t>小さなカテゴリーを大きなカテゴリーにまとめたり、カテゴリーごとの関連を矢印で結んだりして構造化します。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7</a:t>
            </a:fld>
            <a:endParaRPr kumimoji="1" lang="ja-JP" altLang="en-US" dirty="0"/>
          </a:p>
        </p:txBody>
      </p:sp>
    </p:spTree>
    <p:extLst>
      <p:ext uri="{BB962C8B-B14F-4D97-AF65-F5344CB8AC3E}">
        <p14:creationId xmlns:p14="http://schemas.microsoft.com/office/powerpoint/2010/main" val="15913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さらに、</a:t>
            </a:r>
            <a:r>
              <a:rPr lang="ja-JP" altLang="en-US" sz="900" dirty="0" smtClean="0"/>
              <a:t>作業を通して分かったことなどを文章化して、まとめたり話合いを行ったりします。</a:t>
            </a:r>
            <a:r>
              <a:rPr kumimoji="1" lang="ja-JP" altLang="en-US" dirty="0" smtClean="0"/>
              <a:t>最後に、グループで考えた解決策を全体で報告し、協議します。</a:t>
            </a:r>
            <a:endParaRPr kumimoji="1" lang="ja-JP" altLang="en-US" dirty="0"/>
          </a:p>
        </p:txBody>
      </p:sp>
      <p:sp>
        <p:nvSpPr>
          <p:cNvPr id="4" name="スライド番号プレースホルダー 3"/>
          <p:cNvSpPr>
            <a:spLocks noGrp="1"/>
          </p:cNvSpPr>
          <p:nvPr>
            <p:ph type="sldNum" sz="quarter" idx="10"/>
          </p:nvPr>
        </p:nvSpPr>
        <p:spPr/>
        <p:txBody>
          <a:bodyPr/>
          <a:lstStyle/>
          <a:p>
            <a:fld id="{14398C0C-BE85-429E-9891-07FFA6418457}" type="slidenum">
              <a:rPr kumimoji="1" lang="ja-JP" altLang="en-US" smtClean="0"/>
              <a:t>8</a:t>
            </a:fld>
            <a:endParaRPr kumimoji="1" lang="ja-JP" altLang="en-US" dirty="0"/>
          </a:p>
        </p:txBody>
      </p:sp>
    </p:spTree>
    <p:extLst>
      <p:ext uri="{BB962C8B-B14F-4D97-AF65-F5344CB8AC3E}">
        <p14:creationId xmlns:p14="http://schemas.microsoft.com/office/powerpoint/2010/main" val="267165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841772"/>
            <a:ext cx="6858000" cy="17907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1960553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27037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273844"/>
            <a:ext cx="1971675" cy="435887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273844"/>
            <a:ext cx="5800725" cy="435887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1785037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363789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282304"/>
            <a:ext cx="7886700" cy="2139553"/>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290342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369219"/>
            <a:ext cx="3886200" cy="326350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369219"/>
            <a:ext cx="3886200" cy="326350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2996060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273844"/>
            <a:ext cx="7886700" cy="99417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1878806"/>
            <a:ext cx="3868340" cy="2763441"/>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1878806"/>
            <a:ext cx="3887391" cy="2763441"/>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226657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4027927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3698717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42900"/>
            <a:ext cx="2949178" cy="120015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3571291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42900"/>
            <a:ext cx="2949178" cy="120015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458CCC5-CB10-4363-9952-4719935EAE80}" type="datetimeFigureOut">
              <a:rPr kumimoji="1" lang="ja-JP" altLang="en-US" smtClean="0"/>
              <a:t>2015/3/23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1262903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4767263"/>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5458CCC5-CB10-4363-9952-4719935EAE80}" type="datetimeFigureOut">
              <a:rPr kumimoji="1" lang="ja-JP" altLang="en-US" smtClean="0"/>
              <a:t>2015/3/23</a:t>
            </a:fld>
            <a:endParaRPr kumimoji="1" lang="ja-JP" altLang="en-US" dirty="0"/>
          </a:p>
        </p:txBody>
      </p:sp>
      <p:sp>
        <p:nvSpPr>
          <p:cNvPr id="5" name="フッター プレースホルダー 4"/>
          <p:cNvSpPr>
            <a:spLocks noGrp="1"/>
          </p:cNvSpPr>
          <p:nvPr>
            <p:ph type="ftr" sz="quarter" idx="3"/>
          </p:nvPr>
        </p:nvSpPr>
        <p:spPr>
          <a:xfrm>
            <a:off x="3028950" y="4767263"/>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4767263"/>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57DBC7B0-94C8-42CF-B847-06C23888EF24}" type="slidenum">
              <a:rPr kumimoji="1" lang="ja-JP" altLang="en-US" smtClean="0"/>
              <a:t>‹#›</a:t>
            </a:fld>
            <a:endParaRPr kumimoji="1" lang="ja-JP" altLang="en-US" dirty="0"/>
          </a:p>
        </p:txBody>
      </p:sp>
    </p:spTree>
    <p:extLst>
      <p:ext uri="{BB962C8B-B14F-4D97-AF65-F5344CB8AC3E}">
        <p14:creationId xmlns:p14="http://schemas.microsoft.com/office/powerpoint/2010/main" val="2571806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9pPr>
    </p:bodyStyle>
    <p:otherStyle>
      <a:defPPr>
        <a:defRPr lang="ja-JP"/>
      </a:defPPr>
      <a:lvl1pPr marL="0" algn="l" defTabSz="685800" rtl="0" eaLnBrk="1" latinLnBrk="0" hangingPunct="1">
        <a:defRPr kumimoji="1" sz="1400" kern="1200">
          <a:solidFill>
            <a:schemeClr val="tx1"/>
          </a:solidFill>
          <a:latin typeface="+mn-lt"/>
          <a:ea typeface="+mn-ea"/>
          <a:cs typeface="+mn-cs"/>
        </a:defRPr>
      </a:lvl1pPr>
      <a:lvl2pPr marL="342900" algn="l" defTabSz="685800" rtl="0" eaLnBrk="1" latinLnBrk="0" hangingPunct="1">
        <a:defRPr kumimoji="1" sz="1400" kern="1200">
          <a:solidFill>
            <a:schemeClr val="tx1"/>
          </a:solidFill>
          <a:latin typeface="+mn-lt"/>
          <a:ea typeface="+mn-ea"/>
          <a:cs typeface="+mn-cs"/>
        </a:defRPr>
      </a:lvl2pPr>
      <a:lvl3pPr marL="685800" algn="l" defTabSz="685800" rtl="0" eaLnBrk="1" latinLnBrk="0" hangingPunct="1">
        <a:defRPr kumimoji="1" sz="1400" kern="1200">
          <a:solidFill>
            <a:schemeClr val="tx1"/>
          </a:solidFill>
          <a:latin typeface="+mn-lt"/>
          <a:ea typeface="+mn-ea"/>
          <a:cs typeface="+mn-cs"/>
        </a:defRPr>
      </a:lvl3pPr>
      <a:lvl4pPr marL="1028700" algn="l" defTabSz="685800" rtl="0" eaLnBrk="1" latinLnBrk="0" hangingPunct="1">
        <a:defRPr kumimoji="1" sz="1400" kern="1200">
          <a:solidFill>
            <a:schemeClr val="tx1"/>
          </a:solidFill>
          <a:latin typeface="+mn-lt"/>
          <a:ea typeface="+mn-ea"/>
          <a:cs typeface="+mn-cs"/>
        </a:defRPr>
      </a:lvl4pPr>
      <a:lvl5pPr marL="1371600" algn="l" defTabSz="685800" rtl="0" eaLnBrk="1" latinLnBrk="0" hangingPunct="1">
        <a:defRPr kumimoji="1" sz="1400" kern="1200">
          <a:solidFill>
            <a:schemeClr val="tx1"/>
          </a:solidFill>
          <a:latin typeface="+mn-lt"/>
          <a:ea typeface="+mn-ea"/>
          <a:cs typeface="+mn-cs"/>
        </a:defRPr>
      </a:lvl5pPr>
      <a:lvl6pPr marL="1714500" algn="l" defTabSz="685800" rtl="0" eaLnBrk="1" latinLnBrk="0" hangingPunct="1">
        <a:defRPr kumimoji="1" sz="1400" kern="1200">
          <a:solidFill>
            <a:schemeClr val="tx1"/>
          </a:solidFill>
          <a:latin typeface="+mn-lt"/>
          <a:ea typeface="+mn-ea"/>
          <a:cs typeface="+mn-cs"/>
        </a:defRPr>
      </a:lvl6pPr>
      <a:lvl7pPr marL="2057400" algn="l" defTabSz="685800" rtl="0" eaLnBrk="1" latinLnBrk="0" hangingPunct="1">
        <a:defRPr kumimoji="1" sz="1400" kern="1200">
          <a:solidFill>
            <a:schemeClr val="tx1"/>
          </a:solidFill>
          <a:latin typeface="+mn-lt"/>
          <a:ea typeface="+mn-ea"/>
          <a:cs typeface="+mn-cs"/>
        </a:defRPr>
      </a:lvl7pPr>
      <a:lvl8pPr marL="2400300" algn="l" defTabSz="685800" rtl="0" eaLnBrk="1" latinLnBrk="0" hangingPunct="1">
        <a:defRPr kumimoji="1" sz="1400" kern="1200">
          <a:solidFill>
            <a:schemeClr val="tx1"/>
          </a:solidFill>
          <a:latin typeface="+mn-lt"/>
          <a:ea typeface="+mn-ea"/>
          <a:cs typeface="+mn-cs"/>
        </a:defRPr>
      </a:lvl8pPr>
      <a:lvl9pPr marL="2743200" algn="l" defTabSz="685800" rtl="0" eaLnBrk="1" latinLnBrk="0" hangingPunct="1">
        <a:defRPr kumimoji="1"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97931" y="597532"/>
            <a:ext cx="7886700" cy="1732309"/>
          </a:xfrm>
        </p:spPr>
        <p:txBody>
          <a:bodyPr>
            <a:noAutofit/>
          </a:bodyPr>
          <a:lstStyle/>
          <a:p>
            <a:r>
              <a:rPr lang="en-US" altLang="ja-JP" sz="6600" b="1" dirty="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
            </a:r>
            <a:br>
              <a:rPr lang="en-US" altLang="ja-JP" sz="6600" b="1" dirty="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br>
            <a:r>
              <a:rPr lang="ja-JP" altLang="en-US" sz="6600" b="1" dirty="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　　</a:t>
            </a:r>
            <a:r>
              <a:rPr lang="ja-JP" altLang="en-US" sz="66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 </a:t>
            </a:r>
            <a:r>
              <a:rPr lang="ja-JP" altLang="en-US" sz="8800" b="1" dirty="0" smtClean="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ＫＪ法</a:t>
            </a:r>
            <a:r>
              <a:rPr lang="ja-JP" altLang="en-US" sz="8800" b="1" dirty="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t/>
            </a:r>
            <a:br>
              <a:rPr lang="ja-JP" altLang="en-US" sz="8800" b="1" dirty="0">
                <a:ln w="22225">
                  <a:solidFill>
                    <a:schemeClr val="accent2"/>
                  </a:solidFill>
                  <a:prstDash val="solid"/>
                </a:ln>
                <a:solidFill>
                  <a:schemeClr val="accent2">
                    <a:lumMod val="40000"/>
                    <a:lumOff val="60000"/>
                  </a:schemeClr>
                </a:solidFill>
                <a:latin typeface="ＭＳ ゴシック" panose="020B0609070205080204" pitchFamily="49" charset="-128"/>
                <a:ea typeface="ＭＳ ゴシック" panose="020B0609070205080204" pitchFamily="49" charset="-128"/>
              </a:rPr>
            </a:br>
            <a:endParaRPr lang="ja-JP" altLang="en-US" sz="8800" dirty="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4502717" y="2225501"/>
            <a:ext cx="138564" cy="700192"/>
          </a:xfrm>
          <a:prstGeom prst="rect">
            <a:avLst/>
          </a:prstGeom>
          <a:noFill/>
        </p:spPr>
        <p:txBody>
          <a:bodyPr wrap="none" lIns="68580" tIns="34290" rIns="68580" bIns="34290">
            <a:spAutoFit/>
          </a:bodyPr>
          <a:lstStyle/>
          <a:p>
            <a:pPr algn="ctr"/>
            <a:endParaRPr lang="ja-JP" altLang="en-US" sz="4100" b="1" dirty="0">
              <a:ln w="22225">
                <a:solidFill>
                  <a:schemeClr val="accent2"/>
                </a:solidFill>
                <a:prstDash val="solid"/>
              </a:ln>
              <a:solidFill>
                <a:schemeClr val="accent2">
                  <a:lumMod val="40000"/>
                  <a:lumOff val="60000"/>
                </a:schemeClr>
              </a:solidFill>
            </a:endParaRPr>
          </a:p>
        </p:txBody>
      </p:sp>
      <p:sp>
        <p:nvSpPr>
          <p:cNvPr id="5" name="テキスト ボックス 2"/>
          <p:cNvSpPr txBox="1"/>
          <p:nvPr/>
        </p:nvSpPr>
        <p:spPr>
          <a:xfrm>
            <a:off x="3120555" y="3304944"/>
            <a:ext cx="5708719" cy="156966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2400" dirty="0" smtClean="0"/>
              <a:t>この説明資料の内容は以下のとおりです。</a:t>
            </a:r>
            <a:endParaRPr lang="en-US" altLang="ja-JP" sz="2400" dirty="0"/>
          </a:p>
          <a:p>
            <a:r>
              <a:rPr kumimoji="1" lang="ja-JP" altLang="en-US" sz="2400" dirty="0" smtClean="0"/>
              <a:t>　　〇　ＫＪ法についての説明</a:t>
            </a:r>
            <a:endParaRPr kumimoji="1" lang="en-US" altLang="ja-JP" sz="2400" dirty="0" smtClean="0"/>
          </a:p>
          <a:p>
            <a:r>
              <a:rPr kumimoji="1" lang="ja-JP" altLang="en-US" sz="2400" dirty="0" smtClean="0"/>
              <a:t>　　〇　進め方の例</a:t>
            </a:r>
            <a:endParaRPr kumimoji="1" lang="en-US" altLang="ja-JP" sz="2400" dirty="0" smtClean="0"/>
          </a:p>
          <a:p>
            <a:r>
              <a:rPr lang="ja-JP" altLang="en-US" sz="2400" dirty="0" smtClean="0"/>
              <a:t>　　</a:t>
            </a:r>
            <a:endParaRPr lang="en-US" altLang="ja-JP" sz="2400" dirty="0"/>
          </a:p>
        </p:txBody>
      </p:sp>
    </p:spTree>
    <p:extLst>
      <p:ext uri="{BB962C8B-B14F-4D97-AF65-F5344CB8AC3E}">
        <p14:creationId xmlns:p14="http://schemas.microsoft.com/office/powerpoint/2010/main" val="642316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635101"/>
            <a:ext cx="8002732" cy="3241699"/>
          </a:xfrm>
        </p:spPr>
        <p:txBody>
          <a:bodyPr>
            <a:normAutofit fontScale="92500"/>
          </a:bodyPr>
          <a:lstStyle/>
          <a:p>
            <a:pPr marL="0" indent="0">
              <a:lnSpc>
                <a:spcPts val="4700"/>
              </a:lnSpc>
              <a:buNone/>
            </a:pPr>
            <a:r>
              <a:rPr lang="ja-JP" altLang="en-US" sz="2800" dirty="0" smtClean="0">
                <a:solidFill>
                  <a:srgbClr val="00B0F0"/>
                </a:solidFill>
              </a:rPr>
              <a:t>　・　</a:t>
            </a:r>
            <a:r>
              <a:rPr lang="ja-JP" altLang="en-US" sz="2800" b="1" dirty="0">
                <a:solidFill>
                  <a:srgbClr val="00B0F0"/>
                </a:solidFill>
              </a:rPr>
              <a:t>問題そのものの全体像がはっきりせず、どこに</a:t>
            </a:r>
            <a:r>
              <a:rPr lang="ja-JP" altLang="en-US" sz="2800" b="1" dirty="0" smtClean="0">
                <a:solidFill>
                  <a:srgbClr val="00B0F0"/>
                </a:solidFill>
              </a:rPr>
              <a:t>問　</a:t>
            </a:r>
            <a:endParaRPr lang="en-US" altLang="ja-JP" sz="2800" b="1" dirty="0" smtClean="0">
              <a:solidFill>
                <a:srgbClr val="00B0F0"/>
              </a:solidFill>
            </a:endParaRPr>
          </a:p>
          <a:p>
            <a:pPr marL="0" indent="0">
              <a:lnSpc>
                <a:spcPts val="4700"/>
              </a:lnSpc>
              <a:buNone/>
            </a:pPr>
            <a:r>
              <a:rPr lang="ja-JP" altLang="en-US" sz="2800" b="1" dirty="0" smtClean="0">
                <a:solidFill>
                  <a:srgbClr val="00B0F0"/>
                </a:solidFill>
              </a:rPr>
              <a:t>　 　 題</a:t>
            </a:r>
            <a:r>
              <a:rPr lang="ja-JP" altLang="en-US" sz="2800" b="1" dirty="0">
                <a:solidFill>
                  <a:srgbClr val="00B0F0"/>
                </a:solidFill>
              </a:rPr>
              <a:t>があるか見付け出すときや、問題解決段階で</a:t>
            </a:r>
            <a:r>
              <a:rPr lang="ja-JP" altLang="en-US" sz="2800" b="1" dirty="0" smtClean="0">
                <a:solidFill>
                  <a:srgbClr val="00B0F0"/>
                </a:solidFill>
              </a:rPr>
              <a:t>、　　　</a:t>
            </a:r>
            <a:endParaRPr lang="en-US" altLang="ja-JP" sz="2800" b="1" dirty="0" smtClean="0">
              <a:solidFill>
                <a:srgbClr val="00B0F0"/>
              </a:solidFill>
            </a:endParaRPr>
          </a:p>
          <a:p>
            <a:pPr marL="0" indent="0">
              <a:lnSpc>
                <a:spcPts val="4700"/>
              </a:lnSpc>
              <a:buNone/>
            </a:pPr>
            <a:r>
              <a:rPr lang="ja-JP" altLang="en-US" sz="2800" b="1" dirty="0" smtClean="0">
                <a:solidFill>
                  <a:srgbClr val="00B0F0"/>
                </a:solidFill>
              </a:rPr>
              <a:t>　  　出された</a:t>
            </a:r>
            <a:r>
              <a:rPr lang="ja-JP" altLang="en-US" sz="2800" b="1" dirty="0">
                <a:solidFill>
                  <a:srgbClr val="00B0F0"/>
                </a:solidFill>
              </a:rPr>
              <a:t>解決策がどんな関係になっているかを</a:t>
            </a:r>
            <a:r>
              <a:rPr lang="ja-JP" altLang="en-US" sz="2800" b="1" dirty="0" smtClean="0">
                <a:solidFill>
                  <a:srgbClr val="00B0F0"/>
                </a:solidFill>
              </a:rPr>
              <a:t>理   </a:t>
            </a:r>
            <a:endParaRPr lang="en-US" altLang="ja-JP" sz="2800" b="1" dirty="0" smtClean="0">
              <a:solidFill>
                <a:srgbClr val="00B0F0"/>
              </a:solidFill>
            </a:endParaRPr>
          </a:p>
          <a:p>
            <a:pPr marL="0" indent="0">
              <a:lnSpc>
                <a:spcPts val="4700"/>
              </a:lnSpc>
              <a:buNone/>
            </a:pPr>
            <a:r>
              <a:rPr lang="en-US" altLang="ja-JP" sz="2800" b="1" dirty="0">
                <a:solidFill>
                  <a:srgbClr val="00B0F0"/>
                </a:solidFill>
              </a:rPr>
              <a:t> </a:t>
            </a:r>
            <a:r>
              <a:rPr lang="en-US" altLang="ja-JP" sz="2800" b="1" dirty="0" smtClean="0">
                <a:solidFill>
                  <a:srgbClr val="00B0F0"/>
                </a:solidFill>
              </a:rPr>
              <a:t>   </a:t>
            </a:r>
            <a:r>
              <a:rPr lang="ja-JP" altLang="en-US" sz="2800" b="1" dirty="0" smtClean="0">
                <a:solidFill>
                  <a:srgbClr val="00B0F0"/>
                </a:solidFill>
              </a:rPr>
              <a:t>　</a:t>
            </a:r>
            <a:r>
              <a:rPr lang="en-US" altLang="ja-JP" sz="2800" b="1" dirty="0" smtClean="0">
                <a:solidFill>
                  <a:srgbClr val="00B0F0"/>
                </a:solidFill>
              </a:rPr>
              <a:t> </a:t>
            </a:r>
            <a:r>
              <a:rPr lang="ja-JP" altLang="en-US" sz="2800" b="1" dirty="0" smtClean="0">
                <a:solidFill>
                  <a:srgbClr val="00B0F0"/>
                </a:solidFill>
              </a:rPr>
              <a:t>解し合う</a:t>
            </a:r>
            <a:r>
              <a:rPr lang="ja-JP" altLang="en-US" sz="2800" b="1" dirty="0">
                <a:solidFill>
                  <a:srgbClr val="00B0F0"/>
                </a:solidFill>
              </a:rPr>
              <a:t>のに</a:t>
            </a:r>
            <a:r>
              <a:rPr lang="ja-JP" altLang="en-US" sz="2800" b="1" dirty="0" smtClean="0">
                <a:solidFill>
                  <a:srgbClr val="00B0F0"/>
                </a:solidFill>
              </a:rPr>
              <a:t>有効である。</a:t>
            </a:r>
            <a:endParaRPr lang="ja-JP" altLang="en-US" sz="2800" dirty="0">
              <a:solidFill>
                <a:srgbClr val="00B0F0"/>
              </a:solidFill>
              <a:latin typeface="ＭＳ ゴシック" panose="020B0609070205080204" pitchFamily="49" charset="-128"/>
              <a:ea typeface="ＭＳ ゴシック" panose="020B0609070205080204" pitchFamily="49" charset="-128"/>
            </a:endParaRPr>
          </a:p>
        </p:txBody>
      </p:sp>
      <p:sp>
        <p:nvSpPr>
          <p:cNvPr id="4" name="タイトル 1"/>
          <p:cNvSpPr txBox="1">
            <a:spLocks/>
          </p:cNvSpPr>
          <p:nvPr/>
        </p:nvSpPr>
        <p:spPr>
          <a:xfrm>
            <a:off x="628650" y="273844"/>
            <a:ext cx="4643994" cy="994172"/>
          </a:xfrm>
          <a:prstGeom prst="rect">
            <a:avLst/>
          </a:prstGeom>
          <a:noFill/>
        </p:spPr>
        <p:style>
          <a:lnRef idx="1">
            <a:schemeClr val="accent4"/>
          </a:lnRef>
          <a:fillRef idx="2">
            <a:schemeClr val="accent4"/>
          </a:fillRef>
          <a:effectRef idx="1">
            <a:schemeClr val="accent4"/>
          </a:effectRef>
          <a:fontRef idx="minor">
            <a:schemeClr val="dk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sz="5400" dirty="0">
                <a:solidFill>
                  <a:srgbClr val="FF0000"/>
                </a:solidFill>
                <a:latin typeface="ＭＳ ゴシック" panose="020B0609070205080204" pitchFamily="49" charset="-128"/>
                <a:ea typeface="ＭＳ ゴシック" panose="020B0609070205080204" pitchFamily="49" charset="-128"/>
              </a:rPr>
              <a:t>  ＫＪ法とは</a:t>
            </a:r>
          </a:p>
        </p:txBody>
      </p:sp>
      <p:sp>
        <p:nvSpPr>
          <p:cNvPr id="5" name="正方形/長方形 4"/>
          <p:cNvSpPr/>
          <p:nvPr/>
        </p:nvSpPr>
        <p:spPr>
          <a:xfrm>
            <a:off x="628650" y="1472541"/>
            <a:ext cx="8002732" cy="3119779"/>
          </a:xfrm>
          <a:prstGeom prst="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Tree>
    <p:extLst>
      <p:ext uri="{BB962C8B-B14F-4D97-AF65-F5344CB8AC3E}">
        <p14:creationId xmlns:p14="http://schemas.microsoft.com/office/powerpoint/2010/main" val="1038238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6255" y="1473399"/>
            <a:ext cx="8858992" cy="3263504"/>
          </a:xfrm>
        </p:spPr>
        <p:txBody>
          <a:bodyPr>
            <a:normAutofit/>
          </a:bodyPr>
          <a:lstStyle/>
          <a:p>
            <a:pPr marL="0" indent="0">
              <a:buNone/>
            </a:pPr>
            <a:r>
              <a:rPr lang="ja-JP" altLang="en-US" b="1" dirty="0" smtClean="0">
                <a:ln w="22225">
                  <a:solidFill>
                    <a:schemeClr val="accent2"/>
                  </a:solidFill>
                  <a:prstDash val="solid"/>
                </a:ln>
                <a:solidFill>
                  <a:srgbClr val="FF0000"/>
                </a:solidFill>
              </a:rPr>
              <a:t>　</a:t>
            </a:r>
            <a:r>
              <a:rPr lang="ja-JP" altLang="en-US" sz="2800" b="1" dirty="0" smtClean="0">
                <a:ln w="22225">
                  <a:solidFill>
                    <a:schemeClr val="accent2"/>
                  </a:solidFill>
                  <a:prstDash val="solid"/>
                </a:ln>
                <a:solidFill>
                  <a:srgbClr val="FF0000"/>
                </a:solidFill>
              </a:rPr>
              <a:t>メリット</a:t>
            </a:r>
            <a:r>
              <a:rPr lang="ja-JP" altLang="en-US" sz="2800" b="1" dirty="0">
                <a:ln w="22225">
                  <a:solidFill>
                    <a:schemeClr val="accent2"/>
                  </a:solidFill>
                  <a:prstDash val="solid"/>
                </a:ln>
                <a:solidFill>
                  <a:srgbClr val="FF0000"/>
                </a:solidFill>
              </a:rPr>
              <a:t>・デメリット</a:t>
            </a:r>
            <a:endParaRPr lang="en-US" altLang="ja-JP" sz="2800" dirty="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〇観察者</a:t>
            </a:r>
            <a:r>
              <a:rPr lang="ja-JP" altLang="en-US" dirty="0">
                <a:latin typeface="ＭＳ ゴシック" panose="020B0609070205080204" pitchFamily="49" charset="-128"/>
                <a:ea typeface="ＭＳ ゴシック" panose="020B0609070205080204" pitchFamily="49" charset="-128"/>
              </a:rPr>
              <a:t>の気付き等を反映</a:t>
            </a:r>
            <a:r>
              <a:rPr lang="ja-JP" altLang="en-US" dirty="0" smtClean="0">
                <a:latin typeface="ＭＳ ゴシック" panose="020B0609070205080204" pitchFamily="49" charset="-128"/>
                <a:ea typeface="ＭＳ ゴシック" panose="020B0609070205080204" pitchFamily="49" charset="-128"/>
              </a:rPr>
              <a:t>させ、授業</a:t>
            </a:r>
            <a:r>
              <a:rPr lang="ja-JP" altLang="en-US" dirty="0">
                <a:latin typeface="ＭＳ ゴシック" panose="020B0609070205080204" pitchFamily="49" charset="-128"/>
                <a:ea typeface="ＭＳ ゴシック" panose="020B0609070205080204" pitchFamily="49" charset="-128"/>
              </a:rPr>
              <a:t>を多角的に分析する際</a:t>
            </a:r>
            <a:r>
              <a:rPr lang="ja-JP" altLang="en-US" dirty="0" smtClean="0">
                <a:latin typeface="ＭＳ ゴシック" panose="020B0609070205080204" pitchFamily="49" charset="-128"/>
                <a:ea typeface="ＭＳ ゴシック" panose="020B0609070205080204" pitchFamily="49" charset="-128"/>
              </a:rPr>
              <a:t>に有効で</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ある。</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〇視覚</a:t>
            </a:r>
            <a:r>
              <a:rPr lang="ja-JP" altLang="en-US" dirty="0">
                <a:latin typeface="ＭＳ ゴシック" panose="020B0609070205080204" pitchFamily="49" charset="-128"/>
                <a:ea typeface="ＭＳ ゴシック" panose="020B0609070205080204" pitchFamily="49" charset="-128"/>
              </a:rPr>
              <a:t>に訴えることで全参加者が課題の</a:t>
            </a:r>
            <a:r>
              <a:rPr lang="ja-JP" altLang="en-US" dirty="0" smtClean="0">
                <a:latin typeface="ＭＳ ゴシック" panose="020B0609070205080204" pitchFamily="49" charset="-128"/>
                <a:ea typeface="ＭＳ ゴシック" panose="020B0609070205080204" pitchFamily="49" charset="-128"/>
              </a:rPr>
              <a:t>共有を</a:t>
            </a:r>
            <a:r>
              <a:rPr lang="ja-JP" altLang="en-US" dirty="0">
                <a:latin typeface="ＭＳ ゴシック" panose="020B0609070205080204" pitchFamily="49" charset="-128"/>
                <a:ea typeface="ＭＳ ゴシック" panose="020B0609070205080204" pitchFamily="49" charset="-128"/>
              </a:rPr>
              <a:t>図ることができる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●整理</a:t>
            </a:r>
            <a:r>
              <a:rPr lang="ja-JP" altLang="en-US" dirty="0">
                <a:latin typeface="ＭＳ ゴシック" panose="020B0609070205080204" pitchFamily="49" charset="-128"/>
                <a:ea typeface="ＭＳ ゴシック" panose="020B0609070205080204" pitchFamily="49" charset="-128"/>
              </a:rPr>
              <a:t>したり構造化したりする</a:t>
            </a:r>
            <a:r>
              <a:rPr lang="ja-JP" altLang="en-US" dirty="0" smtClean="0">
                <a:latin typeface="ＭＳ ゴシック" panose="020B0609070205080204" pitchFamily="49" charset="-128"/>
                <a:ea typeface="ＭＳ ゴシック" panose="020B0609070205080204" pitchFamily="49" charset="-128"/>
              </a:rPr>
              <a:t>ため</a:t>
            </a:r>
            <a:r>
              <a:rPr lang="ja-JP" altLang="en-US" dirty="0">
                <a:latin typeface="ＭＳ ゴシック" panose="020B0609070205080204" pitchFamily="49" charset="-128"/>
                <a:ea typeface="ＭＳ ゴシック" panose="020B0609070205080204" pitchFamily="49" charset="-128"/>
              </a:rPr>
              <a:t>には慣れが</a:t>
            </a:r>
            <a:r>
              <a:rPr lang="ja-JP" altLang="en-US" dirty="0" smtClean="0">
                <a:latin typeface="ＭＳ ゴシック" panose="020B0609070205080204" pitchFamily="49" charset="-128"/>
                <a:ea typeface="ＭＳ ゴシック" panose="020B0609070205080204" pitchFamily="49" charset="-128"/>
              </a:rPr>
              <a:t>必要である。</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リーダー</a:t>
            </a:r>
            <a:r>
              <a:rPr lang="ja-JP" altLang="en-US" dirty="0">
                <a:latin typeface="ＭＳ ゴシック" panose="020B0609070205080204" pitchFamily="49" charset="-128"/>
                <a:ea typeface="ＭＳ ゴシック" panose="020B0609070205080204" pitchFamily="49" charset="-128"/>
              </a:rPr>
              <a:t>の</a:t>
            </a:r>
            <a:r>
              <a:rPr lang="ja-JP" altLang="en-US" dirty="0" smtClean="0">
                <a:latin typeface="ＭＳ ゴシック" panose="020B0609070205080204" pitchFamily="49" charset="-128"/>
                <a:ea typeface="ＭＳ ゴシック" panose="020B0609070205080204" pitchFamily="49" charset="-128"/>
              </a:rPr>
              <a:t>役割もより</a:t>
            </a:r>
            <a:r>
              <a:rPr lang="ja-JP" altLang="en-US" dirty="0">
                <a:latin typeface="ＭＳ ゴシック" panose="020B0609070205080204" pitchFamily="49" charset="-128"/>
                <a:ea typeface="ＭＳ ゴシック" panose="020B0609070205080204" pitchFamily="49" charset="-128"/>
              </a:rPr>
              <a:t>重要となる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状況によって、グループ内にファシリテーターを設定するとよい。）</a:t>
            </a:r>
            <a:endParaRPr kumimoji="1" lang="ja-JP" altLang="en-US" dirty="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178131" y="1393030"/>
            <a:ext cx="8847116" cy="3343872"/>
          </a:xfrm>
          <a:prstGeom prst="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ja-JP" altLang="en-US" dirty="0">
              <a:solidFill>
                <a:prstClr val="white"/>
              </a:solidFill>
            </a:endParaRPr>
          </a:p>
        </p:txBody>
      </p:sp>
      <p:sp>
        <p:nvSpPr>
          <p:cNvPr id="7" name="タイトル 8"/>
          <p:cNvSpPr txBox="1">
            <a:spLocks/>
          </p:cNvSpPr>
          <p:nvPr/>
        </p:nvSpPr>
        <p:spPr>
          <a:xfrm>
            <a:off x="956415" y="401192"/>
            <a:ext cx="7886700" cy="994172"/>
          </a:xfrm>
          <a:prstGeom prst="rect">
            <a:avLst/>
          </a:prstGeom>
        </p:spPr>
        <p:txBody>
          <a:bodyPr vert="horz" lIns="68580" tIns="34290" rIns="68580" bIns="3429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endParaRPr lang="ja-JP" altLang="en-US" b="1" dirty="0">
              <a:ln w="22225">
                <a:solidFill>
                  <a:schemeClr val="accent2"/>
                </a:solidFill>
                <a:prstDash val="solid"/>
              </a:ln>
              <a:solidFill>
                <a:srgbClr val="FF0000"/>
              </a:solidFill>
            </a:endParaRPr>
          </a:p>
        </p:txBody>
      </p:sp>
      <p:sp>
        <p:nvSpPr>
          <p:cNvPr id="8" name="タイトル 1"/>
          <p:cNvSpPr txBox="1">
            <a:spLocks noGrp="1"/>
          </p:cNvSpPr>
          <p:nvPr>
            <p:ph type="title"/>
          </p:nvPr>
        </p:nvSpPr>
        <p:spPr>
          <a:xfrm>
            <a:off x="178131" y="199134"/>
            <a:ext cx="3083733" cy="993775"/>
          </a:xfrm>
          <a:prstGeom prst="rect">
            <a:avLst/>
          </a:prstGeom>
          <a:noFill/>
        </p:spPr>
        <p:style>
          <a:lnRef idx="1">
            <a:schemeClr val="accent4"/>
          </a:lnRef>
          <a:fillRef idx="2">
            <a:schemeClr val="accent4"/>
          </a:fillRef>
          <a:effectRef idx="1">
            <a:schemeClr val="accent4"/>
          </a:effectRef>
          <a:fontRef idx="minor">
            <a:schemeClr val="dk1"/>
          </a:fontRef>
        </p:style>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ja-JP" altLang="en-US" dirty="0" smtClean="0">
                <a:solidFill>
                  <a:srgbClr val="FF0000"/>
                </a:solidFill>
                <a:latin typeface="ＭＳ ゴシック" panose="020B0609070205080204" pitchFamily="49" charset="-128"/>
                <a:ea typeface="ＭＳ ゴシック" panose="020B0609070205080204" pitchFamily="49" charset="-128"/>
              </a:rPr>
              <a:t>ＫＪ法</a:t>
            </a:r>
            <a:r>
              <a:rPr lang="ja-JP" altLang="en-US" dirty="0">
                <a:solidFill>
                  <a:srgbClr val="FF0000"/>
                </a:solidFill>
                <a:latin typeface="ＭＳ ゴシック" panose="020B0609070205080204" pitchFamily="49" charset="-128"/>
                <a:ea typeface="ＭＳ ゴシック" panose="020B0609070205080204" pitchFamily="49" charset="-128"/>
              </a:rPr>
              <a:t>とは</a:t>
            </a:r>
          </a:p>
        </p:txBody>
      </p:sp>
    </p:spTree>
    <p:extLst>
      <p:ext uri="{BB962C8B-B14F-4D97-AF65-F5344CB8AC3E}">
        <p14:creationId xmlns:p14="http://schemas.microsoft.com/office/powerpoint/2010/main" val="2558162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2655" y="101601"/>
            <a:ext cx="7269018" cy="1803934"/>
          </a:xfrm>
        </p:spPr>
        <p:txBody>
          <a:bodyPr>
            <a:normAutofit/>
          </a:bodyPr>
          <a:lstStyle/>
          <a:p>
            <a:r>
              <a:rPr lang="en-US" altLang="ja-JP" sz="2800" dirty="0" smtClean="0">
                <a:solidFill>
                  <a:srgbClr val="0070C0"/>
                </a:solidFill>
                <a:latin typeface="ＭＳ ゴシック" panose="020B0609070205080204" pitchFamily="49" charset="-128"/>
                <a:ea typeface="ＭＳ ゴシック" panose="020B0609070205080204" pitchFamily="49" charset="-128"/>
              </a:rPr>
              <a:t>〔</a:t>
            </a:r>
            <a:r>
              <a:rPr lang="ja-JP" altLang="en-US" sz="2800" dirty="0" smtClean="0">
                <a:solidFill>
                  <a:srgbClr val="0070C0"/>
                </a:solidFill>
                <a:latin typeface="ＭＳ ゴシック" panose="020B0609070205080204" pitchFamily="49" charset="-128"/>
                <a:ea typeface="ＭＳ ゴシック" panose="020B0609070205080204" pitchFamily="49" charset="-128"/>
              </a:rPr>
              <a:t>進め方の例</a:t>
            </a:r>
            <a:r>
              <a:rPr lang="en-US" altLang="ja-JP" sz="2800" dirty="0" smtClean="0">
                <a:solidFill>
                  <a:srgbClr val="0070C0"/>
                </a:solidFill>
                <a:latin typeface="ＭＳ ゴシック" panose="020B0609070205080204" pitchFamily="49" charset="-128"/>
                <a:ea typeface="ＭＳ ゴシック" panose="020B0609070205080204" pitchFamily="49" charset="-128"/>
              </a:rPr>
              <a:t>〕</a:t>
            </a:r>
            <a:br>
              <a:rPr lang="en-US" altLang="ja-JP" sz="2800" dirty="0" smtClean="0">
                <a:solidFill>
                  <a:srgbClr val="0070C0"/>
                </a:solidFill>
                <a:latin typeface="ＭＳ ゴシック" panose="020B0609070205080204" pitchFamily="49" charset="-128"/>
                <a:ea typeface="ＭＳ ゴシック" panose="020B0609070205080204" pitchFamily="49" charset="-128"/>
              </a:rPr>
            </a:br>
            <a:r>
              <a:rPr lang="en-US" altLang="ja-JP" sz="3200" dirty="0" smtClean="0">
                <a:solidFill>
                  <a:srgbClr val="0070C0"/>
                </a:solidFill>
                <a:latin typeface="ＭＳ ゴシック" panose="020B0609070205080204" pitchFamily="49" charset="-128"/>
                <a:ea typeface="ＭＳ ゴシック" panose="020B0609070205080204" pitchFamily="49" charset="-128"/>
              </a:rPr>
              <a:t/>
            </a:r>
            <a:br>
              <a:rPr lang="en-US" altLang="ja-JP" sz="3200" dirty="0" smtClean="0">
                <a:solidFill>
                  <a:srgbClr val="0070C0"/>
                </a:solidFill>
                <a:latin typeface="ＭＳ ゴシック" panose="020B0609070205080204" pitchFamily="49" charset="-128"/>
                <a:ea typeface="ＭＳ ゴシック" panose="020B0609070205080204" pitchFamily="49" charset="-128"/>
              </a:rPr>
            </a:br>
            <a:r>
              <a:rPr lang="ja-JP" altLang="en-US" sz="3200" dirty="0" smtClean="0">
                <a:solidFill>
                  <a:srgbClr val="0070C0"/>
                </a:solidFill>
                <a:latin typeface="ＭＳ ゴシック" panose="020B0609070205080204" pitchFamily="49" charset="-128"/>
                <a:ea typeface="ＭＳ ゴシック" panose="020B0609070205080204" pitchFamily="49" charset="-128"/>
              </a:rPr>
              <a:t>　　　　</a:t>
            </a:r>
            <a:r>
              <a:rPr lang="ja-JP" altLang="en-US" sz="4000" dirty="0" smtClean="0">
                <a:solidFill>
                  <a:srgbClr val="0070C0"/>
                </a:solidFill>
                <a:latin typeface="ＭＳ ゴシック" panose="020B0609070205080204" pitchFamily="49" charset="-128"/>
                <a:ea typeface="ＭＳ ゴシック" panose="020B0609070205080204" pitchFamily="49" charset="-128"/>
              </a:rPr>
              <a:t>国語科授業</a:t>
            </a:r>
            <a:r>
              <a:rPr lang="ja-JP" altLang="en-US" sz="4000" dirty="0">
                <a:solidFill>
                  <a:srgbClr val="0070C0"/>
                </a:solidFill>
                <a:latin typeface="ＭＳ ゴシック" panose="020B0609070205080204" pitchFamily="49" charset="-128"/>
                <a:ea typeface="ＭＳ ゴシック" panose="020B0609070205080204" pitchFamily="49" charset="-128"/>
              </a:rPr>
              <a:t>研究会</a:t>
            </a:r>
          </a:p>
        </p:txBody>
      </p:sp>
      <p:sp>
        <p:nvSpPr>
          <p:cNvPr id="3" name="コンテンツ プレースホルダー 2"/>
          <p:cNvSpPr>
            <a:spLocks noGrp="1"/>
          </p:cNvSpPr>
          <p:nvPr>
            <p:ph idx="1"/>
          </p:nvPr>
        </p:nvSpPr>
        <p:spPr>
          <a:xfrm>
            <a:off x="273132" y="1979426"/>
            <a:ext cx="8870868" cy="3263504"/>
          </a:xfrm>
        </p:spPr>
        <p:txBody>
          <a:bodyPr>
            <a:normAutofit/>
          </a:bodyPr>
          <a:lstStyle/>
          <a:p>
            <a:pPr marL="0" indent="0">
              <a:buNone/>
            </a:pPr>
            <a:r>
              <a:rPr lang="ja-JP" altLang="en-US" sz="2400" dirty="0" smtClean="0">
                <a:solidFill>
                  <a:srgbClr val="C00000"/>
                </a:solidFill>
              </a:rPr>
              <a:t>①　</a:t>
            </a:r>
            <a:r>
              <a:rPr lang="ja-JP" altLang="en-US" sz="2400" dirty="0" smtClean="0">
                <a:solidFill>
                  <a:srgbClr val="C00000"/>
                </a:solidFill>
                <a:latin typeface="ＭＳ ゴシック" panose="020B0609070205080204" pitchFamily="49" charset="-128"/>
                <a:ea typeface="ＭＳ ゴシック" panose="020B0609070205080204" pitchFamily="49" charset="-128"/>
              </a:rPr>
              <a:t>出された</a:t>
            </a:r>
            <a:r>
              <a:rPr lang="ja-JP" altLang="en-US" sz="2400" dirty="0">
                <a:solidFill>
                  <a:srgbClr val="C00000"/>
                </a:solidFill>
                <a:latin typeface="ＭＳ ゴシック" panose="020B0609070205080204" pitchFamily="49" charset="-128"/>
                <a:ea typeface="ＭＳ ゴシック" panose="020B0609070205080204" pitchFamily="49" charset="-128"/>
              </a:rPr>
              <a:t>アイデアや収集した情報を付箋に記入する。</a:t>
            </a:r>
            <a:r>
              <a:rPr kumimoji="1" lang="ja-JP" altLang="en-US" sz="2800" dirty="0" smtClean="0">
                <a:latin typeface="ＭＳ ゴシック" panose="020B0609070205080204" pitchFamily="49" charset="-128"/>
                <a:ea typeface="ＭＳ ゴシック" panose="020B0609070205080204" pitchFamily="49" charset="-128"/>
              </a:rPr>
              <a:t>　　　　</a:t>
            </a:r>
            <a:endParaRPr kumimoji="1" lang="en-US" altLang="ja-JP" sz="2800" dirty="0" smtClean="0">
              <a:latin typeface="ＭＳ ゴシック" panose="020B0609070205080204" pitchFamily="49" charset="-128"/>
              <a:ea typeface="ＭＳ ゴシック" panose="020B0609070205080204" pitchFamily="49" charset="-128"/>
            </a:endParaRPr>
          </a:p>
          <a:p>
            <a:pPr marL="0" indent="0">
              <a:buNone/>
            </a:pPr>
            <a:r>
              <a:rPr lang="ja-JP" altLang="en-US" sz="28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＊１枚に１つの内容を記入する。</a:t>
            </a:r>
            <a:r>
              <a:rPr lang="en-US" altLang="ja-JP" sz="2400" dirty="0" smtClean="0">
                <a:latin typeface="ＭＳ ゴシック" panose="020B0609070205080204" pitchFamily="49" charset="-128"/>
                <a:ea typeface="ＭＳ ゴシック" panose="020B0609070205080204" pitchFamily="49" charset="-128"/>
              </a:rPr>
              <a:t>(10</a:t>
            </a:r>
            <a:r>
              <a:rPr lang="ja-JP" altLang="en-US" sz="2400" dirty="0" smtClean="0">
                <a:latin typeface="ＭＳ ゴシック" panose="020B0609070205080204" pitchFamily="49" charset="-128"/>
                <a:ea typeface="ＭＳ ゴシック" panose="020B0609070205080204" pitchFamily="49" charset="-128"/>
              </a:rPr>
              <a:t>分</a:t>
            </a:r>
            <a:r>
              <a:rPr lang="en-US" altLang="ja-JP" sz="2400" dirty="0" smtClean="0">
                <a:latin typeface="ＭＳ ゴシック" panose="020B0609070205080204" pitchFamily="49" charset="-128"/>
                <a:ea typeface="ＭＳ ゴシック" panose="020B0609070205080204" pitchFamily="49" charset="-128"/>
              </a:rPr>
              <a:t>)</a:t>
            </a:r>
            <a:r>
              <a:rPr lang="ja-JP" altLang="en-US" sz="2800" dirty="0" smtClean="0">
                <a:latin typeface="ＭＳ ゴシック" panose="020B0609070205080204" pitchFamily="49" charset="-128"/>
                <a:ea typeface="ＭＳ ゴシック" panose="020B0609070205080204" pitchFamily="49" charset="-128"/>
              </a:rPr>
              <a:t>　　　</a:t>
            </a:r>
            <a:endParaRPr kumimoji="1" lang="ja-JP" altLang="en-US" sz="2800" dirty="0">
              <a:latin typeface="ＭＳ ゴシック" panose="020B0609070205080204" pitchFamily="49" charset="-128"/>
              <a:ea typeface="ＭＳ ゴシック" panose="020B0609070205080204" pitchFamily="49" charset="-128"/>
            </a:endParaRPr>
          </a:p>
        </p:txBody>
      </p:sp>
      <p:sp>
        <p:nvSpPr>
          <p:cNvPr id="4" name="メモ 3"/>
          <p:cNvSpPr/>
          <p:nvPr/>
        </p:nvSpPr>
        <p:spPr>
          <a:xfrm>
            <a:off x="4858237" y="3097198"/>
            <a:ext cx="1732360" cy="1461579"/>
          </a:xfrm>
          <a:prstGeom prst="foldedCorner">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ja-JP" altLang="en-US" sz="2800" dirty="0">
                <a:solidFill>
                  <a:schemeClr val="tx1"/>
                </a:solidFill>
                <a:latin typeface="ＭＳ ゴシック" panose="020B0609070205080204" pitchFamily="49" charset="-128"/>
                <a:ea typeface="ＭＳ ゴシック" panose="020B0609070205080204" pitchFamily="49" charset="-128"/>
              </a:rPr>
              <a:t>課題</a:t>
            </a:r>
          </a:p>
        </p:txBody>
      </p:sp>
      <p:sp>
        <p:nvSpPr>
          <p:cNvPr id="5" name="メモ 4"/>
          <p:cNvSpPr/>
          <p:nvPr/>
        </p:nvSpPr>
        <p:spPr>
          <a:xfrm>
            <a:off x="1755201" y="3091331"/>
            <a:ext cx="1682354" cy="1467446"/>
          </a:xfrm>
          <a:prstGeom prst="foldedCorner">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ja-JP" altLang="en-US" sz="2800" dirty="0">
                <a:solidFill>
                  <a:schemeClr val="tx1">
                    <a:lumMod val="95000"/>
                    <a:lumOff val="5000"/>
                  </a:schemeClr>
                </a:solidFill>
                <a:latin typeface="ＭＳ ゴシック" panose="020B0609070205080204" pitchFamily="49" charset="-128"/>
                <a:ea typeface="ＭＳ ゴシック" panose="020B0609070205080204" pitchFamily="49" charset="-128"/>
              </a:rPr>
              <a:t>成果</a:t>
            </a:r>
          </a:p>
        </p:txBody>
      </p:sp>
    </p:spTree>
    <p:extLst>
      <p:ext uri="{BB962C8B-B14F-4D97-AF65-F5344CB8AC3E}">
        <p14:creationId xmlns:p14="http://schemas.microsoft.com/office/powerpoint/2010/main" val="1473864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418199" y="1625423"/>
            <a:ext cx="928197" cy="940452"/>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dirty="0" smtClean="0">
                <a:latin typeface="ＭＳ ゴシック" panose="020B0609070205080204" pitchFamily="49" charset="-128"/>
                <a:ea typeface="ＭＳ ゴシック" panose="020B0609070205080204" pitchFamily="49" charset="-128"/>
              </a:rPr>
              <a:t>ノートの使い方が定着している</a:t>
            </a:r>
            <a:endParaRPr kumimoji="1" lang="ja-JP" altLang="en-US" dirty="0">
              <a:latin typeface="ＭＳ ゴシック" panose="020B0609070205080204" pitchFamily="49" charset="-128"/>
              <a:ea typeface="ＭＳ ゴシック" panose="020B0609070205080204" pitchFamily="49" charset="-128"/>
            </a:endParaRPr>
          </a:p>
        </p:txBody>
      </p:sp>
      <p:sp>
        <p:nvSpPr>
          <p:cNvPr id="5" name="メモ 4"/>
          <p:cNvSpPr/>
          <p:nvPr/>
        </p:nvSpPr>
        <p:spPr>
          <a:xfrm>
            <a:off x="1080388" y="2397921"/>
            <a:ext cx="948018" cy="897592"/>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dirty="0" smtClean="0">
                <a:latin typeface="ＭＳ ゴシック" panose="020B0609070205080204" pitchFamily="49" charset="-128"/>
                <a:ea typeface="ＭＳ ゴシック" panose="020B0609070205080204" pitchFamily="49" charset="-128"/>
              </a:rPr>
              <a:t>理由を加えた発言ができている</a:t>
            </a:r>
            <a:endParaRPr kumimoji="1" lang="ja-JP" altLang="en-US" dirty="0">
              <a:latin typeface="ＭＳ ゴシック" panose="020B0609070205080204" pitchFamily="49" charset="-128"/>
              <a:ea typeface="ＭＳ ゴシック" panose="020B0609070205080204" pitchFamily="49" charset="-128"/>
            </a:endParaRPr>
          </a:p>
        </p:txBody>
      </p:sp>
      <p:sp>
        <p:nvSpPr>
          <p:cNvPr id="6" name="メモ 5"/>
          <p:cNvSpPr/>
          <p:nvPr/>
        </p:nvSpPr>
        <p:spPr>
          <a:xfrm>
            <a:off x="3117747" y="1458531"/>
            <a:ext cx="1061172" cy="933769"/>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dirty="0" smtClean="0">
                <a:latin typeface="ＭＳ ゴシック" panose="020B0609070205080204" pitchFamily="49" charset="-128"/>
                <a:ea typeface="ＭＳ ゴシック" panose="020B0609070205080204" pitchFamily="49" charset="-128"/>
              </a:rPr>
              <a:t>活動に対する具体的な指示だった</a:t>
            </a:r>
            <a:endParaRPr kumimoji="1" lang="ja-JP" altLang="en-US" dirty="0">
              <a:latin typeface="ＭＳ ゴシック" panose="020B0609070205080204" pitchFamily="49" charset="-128"/>
              <a:ea typeface="ＭＳ ゴシック" panose="020B0609070205080204" pitchFamily="49" charset="-128"/>
            </a:endParaRPr>
          </a:p>
        </p:txBody>
      </p:sp>
      <p:sp>
        <p:nvSpPr>
          <p:cNvPr id="7" name="メモ 6"/>
          <p:cNvSpPr/>
          <p:nvPr/>
        </p:nvSpPr>
        <p:spPr>
          <a:xfrm>
            <a:off x="4867409" y="3712098"/>
            <a:ext cx="1034627" cy="988292"/>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指名の間合いが十分</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確保されていた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8" name="メモ 7"/>
          <p:cNvSpPr/>
          <p:nvPr/>
        </p:nvSpPr>
        <p:spPr>
          <a:xfrm>
            <a:off x="4150669" y="1501696"/>
            <a:ext cx="1232689" cy="933769"/>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dirty="0" smtClean="0">
                <a:latin typeface="ＭＳ ゴシック" panose="020B0609070205080204" pitchFamily="49" charset="-128"/>
                <a:ea typeface="ＭＳ ゴシック" panose="020B0609070205080204" pitchFamily="49" charset="-128"/>
              </a:rPr>
              <a:t>子どもの発言を受けた補助発問だった</a:t>
            </a:r>
            <a:endParaRPr kumimoji="1" lang="ja-JP" altLang="en-US" dirty="0">
              <a:latin typeface="ＭＳ ゴシック" panose="020B0609070205080204" pitchFamily="49" charset="-128"/>
              <a:ea typeface="ＭＳ ゴシック" panose="020B0609070205080204" pitchFamily="49" charset="-128"/>
            </a:endParaRPr>
          </a:p>
        </p:txBody>
      </p:sp>
      <p:sp>
        <p:nvSpPr>
          <p:cNvPr id="9" name="メモ 8"/>
          <p:cNvSpPr/>
          <p:nvPr/>
        </p:nvSpPr>
        <p:spPr>
          <a:xfrm>
            <a:off x="7245836" y="3241964"/>
            <a:ext cx="925263" cy="920741"/>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板書の</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文字数が</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多い</a:t>
            </a:r>
            <a:endParaRPr kumimoji="1" lang="ja-JP" altLang="en-US" dirty="0">
              <a:latin typeface="ＭＳ ゴシック" panose="020B0609070205080204" pitchFamily="49" charset="-128"/>
              <a:ea typeface="ＭＳ ゴシック" panose="020B0609070205080204" pitchFamily="49" charset="-128"/>
            </a:endParaRPr>
          </a:p>
        </p:txBody>
      </p:sp>
      <p:sp>
        <p:nvSpPr>
          <p:cNvPr id="10" name="メモ 9"/>
          <p:cNvSpPr/>
          <p:nvPr/>
        </p:nvSpPr>
        <p:spPr>
          <a:xfrm>
            <a:off x="3784484" y="3799444"/>
            <a:ext cx="1082925" cy="983249"/>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ノートに書かせる時間が不十分</a:t>
            </a:r>
            <a:endParaRPr kumimoji="1" lang="ja-JP" altLang="en-US" dirty="0">
              <a:latin typeface="ＭＳ ゴシック" panose="020B0609070205080204" pitchFamily="49" charset="-128"/>
              <a:ea typeface="ＭＳ ゴシック" panose="020B0609070205080204" pitchFamily="49" charset="-128"/>
            </a:endParaRPr>
          </a:p>
        </p:txBody>
      </p:sp>
      <p:sp>
        <p:nvSpPr>
          <p:cNvPr id="11" name="メモ 10"/>
          <p:cNvSpPr/>
          <p:nvPr/>
        </p:nvSpPr>
        <p:spPr>
          <a:xfrm>
            <a:off x="3686425" y="2410583"/>
            <a:ext cx="1147639" cy="826866"/>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明確な目的意識を</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もっていた</a:t>
            </a:r>
            <a:endParaRPr kumimoji="1" lang="ja-JP" altLang="en-US" dirty="0">
              <a:latin typeface="ＭＳ ゴシック" panose="020B0609070205080204" pitchFamily="49" charset="-128"/>
              <a:ea typeface="ＭＳ ゴシック" panose="020B0609070205080204" pitchFamily="49" charset="-128"/>
            </a:endParaRPr>
          </a:p>
        </p:txBody>
      </p:sp>
      <p:sp>
        <p:nvSpPr>
          <p:cNvPr id="12" name="メモ 11"/>
          <p:cNvSpPr/>
          <p:nvPr/>
        </p:nvSpPr>
        <p:spPr>
          <a:xfrm>
            <a:off x="610944" y="3581540"/>
            <a:ext cx="1127032" cy="1018616"/>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班活動の時に何をしたらいいか分からない子がいた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3" name="メモ 12"/>
          <p:cNvSpPr/>
          <p:nvPr/>
        </p:nvSpPr>
        <p:spPr>
          <a:xfrm>
            <a:off x="1312827" y="1738891"/>
            <a:ext cx="1019698" cy="713515"/>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振り返りシートの</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記入が適切</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4" name="メモ 13"/>
          <p:cNvSpPr/>
          <p:nvPr/>
        </p:nvSpPr>
        <p:spPr>
          <a:xfrm>
            <a:off x="7172254" y="1740103"/>
            <a:ext cx="937933" cy="837080"/>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評価の</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観点が</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適切</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メモ 2"/>
          <p:cNvSpPr/>
          <p:nvPr/>
        </p:nvSpPr>
        <p:spPr>
          <a:xfrm>
            <a:off x="1692943" y="3623143"/>
            <a:ext cx="995921" cy="935411"/>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ノートを写せない子がいた</a:t>
            </a:r>
            <a:endParaRPr kumimoji="1" lang="ja-JP" altLang="en-US" dirty="0">
              <a:latin typeface="ＭＳ ゴシック" panose="020B0609070205080204" pitchFamily="49" charset="-128"/>
              <a:ea typeface="ＭＳ ゴシック" panose="020B0609070205080204" pitchFamily="49" charset="-128"/>
            </a:endParaRPr>
          </a:p>
        </p:txBody>
      </p:sp>
      <p:sp>
        <p:nvSpPr>
          <p:cNvPr id="30" name="メモ 29"/>
          <p:cNvSpPr/>
          <p:nvPr/>
        </p:nvSpPr>
        <p:spPr>
          <a:xfrm>
            <a:off x="6337282" y="1625423"/>
            <a:ext cx="928162" cy="899770"/>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多面的な評価</a:t>
            </a:r>
            <a:endParaRPr kumimoji="1" lang="ja-JP" altLang="en-US" dirty="0">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157464" y="212881"/>
            <a:ext cx="8661416" cy="1084912"/>
          </a:xfrm>
          <a:prstGeom prst="rect">
            <a:avLst/>
          </a:prstGeom>
        </p:spPr>
        <p:txBody>
          <a:bodyPr wrap="square" lIns="68580" tIns="34290" rIns="68580" bIns="34290">
            <a:spAutoFit/>
          </a:bodyPr>
          <a:lstStyle/>
          <a:p>
            <a:r>
              <a:rPr lang="ja-JP" altLang="en-US" sz="2400" dirty="0" smtClean="0">
                <a:solidFill>
                  <a:srgbClr val="C00000"/>
                </a:solidFill>
                <a:latin typeface="ＭＳ ゴシック" panose="020B0609070205080204" pitchFamily="49" charset="-128"/>
                <a:ea typeface="ＭＳ ゴシック" panose="020B0609070205080204" pitchFamily="49" charset="-128"/>
              </a:rPr>
              <a:t>②　まとめてタイトルを付ける。</a:t>
            </a:r>
            <a:endParaRPr lang="en-US" altLang="ja-JP" sz="2400" dirty="0" smtClean="0">
              <a:solidFill>
                <a:srgbClr val="C00000"/>
              </a:solidFill>
              <a:latin typeface="ＭＳ ゴシック" panose="020B0609070205080204" pitchFamily="49" charset="-128"/>
              <a:ea typeface="ＭＳ ゴシック" panose="020B0609070205080204" pitchFamily="49" charset="-128"/>
            </a:endParaRPr>
          </a:p>
          <a:p>
            <a:r>
              <a:rPr lang="ja-JP" altLang="en-US" sz="2100" dirty="0" smtClean="0">
                <a:latin typeface="ＭＳ ゴシック" panose="020B0609070205080204" pitchFamily="49" charset="-128"/>
                <a:ea typeface="ＭＳ ゴシック" panose="020B0609070205080204" pitchFamily="49" charset="-128"/>
              </a:rPr>
              <a:t>　ア</a:t>
            </a:r>
            <a:r>
              <a:rPr lang="en-US" altLang="ja-JP" sz="2100" dirty="0" smtClean="0">
                <a:latin typeface="ＭＳ ゴシック" panose="020B0609070205080204" pitchFamily="49" charset="-128"/>
                <a:ea typeface="ＭＳ ゴシック" panose="020B0609070205080204" pitchFamily="49" charset="-128"/>
              </a:rPr>
              <a:t>)</a:t>
            </a:r>
            <a:r>
              <a:rPr lang="ja-JP" altLang="en-US" sz="2100" dirty="0" smtClean="0">
                <a:latin typeface="ＭＳ ゴシック" panose="020B0609070205080204" pitchFamily="49" charset="-128"/>
                <a:ea typeface="ＭＳ ゴシック" panose="020B0609070205080204" pitchFamily="49" charset="-128"/>
              </a:rPr>
              <a:t>付箋</a:t>
            </a:r>
            <a:r>
              <a:rPr lang="ja-JP" altLang="en-US" sz="2100" dirty="0">
                <a:latin typeface="ＭＳ ゴシック" panose="020B0609070205080204" pitchFamily="49" charset="-128"/>
                <a:ea typeface="ＭＳ ゴシック" panose="020B0609070205080204" pitchFamily="49" charset="-128"/>
              </a:rPr>
              <a:t>の内容について、コメントしながら模造紙に貼る</a:t>
            </a:r>
            <a:r>
              <a:rPr lang="ja-JP" altLang="en-US" sz="2100" dirty="0" smtClean="0">
                <a:latin typeface="ＭＳ ゴシック" panose="020B0609070205080204" pitchFamily="49" charset="-128"/>
                <a:ea typeface="ＭＳ ゴシック" panose="020B0609070205080204" pitchFamily="49" charset="-128"/>
              </a:rPr>
              <a:t>。</a:t>
            </a:r>
            <a:r>
              <a:rPr lang="en-US" altLang="ja-JP" sz="2100" dirty="0" smtClean="0">
                <a:latin typeface="ＭＳ ゴシック" panose="020B0609070205080204" pitchFamily="49" charset="-128"/>
                <a:ea typeface="ＭＳ ゴシック" panose="020B0609070205080204" pitchFamily="49" charset="-128"/>
              </a:rPr>
              <a:t>(10</a:t>
            </a:r>
            <a:r>
              <a:rPr lang="ja-JP" altLang="en-US" sz="2100" dirty="0" smtClean="0">
                <a:latin typeface="ＭＳ ゴシック" panose="020B0609070205080204" pitchFamily="49" charset="-128"/>
                <a:ea typeface="ＭＳ ゴシック" panose="020B0609070205080204" pitchFamily="49" charset="-128"/>
              </a:rPr>
              <a:t>分</a:t>
            </a:r>
            <a:r>
              <a:rPr lang="en-US" altLang="ja-JP" sz="2100" dirty="0" smtClean="0">
                <a:latin typeface="ＭＳ ゴシック" panose="020B0609070205080204" pitchFamily="49" charset="-128"/>
                <a:ea typeface="ＭＳ ゴシック" panose="020B0609070205080204" pitchFamily="49" charset="-128"/>
              </a:rPr>
              <a:t>)</a:t>
            </a:r>
            <a:endParaRPr lang="en-US" altLang="ja-JP" sz="2100" dirty="0">
              <a:latin typeface="ＭＳ ゴシック" panose="020B0609070205080204" pitchFamily="49" charset="-128"/>
              <a:ea typeface="ＭＳ ゴシック" panose="020B0609070205080204" pitchFamily="49" charset="-128"/>
            </a:endParaRPr>
          </a:p>
          <a:p>
            <a:r>
              <a:rPr lang="ja-JP" altLang="en-US" sz="2100" dirty="0">
                <a:latin typeface="ＭＳ ゴシック" panose="020B0609070205080204" pitchFamily="49" charset="-128"/>
                <a:ea typeface="ＭＳ ゴシック" panose="020B0609070205080204" pitchFamily="49" charset="-128"/>
              </a:rPr>
              <a:t>　</a:t>
            </a:r>
            <a:r>
              <a:rPr lang="ja-JP" altLang="en-US" sz="2100" dirty="0" smtClean="0">
                <a:latin typeface="ＭＳ ゴシック" panose="020B0609070205080204" pitchFamily="49" charset="-128"/>
                <a:ea typeface="ＭＳ ゴシック" panose="020B0609070205080204" pitchFamily="49" charset="-128"/>
              </a:rPr>
              <a:t>　　＊同じような意見</a:t>
            </a:r>
            <a:r>
              <a:rPr lang="ja-JP" altLang="en-US" sz="2100" dirty="0">
                <a:latin typeface="ＭＳ ゴシック" panose="020B0609070205080204" pitchFamily="49" charset="-128"/>
                <a:ea typeface="ＭＳ ゴシック" panose="020B0609070205080204" pitchFamily="49" charset="-128"/>
              </a:rPr>
              <a:t>は近い場所に貼る</a:t>
            </a:r>
            <a:r>
              <a:rPr lang="ja-JP" altLang="en-US" sz="2100" dirty="0" smtClean="0">
                <a:latin typeface="ＭＳ ゴシック" panose="020B0609070205080204" pitchFamily="49" charset="-128"/>
                <a:ea typeface="ＭＳ ゴシック" panose="020B0609070205080204" pitchFamily="49" charset="-128"/>
              </a:rPr>
              <a:t>。</a:t>
            </a:r>
            <a:endParaRPr lang="en-US" altLang="ja-JP" sz="2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420707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562273" y="1882135"/>
            <a:ext cx="887506" cy="909534"/>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t>ノートの</a:t>
            </a:r>
            <a:endParaRPr kumimoji="1" lang="en-US" altLang="ja-JP" sz="1200" dirty="0" smtClean="0"/>
          </a:p>
          <a:p>
            <a:pPr algn="ctr"/>
            <a:r>
              <a:rPr kumimoji="1" lang="ja-JP" altLang="en-US" sz="1200" dirty="0" smtClean="0"/>
              <a:t>使い方が定着している</a:t>
            </a:r>
            <a:endParaRPr kumimoji="1" lang="ja-JP" altLang="en-US" sz="1200" dirty="0"/>
          </a:p>
        </p:txBody>
      </p:sp>
      <p:sp>
        <p:nvSpPr>
          <p:cNvPr id="5" name="メモ 4"/>
          <p:cNvSpPr/>
          <p:nvPr/>
        </p:nvSpPr>
        <p:spPr>
          <a:xfrm>
            <a:off x="995685" y="2628579"/>
            <a:ext cx="948018" cy="897592"/>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理由を加えた発言が</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できている</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6" name="メモ 5"/>
          <p:cNvSpPr/>
          <p:nvPr/>
        </p:nvSpPr>
        <p:spPr>
          <a:xfrm>
            <a:off x="3455045" y="1761564"/>
            <a:ext cx="1026669" cy="934748"/>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活動に対する具体的な指示だった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7" name="メモ 6"/>
          <p:cNvSpPr/>
          <p:nvPr/>
        </p:nvSpPr>
        <p:spPr>
          <a:xfrm>
            <a:off x="5192856" y="3942897"/>
            <a:ext cx="907677" cy="877421"/>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指名の間合いが十分</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確保されていた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8" name="メモ 7"/>
          <p:cNvSpPr/>
          <p:nvPr/>
        </p:nvSpPr>
        <p:spPr>
          <a:xfrm>
            <a:off x="4496737" y="1775345"/>
            <a:ext cx="978273" cy="847165"/>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子どもの発言を受けた補助発問だった。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9" name="メモ 8"/>
          <p:cNvSpPr/>
          <p:nvPr/>
        </p:nvSpPr>
        <p:spPr>
          <a:xfrm>
            <a:off x="7149459" y="3942897"/>
            <a:ext cx="917762" cy="826994"/>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板書の</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文字数が</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多い</a:t>
            </a:r>
            <a:endParaRPr kumimoji="1" lang="ja-JP" altLang="en-US" dirty="0">
              <a:latin typeface="ＭＳ ゴシック" panose="020B0609070205080204" pitchFamily="49" charset="-128"/>
              <a:ea typeface="ＭＳ ゴシック" panose="020B0609070205080204" pitchFamily="49" charset="-128"/>
            </a:endParaRPr>
          </a:p>
        </p:txBody>
      </p:sp>
      <p:sp>
        <p:nvSpPr>
          <p:cNvPr id="10" name="メモ 9"/>
          <p:cNvSpPr/>
          <p:nvPr/>
        </p:nvSpPr>
        <p:spPr>
          <a:xfrm>
            <a:off x="4222754" y="3950607"/>
            <a:ext cx="978274" cy="733153"/>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ノートに書かせる時間が不十分</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1" name="メモ 10"/>
          <p:cNvSpPr/>
          <p:nvPr/>
        </p:nvSpPr>
        <p:spPr>
          <a:xfrm>
            <a:off x="4066396" y="2603561"/>
            <a:ext cx="907676" cy="647639"/>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明確な目的意識を</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もっていた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2" name="メモ 11"/>
          <p:cNvSpPr/>
          <p:nvPr/>
        </p:nvSpPr>
        <p:spPr>
          <a:xfrm>
            <a:off x="715733" y="3950607"/>
            <a:ext cx="1127032" cy="1018616"/>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班活動の時に何をしたらいいか分からない子がいた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3" name="メモ 12"/>
          <p:cNvSpPr/>
          <p:nvPr/>
        </p:nvSpPr>
        <p:spPr>
          <a:xfrm>
            <a:off x="1573283" y="1882136"/>
            <a:ext cx="932891" cy="1008650"/>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振り返りシートの</a:t>
            </a:r>
            <a:endParaRPr kumimoji="1" lang="en-US" altLang="ja-JP" sz="1200" dirty="0" smtClean="0">
              <a:latin typeface="ＭＳ ゴシック" panose="020B0609070205080204" pitchFamily="49" charset="-128"/>
              <a:ea typeface="ＭＳ ゴシック" panose="020B0609070205080204" pitchFamily="49" charset="-128"/>
            </a:endParaRPr>
          </a:p>
          <a:p>
            <a:pPr algn="ctr"/>
            <a:r>
              <a:rPr kumimoji="1" lang="ja-JP" altLang="en-US" sz="1200" dirty="0" smtClean="0">
                <a:latin typeface="ＭＳ ゴシック" panose="020B0609070205080204" pitchFamily="49" charset="-128"/>
                <a:ea typeface="ＭＳ ゴシック" panose="020B0609070205080204" pitchFamily="49" charset="-128"/>
              </a:rPr>
              <a:t>記入が適切</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4" name="メモ 13"/>
          <p:cNvSpPr/>
          <p:nvPr/>
        </p:nvSpPr>
        <p:spPr>
          <a:xfrm>
            <a:off x="7457093" y="2326816"/>
            <a:ext cx="937933" cy="837080"/>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評価の</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観点が</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適切</a:t>
            </a:r>
            <a:endParaRPr kumimoji="1" lang="ja-JP" altLang="en-US" dirty="0">
              <a:latin typeface="ＭＳ ゴシック" panose="020B0609070205080204" pitchFamily="49" charset="-128"/>
              <a:ea typeface="ＭＳ ゴシック" panose="020B0609070205080204" pitchFamily="49" charset="-128"/>
            </a:endParaRPr>
          </a:p>
        </p:txBody>
      </p:sp>
      <p:sp>
        <p:nvSpPr>
          <p:cNvPr id="20" name="角丸四角形 19"/>
          <p:cNvSpPr/>
          <p:nvPr/>
        </p:nvSpPr>
        <p:spPr>
          <a:xfrm>
            <a:off x="7149459" y="3635296"/>
            <a:ext cx="806824" cy="30760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rPr>
              <a:t>板書</a:t>
            </a:r>
            <a:endParaRPr kumimoji="1" lang="ja-JP" altLang="en-US" dirty="0">
              <a:ln>
                <a:solidFill>
                  <a:srgbClr val="FF0000"/>
                </a:solidFill>
              </a:ln>
            </a:endParaRPr>
          </a:p>
        </p:txBody>
      </p:sp>
      <p:sp>
        <p:nvSpPr>
          <p:cNvPr id="3" name="メモ 2"/>
          <p:cNvSpPr/>
          <p:nvPr/>
        </p:nvSpPr>
        <p:spPr>
          <a:xfrm>
            <a:off x="1799919" y="3963318"/>
            <a:ext cx="995921" cy="935411"/>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ノートを写せない子がいた。</a:t>
            </a:r>
            <a:endParaRPr kumimoji="1" lang="ja-JP" altLang="en-US" dirty="0">
              <a:latin typeface="ＭＳ ゴシック" panose="020B0609070205080204" pitchFamily="49" charset="-128"/>
              <a:ea typeface="ＭＳ ゴシック" panose="020B0609070205080204" pitchFamily="49" charset="-128"/>
            </a:endParaRPr>
          </a:p>
        </p:txBody>
      </p:sp>
      <p:sp>
        <p:nvSpPr>
          <p:cNvPr id="29" name="円/楕円 28"/>
          <p:cNvSpPr/>
          <p:nvPr/>
        </p:nvSpPr>
        <p:spPr>
          <a:xfrm>
            <a:off x="249596" y="1518585"/>
            <a:ext cx="2695145" cy="1962879"/>
          </a:xfrm>
          <a:prstGeom prst="ellipse">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ja-JP" altLang="en-US" dirty="0">
              <a:solidFill>
                <a:schemeClr val="accent1"/>
              </a:solidFill>
            </a:endParaRPr>
          </a:p>
        </p:txBody>
      </p:sp>
      <p:sp>
        <p:nvSpPr>
          <p:cNvPr id="30" name="メモ 29"/>
          <p:cNvSpPr/>
          <p:nvPr/>
        </p:nvSpPr>
        <p:spPr>
          <a:xfrm>
            <a:off x="6687810" y="2336902"/>
            <a:ext cx="798749" cy="816908"/>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多面的な評価</a:t>
            </a:r>
            <a:endParaRPr kumimoji="1" lang="ja-JP" altLang="en-US" dirty="0">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202070" y="405707"/>
            <a:ext cx="8600192" cy="1069524"/>
          </a:xfrm>
          <a:prstGeom prst="rect">
            <a:avLst/>
          </a:prstGeom>
        </p:spPr>
        <p:txBody>
          <a:bodyPr wrap="square" lIns="68580" tIns="34290" rIns="68580" bIns="34290">
            <a:spAutoFit/>
          </a:bodyPr>
          <a:lstStyle/>
          <a:p>
            <a:pPr lvl="0"/>
            <a:r>
              <a:rPr lang="ja-JP" altLang="en-US" sz="2400" dirty="0">
                <a:solidFill>
                  <a:srgbClr val="C00000"/>
                </a:solidFill>
                <a:latin typeface="ＭＳ ゴシック" panose="020B0609070205080204" pitchFamily="49" charset="-128"/>
                <a:ea typeface="ＭＳ ゴシック" panose="020B0609070205080204" pitchFamily="49" charset="-128"/>
              </a:rPr>
              <a:t>②　まとめてタイトルを付ける。</a:t>
            </a:r>
            <a:endParaRPr lang="en-US" altLang="ja-JP" sz="2400" dirty="0">
              <a:solidFill>
                <a:srgbClr val="C00000"/>
              </a:solidFill>
              <a:latin typeface="ＭＳ ゴシック" panose="020B0609070205080204" pitchFamily="49" charset="-128"/>
              <a:ea typeface="ＭＳ ゴシック" panose="020B0609070205080204" pitchFamily="49" charset="-128"/>
            </a:endParaRPr>
          </a:p>
          <a:p>
            <a:r>
              <a:rPr lang="ja-JP" altLang="en-US" sz="2000" dirty="0" smtClean="0">
                <a:latin typeface="ＭＳ ゴシック" panose="020B0609070205080204" pitchFamily="49" charset="-128"/>
                <a:ea typeface="ＭＳ ゴシック" panose="020B0609070205080204" pitchFamily="49" charset="-128"/>
              </a:rPr>
              <a:t> 　イ</a:t>
            </a:r>
            <a:r>
              <a:rPr lang="en-US" altLang="ja-JP" sz="2000" dirty="0" smtClean="0">
                <a:latin typeface="ＭＳ ゴシック" panose="020B0609070205080204" pitchFamily="49" charset="-128"/>
                <a:ea typeface="ＭＳ ゴシック" panose="020B0609070205080204" pitchFamily="49" charset="-128"/>
              </a:rPr>
              <a:t>)</a:t>
            </a:r>
            <a:r>
              <a:rPr lang="ja-JP" altLang="en-US" sz="2000" dirty="0" smtClean="0"/>
              <a:t>付箋</a:t>
            </a:r>
            <a:r>
              <a:rPr lang="ja-JP" altLang="en-US" sz="2000" dirty="0"/>
              <a:t>を見て、共通するものをまとめ、簡潔な文言でタイトルを</a:t>
            </a:r>
            <a:r>
              <a:rPr lang="ja-JP" altLang="en-US" sz="2000" dirty="0" smtClean="0"/>
              <a:t>付ける</a:t>
            </a:r>
            <a:r>
              <a:rPr lang="ja-JP" altLang="en-US" sz="2000" dirty="0" smtClean="0">
                <a:latin typeface="ＭＳ ゴシック" panose="020B0609070205080204" pitchFamily="49" charset="-128"/>
                <a:ea typeface="ＭＳ ゴシック" panose="020B0609070205080204" pitchFamily="49" charset="-128"/>
              </a:rPr>
              <a:t>。　　　　　　　　　　　　　</a:t>
            </a:r>
            <a:endParaRPr lang="en-US" altLang="ja-JP" sz="2000" dirty="0" smtClean="0">
              <a:latin typeface="ＭＳ ゴシック" panose="020B0609070205080204" pitchFamily="49" charset="-128"/>
              <a:ea typeface="ＭＳ ゴシック" panose="020B0609070205080204" pitchFamily="49" charset="-128"/>
            </a:endParaRPr>
          </a:p>
          <a:p>
            <a:r>
              <a:rPr lang="ja-JP" altLang="en-US" sz="2100" dirty="0" smtClean="0">
                <a:latin typeface="ＭＳ ゴシック" panose="020B0609070205080204" pitchFamily="49" charset="-128"/>
                <a:ea typeface="ＭＳ ゴシック" panose="020B0609070205080204" pitchFamily="49" charset="-128"/>
              </a:rPr>
              <a:t>　　　　　　　　　　　　　　　　　　　　　　　　　　　　</a:t>
            </a:r>
            <a:r>
              <a:rPr lang="en-US" altLang="ja-JP" sz="2100" dirty="0" smtClean="0">
                <a:latin typeface="ＭＳ ゴシック" panose="020B0609070205080204" pitchFamily="49" charset="-128"/>
                <a:ea typeface="ＭＳ ゴシック" panose="020B0609070205080204" pitchFamily="49" charset="-128"/>
              </a:rPr>
              <a:t>(10</a:t>
            </a:r>
            <a:r>
              <a:rPr lang="ja-JP" altLang="en-US" sz="2100" dirty="0" smtClean="0">
                <a:latin typeface="ＭＳ ゴシック" panose="020B0609070205080204" pitchFamily="49" charset="-128"/>
                <a:ea typeface="ＭＳ ゴシック" panose="020B0609070205080204" pitchFamily="49" charset="-128"/>
              </a:rPr>
              <a:t>分</a:t>
            </a:r>
            <a:r>
              <a:rPr lang="en-US" altLang="ja-JP" sz="2100" dirty="0" smtClean="0">
                <a:latin typeface="ＭＳ ゴシック" panose="020B0609070205080204" pitchFamily="49" charset="-128"/>
                <a:ea typeface="ＭＳ ゴシック" panose="020B0609070205080204" pitchFamily="49" charset="-128"/>
              </a:rPr>
              <a:t>)</a:t>
            </a:r>
            <a:endParaRPr lang="en-US" altLang="ja-JP" sz="2100" dirty="0">
              <a:latin typeface="ＭＳ ゴシック" panose="020B0609070205080204" pitchFamily="49" charset="-128"/>
              <a:ea typeface="ＭＳ ゴシック" panose="020B0609070205080204" pitchFamily="49" charset="-128"/>
            </a:endParaRPr>
          </a:p>
        </p:txBody>
      </p:sp>
      <p:sp>
        <p:nvSpPr>
          <p:cNvPr id="16" name="角丸四角形 15"/>
          <p:cNvSpPr/>
          <p:nvPr/>
        </p:nvSpPr>
        <p:spPr>
          <a:xfrm>
            <a:off x="1268228" y="1476028"/>
            <a:ext cx="1128293" cy="36307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学習習慣</a:t>
            </a:r>
            <a:endParaRPr kumimoji="1" lang="ja-JP" altLang="en-US" dirty="0">
              <a:ln>
                <a:solidFill>
                  <a:srgbClr val="FF0000"/>
                </a:solidFill>
              </a:ln>
              <a:latin typeface="ＭＳ ゴシック" panose="020B0609070205080204" pitchFamily="49" charset="-128"/>
              <a:ea typeface="ＭＳ ゴシック" panose="020B0609070205080204" pitchFamily="49" charset="-128"/>
            </a:endParaRPr>
          </a:p>
        </p:txBody>
      </p:sp>
      <p:sp>
        <p:nvSpPr>
          <p:cNvPr id="32" name="円/楕円 31"/>
          <p:cNvSpPr/>
          <p:nvPr/>
        </p:nvSpPr>
        <p:spPr>
          <a:xfrm>
            <a:off x="3291763" y="1557262"/>
            <a:ext cx="2526794" cy="1856961"/>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33" name="円/楕円 32"/>
          <p:cNvSpPr/>
          <p:nvPr/>
        </p:nvSpPr>
        <p:spPr>
          <a:xfrm>
            <a:off x="6366776" y="2036942"/>
            <a:ext cx="2239566" cy="132601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8" name="角丸四角形 17"/>
          <p:cNvSpPr/>
          <p:nvPr/>
        </p:nvSpPr>
        <p:spPr>
          <a:xfrm>
            <a:off x="7008265" y="1797923"/>
            <a:ext cx="1089212" cy="422345"/>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効果的な</a:t>
            </a:r>
            <a:endParaRPr kumimoji="1" lang="en-US" altLang="ja-JP" dirty="0" smtClean="0">
              <a:ln>
                <a:solidFill>
                  <a:srgbClr val="FF0000"/>
                </a:solidFill>
              </a:ln>
              <a:latin typeface="ＭＳ ゴシック" panose="020B0609070205080204" pitchFamily="49" charset="-128"/>
              <a:ea typeface="ＭＳ ゴシック" panose="020B0609070205080204" pitchFamily="49" charset="-128"/>
            </a:endParaRPr>
          </a:p>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評価</a:t>
            </a:r>
            <a:endParaRPr kumimoji="1" lang="en-US" altLang="ja-JP" dirty="0" smtClean="0">
              <a:ln>
                <a:solidFill>
                  <a:srgbClr val="FF0000"/>
                </a:solidFill>
              </a:ln>
              <a:latin typeface="ＭＳ ゴシック" panose="020B0609070205080204" pitchFamily="49" charset="-128"/>
              <a:ea typeface="ＭＳ ゴシック" panose="020B0609070205080204" pitchFamily="49" charset="-128"/>
            </a:endParaRPr>
          </a:p>
        </p:txBody>
      </p:sp>
      <p:sp>
        <p:nvSpPr>
          <p:cNvPr id="34" name="円/楕円 33"/>
          <p:cNvSpPr/>
          <p:nvPr/>
        </p:nvSpPr>
        <p:spPr>
          <a:xfrm>
            <a:off x="263879" y="3705961"/>
            <a:ext cx="2647606" cy="141930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23" name="角丸四角形 22"/>
          <p:cNvSpPr/>
          <p:nvPr/>
        </p:nvSpPr>
        <p:spPr>
          <a:xfrm>
            <a:off x="965363" y="3591122"/>
            <a:ext cx="834556" cy="30760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支援</a:t>
            </a:r>
            <a:endParaRPr kumimoji="1" lang="ja-JP" altLang="en-US" dirty="0">
              <a:ln>
                <a:solidFill>
                  <a:srgbClr val="FF0000"/>
                </a:solidFill>
              </a:ln>
              <a:latin typeface="ＭＳ ゴシック" panose="020B0609070205080204" pitchFamily="49" charset="-128"/>
              <a:ea typeface="ＭＳ ゴシック" panose="020B0609070205080204" pitchFamily="49" charset="-128"/>
            </a:endParaRPr>
          </a:p>
        </p:txBody>
      </p:sp>
      <p:sp>
        <p:nvSpPr>
          <p:cNvPr id="35" name="円/楕円 34"/>
          <p:cNvSpPr/>
          <p:nvPr/>
        </p:nvSpPr>
        <p:spPr>
          <a:xfrm>
            <a:off x="3787736" y="3674224"/>
            <a:ext cx="2372672" cy="122450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9" name="角丸四角形 18"/>
          <p:cNvSpPr/>
          <p:nvPr/>
        </p:nvSpPr>
        <p:spPr>
          <a:xfrm>
            <a:off x="4555160" y="3550781"/>
            <a:ext cx="948017" cy="347942"/>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時間配分</a:t>
            </a:r>
            <a:endParaRPr kumimoji="1" lang="ja-JP" altLang="en-US" dirty="0">
              <a:ln>
                <a:solidFill>
                  <a:srgbClr val="FF0000"/>
                </a:solidFill>
              </a:ln>
              <a:latin typeface="ＭＳ ゴシック" panose="020B0609070205080204" pitchFamily="49" charset="-128"/>
              <a:ea typeface="ＭＳ ゴシック" panose="020B0609070205080204" pitchFamily="49" charset="-128"/>
            </a:endParaRPr>
          </a:p>
        </p:txBody>
      </p:sp>
      <p:sp>
        <p:nvSpPr>
          <p:cNvPr id="27" name="角丸四角形 26"/>
          <p:cNvSpPr/>
          <p:nvPr/>
        </p:nvSpPr>
        <p:spPr>
          <a:xfrm>
            <a:off x="3571326" y="1409666"/>
            <a:ext cx="1861679" cy="36307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発問・指示の明確さ</a:t>
            </a:r>
            <a:endParaRPr kumimoji="1" lang="ja-JP" altLang="en-US" dirty="0">
              <a:ln>
                <a:solidFill>
                  <a:srgbClr val="FF0000"/>
                </a:solidFill>
              </a:ln>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13557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450513" y="1259091"/>
            <a:ext cx="887506" cy="847165"/>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ノートの使い方が定着している</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5" name="メモ 4"/>
          <p:cNvSpPr/>
          <p:nvPr/>
        </p:nvSpPr>
        <p:spPr>
          <a:xfrm>
            <a:off x="786767" y="2131470"/>
            <a:ext cx="948018" cy="897592"/>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理由を加えた発言ができている</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6" name="メモ 5"/>
          <p:cNvSpPr/>
          <p:nvPr/>
        </p:nvSpPr>
        <p:spPr>
          <a:xfrm>
            <a:off x="3410071" y="1181594"/>
            <a:ext cx="917762" cy="816908"/>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活動に対する具体的な指示だった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7" name="メモ 6"/>
          <p:cNvSpPr/>
          <p:nvPr/>
        </p:nvSpPr>
        <p:spPr>
          <a:xfrm>
            <a:off x="4867409" y="3554715"/>
            <a:ext cx="907677" cy="877421"/>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指名の間合いが十分確保されていた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8" name="メモ 7"/>
          <p:cNvSpPr/>
          <p:nvPr/>
        </p:nvSpPr>
        <p:spPr>
          <a:xfrm>
            <a:off x="4381502" y="1181594"/>
            <a:ext cx="978273" cy="847165"/>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en-US" altLang="ja-JP" dirty="0" smtClean="0"/>
          </a:p>
          <a:p>
            <a:pPr algn="ctr"/>
            <a:r>
              <a:rPr kumimoji="1" lang="ja-JP" altLang="en-US" sz="1200" dirty="0" smtClean="0">
                <a:latin typeface="ＭＳ ゴシック" panose="020B0609070205080204" pitchFamily="49" charset="-128"/>
                <a:ea typeface="ＭＳ ゴシック" panose="020B0609070205080204" pitchFamily="49" charset="-128"/>
              </a:rPr>
              <a:t>子どもの発言を受けた補助発問だった。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9" name="メモ 8"/>
          <p:cNvSpPr/>
          <p:nvPr/>
        </p:nvSpPr>
        <p:spPr>
          <a:xfrm>
            <a:off x="7253337" y="3335711"/>
            <a:ext cx="917762" cy="826994"/>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板書の</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文字数が</a:t>
            </a:r>
            <a:endParaRPr kumimoji="1" lang="en-US" altLang="ja-JP" dirty="0" smtClean="0">
              <a:latin typeface="ＭＳ ゴシック" panose="020B0609070205080204" pitchFamily="49" charset="-128"/>
              <a:ea typeface="ＭＳ ゴシック" panose="020B0609070205080204" pitchFamily="49" charset="-128"/>
            </a:endParaRPr>
          </a:p>
          <a:p>
            <a:pPr algn="ctr"/>
            <a:r>
              <a:rPr kumimoji="1" lang="ja-JP" altLang="en-US" dirty="0" smtClean="0">
                <a:latin typeface="ＭＳ ゴシック" panose="020B0609070205080204" pitchFamily="49" charset="-128"/>
                <a:ea typeface="ＭＳ ゴシック" panose="020B0609070205080204" pitchFamily="49" charset="-128"/>
              </a:rPr>
              <a:t>多い</a:t>
            </a:r>
            <a:endParaRPr kumimoji="1" lang="ja-JP" altLang="en-US" dirty="0">
              <a:latin typeface="ＭＳ ゴシック" panose="020B0609070205080204" pitchFamily="49" charset="-128"/>
              <a:ea typeface="ＭＳ ゴシック" panose="020B0609070205080204" pitchFamily="49" charset="-128"/>
            </a:endParaRPr>
          </a:p>
        </p:txBody>
      </p:sp>
      <p:sp>
        <p:nvSpPr>
          <p:cNvPr id="10" name="メモ 9"/>
          <p:cNvSpPr/>
          <p:nvPr/>
        </p:nvSpPr>
        <p:spPr>
          <a:xfrm>
            <a:off x="3901269" y="3572802"/>
            <a:ext cx="978274" cy="867335"/>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ノートに書かせる時間が不十分</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1" name="メモ 10"/>
          <p:cNvSpPr/>
          <p:nvPr/>
        </p:nvSpPr>
        <p:spPr>
          <a:xfrm>
            <a:off x="3739122" y="2073791"/>
            <a:ext cx="907676" cy="837079"/>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明確な目的意識をもっていた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2" name="メモ 11"/>
          <p:cNvSpPr/>
          <p:nvPr/>
        </p:nvSpPr>
        <p:spPr>
          <a:xfrm>
            <a:off x="516872" y="3539938"/>
            <a:ext cx="1127032" cy="1018616"/>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班活動の時に何をしたらいいか分からない子がいた</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3" name="メモ 12"/>
          <p:cNvSpPr/>
          <p:nvPr/>
        </p:nvSpPr>
        <p:spPr>
          <a:xfrm>
            <a:off x="1461523" y="1388464"/>
            <a:ext cx="932891" cy="816909"/>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rPr>
              <a:t>振り返りシートの記入が適切</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14" name="メモ 13"/>
          <p:cNvSpPr/>
          <p:nvPr/>
        </p:nvSpPr>
        <p:spPr>
          <a:xfrm>
            <a:off x="7752048" y="1762879"/>
            <a:ext cx="937933" cy="837080"/>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評価の観点が適切</a:t>
            </a:r>
            <a:endParaRPr kumimoji="1" lang="ja-JP" altLang="en-US" dirty="0">
              <a:latin typeface="ＭＳ ゴシック" panose="020B0609070205080204" pitchFamily="49" charset="-128"/>
              <a:ea typeface="ＭＳ ゴシック" panose="020B0609070205080204" pitchFamily="49" charset="-128"/>
            </a:endParaRPr>
          </a:p>
        </p:txBody>
      </p:sp>
      <p:sp>
        <p:nvSpPr>
          <p:cNvPr id="20" name="角丸四角形 19"/>
          <p:cNvSpPr/>
          <p:nvPr/>
        </p:nvSpPr>
        <p:spPr>
          <a:xfrm>
            <a:off x="7308806" y="3001285"/>
            <a:ext cx="806824" cy="30760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rPr>
              <a:t>板書</a:t>
            </a:r>
            <a:endParaRPr kumimoji="1" lang="ja-JP" altLang="en-US" dirty="0">
              <a:ln>
                <a:solidFill>
                  <a:srgbClr val="FF0000"/>
                </a:solidFill>
              </a:ln>
            </a:endParaRPr>
          </a:p>
        </p:txBody>
      </p:sp>
      <p:sp>
        <p:nvSpPr>
          <p:cNvPr id="3" name="メモ 2"/>
          <p:cNvSpPr/>
          <p:nvPr/>
        </p:nvSpPr>
        <p:spPr>
          <a:xfrm>
            <a:off x="1692943" y="3623143"/>
            <a:ext cx="995921" cy="935411"/>
          </a:xfrm>
          <a:prstGeom prst="foldedCorner">
            <a:avLst/>
          </a:prstGeom>
          <a:solidFill>
            <a:schemeClr val="accent1">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ノートを写せない子がいた。</a:t>
            </a:r>
            <a:endParaRPr kumimoji="1" lang="ja-JP" altLang="en-US" dirty="0">
              <a:latin typeface="ＭＳ ゴシック" panose="020B0609070205080204" pitchFamily="49" charset="-128"/>
              <a:ea typeface="ＭＳ ゴシック" panose="020B0609070205080204" pitchFamily="49" charset="-128"/>
            </a:endParaRPr>
          </a:p>
        </p:txBody>
      </p:sp>
      <p:sp>
        <p:nvSpPr>
          <p:cNvPr id="29" name="円/楕円 28"/>
          <p:cNvSpPr/>
          <p:nvPr/>
        </p:nvSpPr>
        <p:spPr>
          <a:xfrm>
            <a:off x="11044" y="982750"/>
            <a:ext cx="2793549" cy="2134391"/>
          </a:xfrm>
          <a:prstGeom prst="ellipse">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endParaRPr kumimoji="1" lang="ja-JP" altLang="en-US" dirty="0"/>
          </a:p>
        </p:txBody>
      </p:sp>
      <p:cxnSp>
        <p:nvCxnSpPr>
          <p:cNvPr id="22" name="直線矢印コネクタ 21"/>
          <p:cNvCxnSpPr>
            <a:stCxn id="3" idx="3"/>
          </p:cNvCxnSpPr>
          <p:nvPr/>
        </p:nvCxnSpPr>
        <p:spPr>
          <a:xfrm flipV="1">
            <a:off x="2688864" y="4083841"/>
            <a:ext cx="1192141" cy="7007"/>
          </a:xfrm>
          <a:prstGeom prst="straightConnector1">
            <a:avLst/>
          </a:prstGeom>
          <a:ln w="889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メモ 29"/>
          <p:cNvSpPr/>
          <p:nvPr/>
        </p:nvSpPr>
        <p:spPr>
          <a:xfrm>
            <a:off x="6913469" y="1737988"/>
            <a:ext cx="798749" cy="816908"/>
          </a:xfrm>
          <a:prstGeom prst="foldedCorner">
            <a:avLst/>
          </a:prstGeom>
          <a:solidFill>
            <a:schemeClr val="accent2">
              <a:lumMod val="40000"/>
              <a:lumOff val="60000"/>
            </a:schemeClr>
          </a:solidFill>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atin typeface="ＭＳ ゴシック" panose="020B0609070205080204" pitchFamily="49" charset="-128"/>
                <a:ea typeface="ＭＳ ゴシック" panose="020B0609070205080204" pitchFamily="49" charset="-128"/>
              </a:rPr>
              <a:t>多面的な評価</a:t>
            </a:r>
            <a:endParaRPr kumimoji="1" lang="ja-JP" altLang="en-US" dirty="0">
              <a:latin typeface="ＭＳ ゴシック" panose="020B0609070205080204" pitchFamily="49" charset="-128"/>
              <a:ea typeface="ＭＳ ゴシック" panose="020B0609070205080204" pitchFamily="49" charset="-128"/>
            </a:endParaRPr>
          </a:p>
        </p:txBody>
      </p:sp>
      <p:sp>
        <p:nvSpPr>
          <p:cNvPr id="16" name="角丸四角形 15"/>
          <p:cNvSpPr/>
          <p:nvPr/>
        </p:nvSpPr>
        <p:spPr>
          <a:xfrm>
            <a:off x="1059067" y="787011"/>
            <a:ext cx="1128293" cy="36307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rPr>
              <a:t>学習習慣</a:t>
            </a:r>
            <a:endParaRPr kumimoji="1" lang="ja-JP" altLang="en-US" dirty="0">
              <a:ln>
                <a:solidFill>
                  <a:srgbClr val="FF0000"/>
                </a:solidFill>
              </a:ln>
            </a:endParaRPr>
          </a:p>
        </p:txBody>
      </p:sp>
      <p:sp>
        <p:nvSpPr>
          <p:cNvPr id="32" name="円/楕円 31"/>
          <p:cNvSpPr/>
          <p:nvPr/>
        </p:nvSpPr>
        <p:spPr>
          <a:xfrm>
            <a:off x="2893222" y="875888"/>
            <a:ext cx="2869222" cy="210179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33" name="円/楕円 32"/>
          <p:cNvSpPr/>
          <p:nvPr/>
        </p:nvSpPr>
        <p:spPr>
          <a:xfrm>
            <a:off x="6647903" y="1351530"/>
            <a:ext cx="2239566" cy="144452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8" name="角丸四角形 17"/>
          <p:cNvSpPr/>
          <p:nvPr/>
        </p:nvSpPr>
        <p:spPr>
          <a:xfrm>
            <a:off x="7207442" y="1047919"/>
            <a:ext cx="1089212" cy="422345"/>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rPr>
              <a:t>効果的な</a:t>
            </a:r>
            <a:endParaRPr kumimoji="1" lang="en-US" altLang="ja-JP" dirty="0" smtClean="0">
              <a:ln>
                <a:solidFill>
                  <a:srgbClr val="FF0000"/>
                </a:solidFill>
              </a:ln>
            </a:endParaRPr>
          </a:p>
          <a:p>
            <a:pPr algn="ctr"/>
            <a:r>
              <a:rPr kumimoji="1" lang="ja-JP" altLang="en-US" dirty="0" smtClean="0">
                <a:ln>
                  <a:solidFill>
                    <a:srgbClr val="FF0000"/>
                  </a:solidFill>
                </a:ln>
              </a:rPr>
              <a:t>評価</a:t>
            </a:r>
            <a:endParaRPr kumimoji="1" lang="en-US" altLang="ja-JP" dirty="0" smtClean="0">
              <a:ln>
                <a:solidFill>
                  <a:srgbClr val="FF0000"/>
                </a:solidFill>
              </a:ln>
            </a:endParaRPr>
          </a:p>
        </p:txBody>
      </p:sp>
      <p:sp>
        <p:nvSpPr>
          <p:cNvPr id="34" name="円/楕円 33"/>
          <p:cNvSpPr/>
          <p:nvPr/>
        </p:nvSpPr>
        <p:spPr>
          <a:xfrm>
            <a:off x="98404" y="3266933"/>
            <a:ext cx="2726237" cy="156503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23" name="角丸四角形 22"/>
          <p:cNvSpPr/>
          <p:nvPr/>
        </p:nvSpPr>
        <p:spPr>
          <a:xfrm>
            <a:off x="695886" y="3181911"/>
            <a:ext cx="834556" cy="30760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rPr>
              <a:t>支援</a:t>
            </a:r>
            <a:endParaRPr kumimoji="1" lang="ja-JP" altLang="en-US" dirty="0">
              <a:ln>
                <a:solidFill>
                  <a:srgbClr val="FF0000"/>
                </a:solidFill>
              </a:ln>
            </a:endParaRPr>
          </a:p>
        </p:txBody>
      </p:sp>
      <p:sp>
        <p:nvSpPr>
          <p:cNvPr id="35" name="円/楕円 34"/>
          <p:cNvSpPr/>
          <p:nvPr/>
        </p:nvSpPr>
        <p:spPr>
          <a:xfrm>
            <a:off x="3459568" y="3274741"/>
            <a:ext cx="2534561" cy="1496261"/>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kumimoji="1" lang="ja-JP" altLang="en-US" dirty="0"/>
          </a:p>
        </p:txBody>
      </p:sp>
      <p:sp>
        <p:nvSpPr>
          <p:cNvPr id="19" name="角丸四角形 18"/>
          <p:cNvSpPr/>
          <p:nvPr/>
        </p:nvSpPr>
        <p:spPr>
          <a:xfrm>
            <a:off x="4502194" y="3100770"/>
            <a:ext cx="948017" cy="347942"/>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rPr>
              <a:t>時間配分</a:t>
            </a:r>
            <a:endParaRPr kumimoji="1" lang="ja-JP" altLang="en-US" dirty="0">
              <a:ln>
                <a:solidFill>
                  <a:srgbClr val="FF0000"/>
                </a:solidFill>
              </a:ln>
            </a:endParaRPr>
          </a:p>
        </p:txBody>
      </p:sp>
      <p:sp>
        <p:nvSpPr>
          <p:cNvPr id="28" name="正方形/長方形 27"/>
          <p:cNvSpPr/>
          <p:nvPr/>
        </p:nvSpPr>
        <p:spPr>
          <a:xfrm>
            <a:off x="181534" y="39931"/>
            <a:ext cx="8392450" cy="684803"/>
          </a:xfrm>
          <a:prstGeom prst="rect">
            <a:avLst/>
          </a:prstGeom>
        </p:spPr>
        <p:txBody>
          <a:bodyPr wrap="square" lIns="68580" tIns="34290" rIns="68580" bIns="34290">
            <a:spAutoFit/>
          </a:bodyPr>
          <a:lstStyle/>
          <a:p>
            <a:r>
              <a:rPr lang="ja-JP" altLang="en-US" sz="2000" dirty="0" smtClean="0">
                <a:solidFill>
                  <a:srgbClr val="C00000"/>
                </a:solidFill>
                <a:latin typeface="ＭＳ ゴシック" panose="020B0609070205080204" pitchFamily="49" charset="-128"/>
                <a:ea typeface="ＭＳ ゴシック" panose="020B0609070205080204" pitchFamily="49" charset="-128"/>
              </a:rPr>
              <a:t>③小さな</a:t>
            </a:r>
            <a:r>
              <a:rPr lang="ja-JP" altLang="en-US" sz="2000" dirty="0">
                <a:solidFill>
                  <a:srgbClr val="C00000"/>
                </a:solidFill>
                <a:latin typeface="ＭＳ ゴシック" panose="020B0609070205080204" pitchFamily="49" charset="-128"/>
                <a:ea typeface="ＭＳ ゴシック" panose="020B0609070205080204" pitchFamily="49" charset="-128"/>
              </a:rPr>
              <a:t>カテゴリーを大きなカテゴリーにまとめたり、</a:t>
            </a:r>
            <a:r>
              <a:rPr lang="ja-JP" altLang="en-US" sz="2000" dirty="0" smtClean="0">
                <a:solidFill>
                  <a:srgbClr val="C00000"/>
                </a:solidFill>
                <a:latin typeface="ＭＳ ゴシック" panose="020B0609070205080204" pitchFamily="49" charset="-128"/>
                <a:ea typeface="ＭＳ ゴシック" panose="020B0609070205080204" pitchFamily="49" charset="-128"/>
              </a:rPr>
              <a:t>カテゴリー</a:t>
            </a:r>
            <a:endParaRPr lang="en-US" altLang="ja-JP" sz="2000" dirty="0" smtClean="0">
              <a:solidFill>
                <a:srgbClr val="C00000"/>
              </a:solidFill>
              <a:latin typeface="ＭＳ ゴシック" panose="020B0609070205080204" pitchFamily="49" charset="-128"/>
              <a:ea typeface="ＭＳ ゴシック" panose="020B0609070205080204" pitchFamily="49" charset="-128"/>
            </a:endParaRPr>
          </a:p>
          <a:p>
            <a:r>
              <a:rPr lang="ja-JP" altLang="en-US" sz="2000" dirty="0" smtClean="0">
                <a:solidFill>
                  <a:srgbClr val="C00000"/>
                </a:solidFill>
                <a:latin typeface="ＭＳ ゴシック" panose="020B0609070205080204" pitchFamily="49" charset="-128"/>
                <a:ea typeface="ＭＳ ゴシック" panose="020B0609070205080204" pitchFamily="49" charset="-128"/>
              </a:rPr>
              <a:t>　ごとの関連を</a:t>
            </a:r>
            <a:r>
              <a:rPr lang="ja-JP" altLang="en-US" sz="2000" dirty="0">
                <a:solidFill>
                  <a:srgbClr val="C00000"/>
                </a:solidFill>
                <a:latin typeface="ＭＳ ゴシック" panose="020B0609070205080204" pitchFamily="49" charset="-128"/>
                <a:ea typeface="ＭＳ ゴシック" panose="020B0609070205080204" pitchFamily="49" charset="-128"/>
              </a:rPr>
              <a:t>矢印で結んだりして構造化する。</a:t>
            </a:r>
            <a:r>
              <a:rPr lang="ja-JP" altLang="en-US" sz="2000" dirty="0" smtClean="0">
                <a:latin typeface="ＭＳ ゴシック" panose="020B0609070205080204" pitchFamily="49" charset="-128"/>
                <a:ea typeface="ＭＳ ゴシック" panose="020B0609070205080204" pitchFamily="49" charset="-128"/>
              </a:rPr>
              <a:t>（</a:t>
            </a:r>
            <a:r>
              <a:rPr lang="ja-JP" altLang="en-US" sz="2000" dirty="0">
                <a:latin typeface="ＭＳ ゴシック" panose="020B0609070205080204" pitchFamily="49" charset="-128"/>
                <a:ea typeface="ＭＳ ゴシック" panose="020B0609070205080204" pitchFamily="49" charset="-128"/>
              </a:rPr>
              <a:t>５分）</a:t>
            </a:r>
            <a:endParaRPr lang="en-US" altLang="ja-JP" sz="2000" dirty="0">
              <a:latin typeface="ＭＳ ゴシック" panose="020B0609070205080204" pitchFamily="49" charset="-128"/>
              <a:ea typeface="ＭＳ ゴシック" panose="020B0609070205080204" pitchFamily="49" charset="-128"/>
            </a:endParaRPr>
          </a:p>
        </p:txBody>
      </p:sp>
      <p:sp>
        <p:nvSpPr>
          <p:cNvPr id="31" name="角丸四角形 30"/>
          <p:cNvSpPr/>
          <p:nvPr/>
        </p:nvSpPr>
        <p:spPr>
          <a:xfrm>
            <a:off x="3459567" y="796105"/>
            <a:ext cx="1861679" cy="363071"/>
          </a:xfrm>
          <a:prstGeom prst="roundRect">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a:r>
              <a:rPr kumimoji="1" lang="ja-JP" altLang="en-US" dirty="0" smtClean="0">
                <a:ln>
                  <a:solidFill>
                    <a:srgbClr val="FF0000"/>
                  </a:solidFill>
                </a:ln>
                <a:latin typeface="ＭＳ ゴシック" panose="020B0609070205080204" pitchFamily="49" charset="-128"/>
                <a:ea typeface="ＭＳ ゴシック" panose="020B0609070205080204" pitchFamily="49" charset="-128"/>
              </a:rPr>
              <a:t>発問・指示の明確さ</a:t>
            </a:r>
            <a:endParaRPr kumimoji="1" lang="ja-JP" altLang="en-US" dirty="0">
              <a:ln>
                <a:solidFill>
                  <a:srgbClr val="FF0000"/>
                </a:solidFill>
              </a:ln>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25514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5759" y="208081"/>
            <a:ext cx="7462787" cy="1313538"/>
          </a:xfrm>
        </p:spPr>
        <p:txBody>
          <a:bodyPr>
            <a:noAutofit/>
          </a:bodyPr>
          <a:lstStyle/>
          <a:p>
            <a:r>
              <a:rPr lang="ja-JP" altLang="en-US" sz="2400" dirty="0" smtClean="0">
                <a:solidFill>
                  <a:srgbClr val="C00000"/>
                </a:solidFill>
                <a:latin typeface="ＭＳ ゴシック" panose="020B0609070205080204" pitchFamily="49" charset="-128"/>
                <a:ea typeface="ＭＳ ゴシック" panose="020B0609070205080204" pitchFamily="49" charset="-128"/>
              </a:rPr>
              <a:t>④作業</a:t>
            </a:r>
            <a:r>
              <a:rPr lang="ja-JP" altLang="en-US" sz="2400" dirty="0">
                <a:solidFill>
                  <a:srgbClr val="C00000"/>
                </a:solidFill>
                <a:latin typeface="ＭＳ ゴシック" panose="020B0609070205080204" pitchFamily="49" charset="-128"/>
                <a:ea typeface="ＭＳ ゴシック" panose="020B0609070205080204" pitchFamily="49" charset="-128"/>
              </a:rPr>
              <a:t>を通して分かったことなどを文章化して</a:t>
            </a:r>
            <a:r>
              <a:rPr lang="ja-JP" altLang="en-US" sz="2400" dirty="0" smtClean="0">
                <a:solidFill>
                  <a:srgbClr val="C00000"/>
                </a:solidFill>
                <a:latin typeface="ＭＳ ゴシック" panose="020B0609070205080204" pitchFamily="49" charset="-128"/>
                <a:ea typeface="ＭＳ ゴシック" panose="020B0609070205080204" pitchFamily="49" charset="-128"/>
              </a:rPr>
              <a:t>、</a:t>
            </a:r>
            <a:r>
              <a:rPr lang="en-US" altLang="ja-JP" sz="2400" dirty="0" smtClean="0">
                <a:solidFill>
                  <a:srgbClr val="C00000"/>
                </a:solidFill>
                <a:latin typeface="ＭＳ ゴシック" panose="020B0609070205080204" pitchFamily="49" charset="-128"/>
                <a:ea typeface="ＭＳ ゴシック" panose="020B0609070205080204" pitchFamily="49" charset="-128"/>
              </a:rPr>
              <a:t/>
            </a:r>
            <a:br>
              <a:rPr lang="en-US" altLang="ja-JP" sz="2400" dirty="0" smtClean="0">
                <a:solidFill>
                  <a:srgbClr val="C00000"/>
                </a:solidFill>
                <a:latin typeface="ＭＳ ゴシック" panose="020B0609070205080204" pitchFamily="49" charset="-128"/>
                <a:ea typeface="ＭＳ ゴシック" panose="020B0609070205080204" pitchFamily="49" charset="-128"/>
              </a:rPr>
            </a:br>
            <a:r>
              <a:rPr lang="ja-JP" altLang="en-US" sz="2400" dirty="0" smtClean="0">
                <a:solidFill>
                  <a:srgbClr val="C00000"/>
                </a:solidFill>
                <a:latin typeface="ＭＳ ゴシック" panose="020B0609070205080204" pitchFamily="49" charset="-128"/>
                <a:ea typeface="ＭＳ ゴシック" panose="020B0609070205080204" pitchFamily="49" charset="-128"/>
              </a:rPr>
              <a:t>　まとめたり話合い</a:t>
            </a:r>
            <a:r>
              <a:rPr lang="ja-JP" altLang="en-US" sz="2400" dirty="0">
                <a:solidFill>
                  <a:srgbClr val="C00000"/>
                </a:solidFill>
                <a:latin typeface="ＭＳ ゴシック" panose="020B0609070205080204" pitchFamily="49" charset="-128"/>
                <a:ea typeface="ＭＳ ゴシック" panose="020B0609070205080204" pitchFamily="49" charset="-128"/>
              </a:rPr>
              <a:t>を</a:t>
            </a:r>
            <a:r>
              <a:rPr lang="ja-JP" altLang="en-US" sz="2400" dirty="0" smtClean="0">
                <a:solidFill>
                  <a:srgbClr val="C00000"/>
                </a:solidFill>
                <a:latin typeface="ＭＳ ゴシック" panose="020B0609070205080204" pitchFamily="49" charset="-128"/>
                <a:ea typeface="ＭＳ ゴシック" panose="020B0609070205080204" pitchFamily="49" charset="-128"/>
              </a:rPr>
              <a:t>行ったり</a:t>
            </a:r>
            <a:r>
              <a:rPr lang="ja-JP" altLang="en-US" sz="2400" dirty="0">
                <a:solidFill>
                  <a:srgbClr val="C00000"/>
                </a:solidFill>
                <a:latin typeface="ＭＳ ゴシック" panose="020B0609070205080204" pitchFamily="49" charset="-128"/>
                <a:ea typeface="ＭＳ ゴシック" panose="020B0609070205080204" pitchFamily="49" charset="-128"/>
              </a:rPr>
              <a:t>する。 </a:t>
            </a:r>
            <a:r>
              <a:rPr lang="en-US" altLang="ja-JP" sz="2800" dirty="0" smtClean="0">
                <a:latin typeface="ＭＳ ゴシック" panose="020B0609070205080204" pitchFamily="49" charset="-128"/>
                <a:ea typeface="ＭＳ ゴシック" panose="020B0609070205080204" pitchFamily="49" charset="-128"/>
              </a:rPr>
              <a:t>(10</a:t>
            </a:r>
            <a:r>
              <a:rPr lang="ja-JP" altLang="en-US" sz="2800" dirty="0" smtClean="0">
                <a:latin typeface="ＭＳ ゴシック" panose="020B0609070205080204" pitchFamily="49" charset="-128"/>
                <a:ea typeface="ＭＳ ゴシック" panose="020B0609070205080204" pitchFamily="49" charset="-128"/>
              </a:rPr>
              <a:t>分</a:t>
            </a:r>
            <a:r>
              <a:rPr lang="en-US" altLang="ja-JP" sz="2800" dirty="0" smtClean="0">
                <a:latin typeface="ＭＳ ゴシック" panose="020B0609070205080204" pitchFamily="49" charset="-128"/>
                <a:ea typeface="ＭＳ ゴシック" panose="020B0609070205080204" pitchFamily="49" charset="-128"/>
              </a:rPr>
              <a:t>)</a:t>
            </a:r>
            <a:endParaRPr lang="ja-JP" altLang="en-US" sz="2800"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365760" y="3615982"/>
            <a:ext cx="7886700" cy="629919"/>
          </a:xfrm>
          <a:ln w="22225">
            <a:solidFill>
              <a:schemeClr val="accent1"/>
            </a:solidFill>
          </a:ln>
        </p:spPr>
        <p:txBody>
          <a:bodyPr/>
          <a:lstStyle/>
          <a:p>
            <a:pPr marL="0" indent="0">
              <a:buNone/>
            </a:pPr>
            <a:r>
              <a:rPr lang="ja-JP" altLang="en-US" sz="3300" dirty="0" smtClean="0">
                <a:solidFill>
                  <a:srgbClr val="FF0000"/>
                </a:solidFill>
                <a:latin typeface="ＭＳ ゴシック" panose="020B0609070205080204" pitchFamily="49" charset="-128"/>
                <a:ea typeface="ＭＳ ゴシック" panose="020B0609070205080204" pitchFamily="49" charset="-128"/>
              </a:rPr>
              <a:t>グループでの解決策を全体で報告・協議</a:t>
            </a:r>
            <a:endParaRPr lang="ja-JP" altLang="en-US" sz="3300" dirty="0">
              <a:solidFill>
                <a:srgbClr val="FF0000"/>
              </a:solidFill>
              <a:latin typeface="ＭＳ ゴシック" panose="020B0609070205080204" pitchFamily="49" charset="-128"/>
              <a:ea typeface="ＭＳ ゴシック" panose="020B0609070205080204" pitchFamily="49" charset="-128"/>
            </a:endParaRPr>
          </a:p>
        </p:txBody>
      </p:sp>
      <p:sp>
        <p:nvSpPr>
          <p:cNvPr id="4" name="コンテンツ プレースホルダー 2"/>
          <p:cNvSpPr txBox="1">
            <a:spLocks/>
          </p:cNvSpPr>
          <p:nvPr/>
        </p:nvSpPr>
        <p:spPr>
          <a:xfrm>
            <a:off x="781050" y="1521619"/>
            <a:ext cx="7886700" cy="1699101"/>
          </a:xfrm>
          <a:prstGeom prst="rect">
            <a:avLst/>
          </a:prstGeom>
        </p:spPr>
        <p:txBody>
          <a:bodyPr vert="horz" lIns="68580" tIns="34290" rIns="68580" bIns="3429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400" kern="1200">
                <a:solidFill>
                  <a:schemeClr val="tx1"/>
                </a:solidFill>
                <a:latin typeface="+mn-lt"/>
                <a:ea typeface="+mn-ea"/>
                <a:cs typeface="+mn-cs"/>
              </a:defRPr>
            </a:lvl9pPr>
          </a:lstStyle>
          <a:p>
            <a:pPr marL="0" indent="0">
              <a:buFont typeface="Arial" panose="020B0604020202020204" pitchFamily="34" charset="0"/>
              <a:buNone/>
            </a:pPr>
            <a:r>
              <a:rPr lang="ja-JP" altLang="en-US" dirty="0" smtClean="0">
                <a:latin typeface="ＭＳ ゴシック" panose="020B0609070205080204" pitchFamily="49" charset="-128"/>
                <a:ea typeface="ＭＳ ゴシック" panose="020B0609070205080204" pitchFamily="49" charset="-128"/>
              </a:rPr>
              <a:t>（話し合う内容例）</a:t>
            </a:r>
            <a:endParaRPr lang="en-US" altLang="ja-JP" dirty="0" smtClean="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dirty="0" smtClean="0">
                <a:latin typeface="ＭＳ ゴシック" panose="020B0609070205080204" pitchFamily="49" charset="-128"/>
                <a:ea typeface="ＭＳ ゴシック" panose="020B0609070205080204" pitchFamily="49" charset="-128"/>
              </a:rPr>
              <a:t>・明確な発問・指示について</a:t>
            </a:r>
            <a:endParaRPr lang="en-US" altLang="ja-JP" dirty="0" smtClean="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dirty="0" smtClean="0">
                <a:latin typeface="ＭＳ ゴシック" panose="020B0609070205080204" pitchFamily="49" charset="-128"/>
                <a:ea typeface="ＭＳ ゴシック" panose="020B0609070205080204" pitchFamily="49" charset="-128"/>
              </a:rPr>
              <a:t>・支援体制・内容</a:t>
            </a:r>
            <a:endParaRPr lang="en-US" altLang="ja-JP" dirty="0" smtClean="0">
              <a:latin typeface="ＭＳ ゴシック" panose="020B0609070205080204" pitchFamily="49" charset="-128"/>
              <a:ea typeface="ＭＳ ゴシック" panose="020B0609070205080204" pitchFamily="49" charset="-128"/>
            </a:endParaRPr>
          </a:p>
          <a:p>
            <a:pPr marL="0" indent="0">
              <a:buFont typeface="Arial" panose="020B0604020202020204" pitchFamily="34" charset="0"/>
              <a:buNone/>
            </a:pPr>
            <a:r>
              <a:rPr lang="ja-JP" altLang="en-US" dirty="0" smtClean="0">
                <a:latin typeface="ＭＳ ゴシック" panose="020B0609070205080204" pitchFamily="49" charset="-128"/>
                <a:ea typeface="ＭＳ ゴシック" panose="020B0609070205080204" pitchFamily="49" charset="-128"/>
              </a:rPr>
              <a:t>・効果的な評価とは</a:t>
            </a:r>
          </a:p>
        </p:txBody>
      </p:sp>
    </p:spTree>
    <p:extLst>
      <p:ext uri="{BB962C8B-B14F-4D97-AF65-F5344CB8AC3E}">
        <p14:creationId xmlns:p14="http://schemas.microsoft.com/office/powerpoint/2010/main" val="2009538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1182</TotalTime>
  <Words>747</Words>
  <Application>Microsoft Office PowerPoint</Application>
  <PresentationFormat>画面に合わせる (16:9)</PresentationFormat>
  <Paragraphs>146</Paragraphs>
  <Slides>8</Slides>
  <Notes>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ＭＳ Ｐゴシック</vt:lpstr>
      <vt:lpstr>ＭＳ ゴシック</vt:lpstr>
      <vt:lpstr>Arial</vt:lpstr>
      <vt:lpstr>Calibri</vt:lpstr>
      <vt:lpstr>Calibri Light</vt:lpstr>
      <vt:lpstr>Office テーマ</vt:lpstr>
      <vt:lpstr> 　　 ＫＪ法 </vt:lpstr>
      <vt:lpstr>PowerPoint プレゼンテーション</vt:lpstr>
      <vt:lpstr>ＫＪ法とは</vt:lpstr>
      <vt:lpstr>〔進め方の例〕  　　　　国語科授業研究会</vt:lpstr>
      <vt:lpstr>PowerPoint プレゼンテーション</vt:lpstr>
      <vt:lpstr>PowerPoint プレゼンテーション</vt:lpstr>
      <vt:lpstr>PowerPoint プレゼンテーション</vt:lpstr>
      <vt:lpstr>④作業を通して分かったことなどを文章化して、 　まとめたり話合いを行ったりする。 (10分)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ＫＪ法</dc:title>
  <dc:creator>小林 秀憲</dc:creator>
  <cp:lastModifiedBy>末次 知子</cp:lastModifiedBy>
  <cp:revision>84</cp:revision>
  <cp:lastPrinted>2015-03-13T07:53:21Z</cp:lastPrinted>
  <dcterms:created xsi:type="dcterms:W3CDTF">2014-07-04T01:56:19Z</dcterms:created>
  <dcterms:modified xsi:type="dcterms:W3CDTF">2015-03-23T01:32:23Z</dcterms:modified>
</cp:coreProperties>
</file>