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handoutMasterIdLst>
    <p:handoutMasterId r:id="rId10"/>
  </p:handoutMasterIdLst>
  <p:sldIdLst>
    <p:sldId id="262" r:id="rId2"/>
    <p:sldId id="256" r:id="rId3"/>
    <p:sldId id="257" r:id="rId4"/>
    <p:sldId id="258" r:id="rId5"/>
    <p:sldId id="259" r:id="rId6"/>
    <p:sldId id="260" r:id="rId7"/>
    <p:sldId id="261" r:id="rId8"/>
  </p:sldIdLst>
  <p:sldSz cx="9144000" cy="5143500" type="screen16x9"/>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99FF33"/>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9137" autoAdjust="0"/>
  </p:normalViewPr>
  <p:slideViewPr>
    <p:cSldViewPr>
      <p:cViewPr varScale="1">
        <p:scale>
          <a:sx n="90" d="100"/>
          <a:sy n="90" d="100"/>
        </p:scale>
        <p:origin x="816" y="78"/>
      </p:cViewPr>
      <p:guideLst>
        <p:guide orient="horz" pos="2160"/>
        <p:guide pos="2880"/>
        <p:guide orient="horz" pos="16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A41E723B-4FAA-4908-9F8B-CD9D98B9F9A3}" type="datetimeFigureOut">
              <a:rPr kumimoji="1" lang="ja-JP" altLang="en-US" smtClean="0"/>
              <a:t>2015/3/23</a:t>
            </a:fld>
            <a:endParaRPr kumimoji="1" lang="ja-JP" altLang="en-US"/>
          </a:p>
        </p:txBody>
      </p:sp>
      <p:sp>
        <p:nvSpPr>
          <p:cNvPr id="4" name="フッター プレースホルダー 3"/>
          <p:cNvSpPr>
            <a:spLocks noGrp="1"/>
          </p:cNvSpPr>
          <p:nvPr>
            <p:ph type="ftr" sz="quarter" idx="2"/>
          </p:nvPr>
        </p:nvSpPr>
        <p:spPr>
          <a:xfrm>
            <a:off x="0" y="9374188"/>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4188"/>
            <a:ext cx="2919412" cy="495300"/>
          </a:xfrm>
          <a:prstGeom prst="rect">
            <a:avLst/>
          </a:prstGeom>
        </p:spPr>
        <p:txBody>
          <a:bodyPr vert="horz" lIns="91440" tIns="45720" rIns="91440" bIns="45720" rtlCol="0" anchor="b"/>
          <a:lstStyle>
            <a:lvl1pPr algn="r">
              <a:defRPr sz="1200"/>
            </a:lvl1pPr>
          </a:lstStyle>
          <a:p>
            <a:fld id="{E46194D0-E504-4D24-92DD-BB9D5D3808B5}" type="slidenum">
              <a:rPr kumimoji="1" lang="ja-JP" altLang="en-US" smtClean="0"/>
              <a:t>‹#›</a:t>
            </a:fld>
            <a:endParaRPr kumimoji="1" lang="ja-JP" altLang="en-US"/>
          </a:p>
        </p:txBody>
      </p:sp>
    </p:spTree>
    <p:extLst>
      <p:ext uri="{BB962C8B-B14F-4D97-AF65-F5344CB8AC3E}">
        <p14:creationId xmlns:p14="http://schemas.microsoft.com/office/powerpoint/2010/main" val="1295846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1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188"/>
          </a:xfrm>
          <a:prstGeom prst="rect">
            <a:avLst/>
          </a:prstGeom>
        </p:spPr>
        <p:txBody>
          <a:bodyPr vert="horz" lIns="91440" tIns="45720" rIns="91440" bIns="45720" rtlCol="0"/>
          <a:lstStyle>
            <a:lvl1pPr algn="r">
              <a:defRPr sz="1200"/>
            </a:lvl1pPr>
          </a:lstStyle>
          <a:p>
            <a:fld id="{C18B7142-5292-44BB-9274-C41C12B0F424}" type="datetimeFigureOut">
              <a:rPr kumimoji="1" lang="ja-JP" altLang="en-US" smtClean="0"/>
              <a:t>2015/3/23</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9691"/>
            <a:ext cx="5388610" cy="388611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301"/>
            <a:ext cx="2918831" cy="4951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4301"/>
            <a:ext cx="2918831" cy="495187"/>
          </a:xfrm>
          <a:prstGeom prst="rect">
            <a:avLst/>
          </a:prstGeom>
        </p:spPr>
        <p:txBody>
          <a:bodyPr vert="horz" lIns="91440" tIns="45720" rIns="91440" bIns="45720" rtlCol="0" anchor="b"/>
          <a:lstStyle>
            <a:lvl1pPr algn="r">
              <a:defRPr sz="1200"/>
            </a:lvl1pPr>
          </a:lstStyle>
          <a:p>
            <a:fld id="{8904D2CF-5070-4F87-B35E-CC5BC2CD9207}" type="slidenum">
              <a:rPr kumimoji="1" lang="ja-JP" altLang="en-US" smtClean="0"/>
              <a:t>‹#›</a:t>
            </a:fld>
            <a:endParaRPr kumimoji="1" lang="ja-JP" altLang="en-US"/>
          </a:p>
        </p:txBody>
      </p:sp>
    </p:spTree>
    <p:extLst>
      <p:ext uri="{BB962C8B-B14F-4D97-AF65-F5344CB8AC3E}">
        <p14:creationId xmlns:p14="http://schemas.microsoft.com/office/powerpoint/2010/main" val="3472672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1233488"/>
            <a:ext cx="5919787" cy="3330575"/>
          </a:xfrm>
        </p:spPr>
      </p:sp>
      <p:sp>
        <p:nvSpPr>
          <p:cNvPr id="3" name="ノート プレースホルダー 2"/>
          <p:cNvSpPr>
            <a:spLocks noGrp="1"/>
          </p:cNvSpPr>
          <p:nvPr>
            <p:ph type="body" idx="1"/>
          </p:nvPr>
        </p:nvSpPr>
        <p:spPr/>
        <p:txBody>
          <a:bodyPr/>
          <a:lstStyle/>
          <a:p>
            <a:r>
              <a:rPr kumimoji="1" lang="ja-JP" altLang="en-US" dirty="0" smtClean="0"/>
              <a:t>ブレインストーミングについて説明します。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1</a:t>
            </a:fld>
            <a:endParaRPr kumimoji="1" lang="ja-JP" altLang="en-US"/>
          </a:p>
        </p:txBody>
      </p:sp>
    </p:spTree>
    <p:extLst>
      <p:ext uri="{BB962C8B-B14F-4D97-AF65-F5344CB8AC3E}">
        <p14:creationId xmlns:p14="http://schemas.microsoft.com/office/powerpoint/2010/main" val="1584105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1233488"/>
            <a:ext cx="5919787" cy="3330575"/>
          </a:xfrm>
        </p:spPr>
      </p:sp>
      <p:sp>
        <p:nvSpPr>
          <p:cNvPr id="3" name="ノート プレースホルダー 2"/>
          <p:cNvSpPr>
            <a:spLocks noGrp="1"/>
          </p:cNvSpPr>
          <p:nvPr>
            <p:ph type="body" idx="1"/>
          </p:nvPr>
        </p:nvSpPr>
        <p:spPr/>
        <p:txBody>
          <a:bodyPr/>
          <a:lstStyle/>
          <a:p>
            <a:r>
              <a:rPr kumimoji="1" lang="ja-JP" altLang="en-US" dirty="0" smtClean="0"/>
              <a:t>ブレインストーミングとは、</a:t>
            </a:r>
            <a:r>
              <a:rPr lang="ja-JP" altLang="en-US" sz="1200" dirty="0" smtClean="0">
                <a:solidFill>
                  <a:schemeClr val="tx1"/>
                </a:solidFill>
                <a:latin typeface="ＭＳ ゴシック" panose="020B0609070205080204" pitchFamily="49" charset="-128"/>
                <a:ea typeface="ＭＳ ゴシック" panose="020B0609070205080204" pitchFamily="49" charset="-128"/>
              </a:rPr>
              <a:t>固定概念を排し、思い付きやアイデアを出し合う技法</a:t>
            </a:r>
            <a:r>
              <a:rPr lang="ja-JP" altLang="en-US" sz="1200" dirty="0" smtClean="0">
                <a:solidFill>
                  <a:schemeClr val="tx1"/>
                </a:solidFill>
              </a:rPr>
              <a:t>です。</a:t>
            </a:r>
            <a:endParaRPr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rPr>
              <a:t>そこから想像と連想を働かせて、多くのアイデアを生み出すのに有効です。</a:t>
            </a:r>
            <a:endParaRPr kumimoji="1" lang="ja-JP" altLang="en-US" sz="1200" dirty="0" smtClean="0">
              <a:solidFill>
                <a:schemeClr val="tx1"/>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2</a:t>
            </a:fld>
            <a:endParaRPr kumimoji="1" lang="ja-JP" altLang="en-US"/>
          </a:p>
        </p:txBody>
      </p:sp>
    </p:spTree>
    <p:extLst>
      <p:ext uri="{BB962C8B-B14F-4D97-AF65-F5344CB8AC3E}">
        <p14:creationId xmlns:p14="http://schemas.microsoft.com/office/powerpoint/2010/main" val="706561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1233488"/>
            <a:ext cx="5919787" cy="3330575"/>
          </a:xfrm>
        </p:spPr>
      </p:sp>
      <p:sp>
        <p:nvSpPr>
          <p:cNvPr id="3" name="ノート プレースホルダー 2"/>
          <p:cNvSpPr>
            <a:spLocks noGrp="1"/>
          </p:cNvSpPr>
          <p:nvPr>
            <p:ph type="body" idx="1"/>
          </p:nvPr>
        </p:nvSpPr>
        <p:spPr/>
        <p:txBody>
          <a:bodyPr/>
          <a:lstStyle/>
          <a:p>
            <a:r>
              <a:rPr kumimoji="1" lang="ja-JP" altLang="en-US" dirty="0" smtClean="0"/>
              <a:t>ブレインストーミングの実際の進め方です。まずは課題を設定します。課題は、分かりやすい文章で表現することが大切です。例１，例２のように参加した人が具体的に答えられるような課題を設定しましょう。</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3</a:t>
            </a:fld>
            <a:endParaRPr kumimoji="1" lang="ja-JP" altLang="en-US"/>
          </a:p>
        </p:txBody>
      </p:sp>
    </p:spTree>
    <p:extLst>
      <p:ext uri="{BB962C8B-B14F-4D97-AF65-F5344CB8AC3E}">
        <p14:creationId xmlns:p14="http://schemas.microsoft.com/office/powerpoint/2010/main" val="3393177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1233488"/>
            <a:ext cx="5919787" cy="3330575"/>
          </a:xfrm>
        </p:spPr>
      </p:sp>
      <p:sp>
        <p:nvSpPr>
          <p:cNvPr id="3" name="ノート プレースホルダー 2"/>
          <p:cNvSpPr>
            <a:spLocks noGrp="1"/>
          </p:cNvSpPr>
          <p:nvPr>
            <p:ph type="body" idx="1"/>
          </p:nvPr>
        </p:nvSpPr>
        <p:spPr/>
        <p:txBody>
          <a:bodyPr/>
          <a:lstStyle/>
          <a:p>
            <a:r>
              <a:rPr kumimoji="1" lang="ja-JP" altLang="en-US" dirty="0" smtClean="0"/>
              <a:t>次に、環境の整理です。整理していく上で大事な６つの要素を説明します。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「グループ構成の設定」についてです。１グループの人数は、５～</a:t>
            </a:r>
            <a:r>
              <a:rPr kumimoji="1" lang="en-US" altLang="ja-JP" dirty="0" smtClean="0"/>
              <a:t>12</a:t>
            </a:r>
            <a:r>
              <a:rPr kumimoji="1" lang="ja-JP" altLang="en-US" dirty="0" smtClean="0"/>
              <a:t>人程度が適当です。できるだけ多様なメンバーで構成しましょう。</a:t>
            </a:r>
            <a:endParaRPr kumimoji="1" lang="en-US" altLang="ja-JP" dirty="0" smtClean="0"/>
          </a:p>
          <a:p>
            <a:r>
              <a:rPr kumimoji="1" lang="ja-JP" altLang="en-US" dirty="0" smtClean="0"/>
              <a:t>「時間設定」についてです。協議する状況に応じて様々な時間設定が考えられます。</a:t>
            </a:r>
            <a:endParaRPr kumimoji="1" lang="en-US" altLang="ja-JP" dirty="0" smtClean="0"/>
          </a:p>
          <a:p>
            <a:r>
              <a:rPr kumimoji="1" lang="ja-JP" altLang="en-US" dirty="0" smtClean="0"/>
              <a:t>「机の配置」についてです。円形やコの字型など、人数や目的に応じて決定します。</a:t>
            </a:r>
            <a:endParaRPr kumimoji="1" lang="en-US" altLang="ja-JP" dirty="0" smtClean="0"/>
          </a:p>
          <a:p>
            <a:r>
              <a:rPr kumimoji="1" lang="ja-JP" altLang="en-US" dirty="0" smtClean="0"/>
              <a:t>「記録用具の用意」についてです。基本的に必要なものとして、考えを出し合う場である「模造紙」や「ホワイトボード」と、それを整理したり、書き加えたりするための「マジック」が必要です。</a:t>
            </a:r>
            <a:endParaRPr kumimoji="1" lang="en-US" altLang="ja-JP" dirty="0" smtClean="0"/>
          </a:p>
          <a:p>
            <a:r>
              <a:rPr kumimoji="1" lang="ja-JP" altLang="en-US" dirty="0" smtClean="0"/>
              <a:t>「役割決め」についてです。司会と記録などを決めます。</a:t>
            </a:r>
            <a:endParaRPr kumimoji="1" lang="en-US" altLang="ja-JP" dirty="0" smtClean="0"/>
          </a:p>
          <a:p>
            <a:r>
              <a:rPr kumimoji="1" lang="ja-JP" altLang="en-US" dirty="0" smtClean="0"/>
              <a:t>「環境や雰囲気づくり」についてです。自由に意見が出やすい環境や雰囲気をつくります。</a:t>
            </a:r>
            <a:endParaRPr kumimoji="1" lang="ja-JP" altLang="en-US" dirty="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4</a:t>
            </a:fld>
            <a:endParaRPr kumimoji="1" lang="ja-JP" altLang="en-US"/>
          </a:p>
        </p:txBody>
      </p:sp>
    </p:spTree>
    <p:extLst>
      <p:ext uri="{BB962C8B-B14F-4D97-AF65-F5344CB8AC3E}">
        <p14:creationId xmlns:p14="http://schemas.microsoft.com/office/powerpoint/2010/main" val="3132838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1233488"/>
            <a:ext cx="5919787" cy="3330575"/>
          </a:xfrm>
        </p:spPr>
      </p:sp>
      <p:sp>
        <p:nvSpPr>
          <p:cNvPr id="3" name="ノート プレースホルダー 2"/>
          <p:cNvSpPr>
            <a:spLocks noGrp="1"/>
          </p:cNvSpPr>
          <p:nvPr>
            <p:ph type="body" idx="1"/>
          </p:nvPr>
        </p:nvSpPr>
        <p:spPr/>
        <p:txBody>
          <a:bodyPr/>
          <a:lstStyle/>
          <a:p>
            <a:r>
              <a:rPr kumimoji="1" lang="ja-JP" altLang="en-US" dirty="0" smtClean="0"/>
              <a:t>次に、絶対に守らなければいけない４つのルールを紹介します。</a:t>
            </a:r>
            <a:endParaRPr kumimoji="1" lang="en-US" altLang="ja-JP" dirty="0" smtClean="0"/>
          </a:p>
          <a:p>
            <a:r>
              <a:rPr kumimoji="1" lang="ja-JP" altLang="en-US" dirty="0" smtClean="0"/>
              <a:t>１つ目は「批判厳禁」です。出されたアイデアに対する批判は厳禁です。</a:t>
            </a:r>
            <a:endParaRPr kumimoji="1" lang="en-US" altLang="ja-JP" dirty="0" smtClean="0"/>
          </a:p>
          <a:p>
            <a:r>
              <a:rPr kumimoji="1" lang="ja-JP" altLang="en-US" dirty="0" smtClean="0"/>
              <a:t>２つ目は「自由奔放」です。突飛なアイデアも受容していきます。</a:t>
            </a:r>
            <a:endParaRPr kumimoji="1" lang="en-US" altLang="ja-JP" dirty="0" smtClean="0"/>
          </a:p>
          <a:p>
            <a:r>
              <a:rPr kumimoji="1" lang="ja-JP" altLang="en-US" dirty="0" smtClean="0"/>
              <a:t>３つ目は「相乗り歓迎」です。他のアイデアに乗って出されるアイデアも歓迎します。</a:t>
            </a:r>
            <a:endParaRPr kumimoji="1" lang="en-US" altLang="ja-JP" dirty="0" smtClean="0"/>
          </a:p>
          <a:p>
            <a:r>
              <a:rPr kumimoji="1" lang="ja-JP" altLang="en-US" dirty="0" smtClean="0"/>
              <a:t>４つ目は「質より量」です。できるだけたくさんの多様なアイデアを出すことが大事です。</a:t>
            </a:r>
            <a:endParaRPr kumimoji="1" lang="ja-JP" altLang="en-US" dirty="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5</a:t>
            </a:fld>
            <a:endParaRPr kumimoji="1" lang="ja-JP" altLang="en-US"/>
          </a:p>
        </p:txBody>
      </p:sp>
    </p:spTree>
    <p:extLst>
      <p:ext uri="{BB962C8B-B14F-4D97-AF65-F5344CB8AC3E}">
        <p14:creationId xmlns:p14="http://schemas.microsoft.com/office/powerpoint/2010/main" val="989448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1233488"/>
            <a:ext cx="5919787" cy="3330575"/>
          </a:xfrm>
        </p:spPr>
      </p:sp>
      <p:sp>
        <p:nvSpPr>
          <p:cNvPr id="3" name="ノート プレースホルダー 2"/>
          <p:cNvSpPr>
            <a:spLocks noGrp="1"/>
          </p:cNvSpPr>
          <p:nvPr>
            <p:ph type="body" idx="1"/>
          </p:nvPr>
        </p:nvSpPr>
        <p:spPr/>
        <p:txBody>
          <a:bodyPr/>
          <a:lstStyle/>
          <a:p>
            <a:r>
              <a:rPr kumimoji="1" lang="ja-JP" altLang="en-US" dirty="0" smtClean="0"/>
              <a:t>意見の出し合いを終えたら、まとめます。</a:t>
            </a:r>
            <a:endParaRPr kumimoji="1" lang="en-US" altLang="ja-JP" dirty="0" smtClean="0"/>
          </a:p>
          <a:p>
            <a:r>
              <a:rPr kumimoji="1" lang="ja-JP" altLang="en-US" dirty="0" smtClean="0"/>
              <a:t>まず、発言されたアイデアを参加者全員で確認します。</a:t>
            </a:r>
            <a:endParaRPr kumimoji="1" lang="en-US" altLang="ja-JP" dirty="0" smtClean="0"/>
          </a:p>
          <a:p>
            <a:r>
              <a:rPr kumimoji="1" lang="ja-JP" altLang="en-US" dirty="0" smtClean="0"/>
              <a:t>次に、全く同じアイデアはまとめていきます。</a:t>
            </a:r>
            <a:endParaRPr kumimoji="1" lang="en-US" altLang="ja-JP" dirty="0" smtClean="0"/>
          </a:p>
          <a:p>
            <a:r>
              <a:rPr kumimoji="1" lang="ja-JP" altLang="en-US" dirty="0" smtClean="0"/>
              <a:t>最後に、すぐに実践につなげられるように、計画を立てましょう。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6</a:t>
            </a:fld>
            <a:endParaRPr kumimoji="1" lang="ja-JP" altLang="en-US"/>
          </a:p>
        </p:txBody>
      </p:sp>
    </p:spTree>
    <p:extLst>
      <p:ext uri="{BB962C8B-B14F-4D97-AF65-F5344CB8AC3E}">
        <p14:creationId xmlns:p14="http://schemas.microsoft.com/office/powerpoint/2010/main" val="593778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1233488"/>
            <a:ext cx="5919787" cy="3330575"/>
          </a:xfrm>
        </p:spPr>
      </p:sp>
      <p:sp>
        <p:nvSpPr>
          <p:cNvPr id="3" name="ノート プレースホルダー 2"/>
          <p:cNvSpPr>
            <a:spLocks noGrp="1"/>
          </p:cNvSpPr>
          <p:nvPr>
            <p:ph type="body" idx="1"/>
          </p:nvPr>
        </p:nvSpPr>
        <p:spPr/>
        <p:txBody>
          <a:bodyPr/>
          <a:lstStyle/>
          <a:p>
            <a:r>
              <a:rPr kumimoji="1" lang="ja-JP" altLang="en-US" dirty="0" smtClean="0"/>
              <a:t>「プロスポーツ観客動員を</a:t>
            </a:r>
            <a:r>
              <a:rPr kumimoji="1" lang="en-US" altLang="ja-JP" dirty="0" smtClean="0"/>
              <a:t>20</a:t>
            </a:r>
            <a:r>
              <a:rPr kumimoji="1" lang="ja-JP" altLang="en-US" dirty="0" smtClean="0"/>
              <a:t>％増やすためにはどうしたらよいか」という課題を例に説明します。</a:t>
            </a:r>
            <a:endParaRPr kumimoji="1" lang="en-US" altLang="ja-JP" dirty="0" smtClean="0"/>
          </a:p>
          <a:p>
            <a:r>
              <a:rPr kumimoji="1" lang="ja-JP" altLang="en-US" dirty="0" smtClean="0"/>
              <a:t>最初に、芸能人のライブとコラボする、人文字応援をするというアイデアが出たとします。それに対する相乗り意見として、イベントや握手会を行うというアイデアが出されました。</a:t>
            </a:r>
            <a:endParaRPr kumimoji="1" lang="en-US" altLang="ja-JP" dirty="0" smtClean="0"/>
          </a:p>
          <a:p>
            <a:r>
              <a:rPr kumimoji="1" lang="ja-JP" altLang="en-US" dirty="0" smtClean="0"/>
              <a:t>次に、入場料を引き下げるという新たな意見が出され、それに対して還元金をプレゼントするという相乗り意見が出されました。</a:t>
            </a:r>
            <a:endParaRPr kumimoji="1" lang="en-US" altLang="ja-JP" dirty="0" smtClean="0"/>
          </a:p>
          <a:p>
            <a:r>
              <a:rPr kumimoji="1" lang="ja-JP" altLang="en-US" dirty="0" smtClean="0"/>
              <a:t>次に競技場を改築するという新たな意見に対して、地元新鮮野菜販売店設置という相乗り意見が出されました。</a:t>
            </a:r>
            <a:endParaRPr kumimoji="1" lang="en-US" altLang="ja-JP" dirty="0" smtClean="0"/>
          </a:p>
          <a:p>
            <a:r>
              <a:rPr kumimoji="1" lang="ja-JP" altLang="en-US" dirty="0" smtClean="0"/>
              <a:t>観客も選手になれるという突飛な意見が出ることもあります。</a:t>
            </a:r>
            <a:endParaRPr kumimoji="1" lang="en-US" altLang="ja-JP" dirty="0" smtClean="0"/>
          </a:p>
          <a:p>
            <a:r>
              <a:rPr kumimoji="1" lang="ja-JP" altLang="en-US" dirty="0" smtClean="0"/>
              <a:t>このようにして出された多様なアイデアを基にして、今後の計画を立てていきます。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7</a:t>
            </a:fld>
            <a:endParaRPr kumimoji="1" lang="ja-JP" altLang="en-US"/>
          </a:p>
        </p:txBody>
      </p:sp>
    </p:spTree>
    <p:extLst>
      <p:ext uri="{BB962C8B-B14F-4D97-AF65-F5344CB8AC3E}">
        <p14:creationId xmlns:p14="http://schemas.microsoft.com/office/powerpoint/2010/main" val="1013666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15050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376420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79"/>
            <a:ext cx="2057400" cy="438864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05979"/>
            <a:ext cx="6019800" cy="43886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248319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1314425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1988327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103335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1425701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559710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3469928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976687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3197058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9AF9269-0C99-41DF-A24D-2C1F8189FEDD}" type="datetimeFigureOut">
              <a:rPr kumimoji="1" lang="ja-JP" altLang="en-US" smtClean="0"/>
              <a:t>2015/3/23</a:t>
            </a:fld>
            <a:endParaRPr kumimoji="1" lang="ja-JP" altLang="en-US"/>
          </a:p>
        </p:txBody>
      </p:sp>
      <p:sp>
        <p:nvSpPr>
          <p:cNvPr id="5"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3415139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51520" y="699542"/>
            <a:ext cx="8640960" cy="1350149"/>
          </a:xfrm>
        </p:spPr>
        <p:txBody>
          <a:bodyPr>
            <a:noAutofit/>
          </a:bodyPr>
          <a:lstStyle/>
          <a:p>
            <a:r>
              <a:rPr lang="en-US" altLang="ja-JP" sz="6000" b="1" dirty="0" smtClean="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t/>
            </a:r>
            <a:br>
              <a:rPr lang="en-US" altLang="ja-JP" sz="6000" b="1" dirty="0" smtClean="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br>
            <a:r>
              <a:rPr lang="ja-JP" altLang="en-US" sz="6000" b="1" dirty="0" smtClean="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t>ブレインストーミング</a:t>
            </a:r>
            <a:r>
              <a:rPr lang="ja-JP" altLang="en-US" sz="6000" b="1" cap="none" spc="0" dirty="0" smtClean="0">
                <a:ln w="22225">
                  <a:solidFill>
                    <a:schemeClr val="accent2"/>
                  </a:solidFill>
                  <a:prstDash val="solid"/>
                </a:ln>
                <a:solidFill>
                  <a:schemeClr val="accent2">
                    <a:lumMod val="40000"/>
                    <a:lumOff val="60000"/>
                  </a:schemeClr>
                </a:solidFill>
                <a:effectLst/>
                <a:latin typeface="ＭＳ ゴシック" panose="020B0609070205080204" pitchFamily="49" charset="-128"/>
                <a:ea typeface="ＭＳ ゴシック" panose="020B0609070205080204" pitchFamily="49" charset="-128"/>
              </a:rPr>
              <a:t/>
            </a:r>
            <a:br>
              <a:rPr lang="ja-JP" altLang="en-US" sz="6000" b="1" cap="none" spc="0" dirty="0" smtClean="0">
                <a:ln w="22225">
                  <a:solidFill>
                    <a:schemeClr val="accent2"/>
                  </a:solidFill>
                  <a:prstDash val="solid"/>
                </a:ln>
                <a:solidFill>
                  <a:schemeClr val="accent2">
                    <a:lumMod val="40000"/>
                    <a:lumOff val="60000"/>
                  </a:schemeClr>
                </a:solidFill>
                <a:effectLst/>
                <a:latin typeface="ＭＳ ゴシック" panose="020B0609070205080204" pitchFamily="49" charset="-128"/>
                <a:ea typeface="ＭＳ ゴシック" panose="020B0609070205080204" pitchFamily="49" charset="-128"/>
              </a:rPr>
            </a:br>
            <a:endParaRPr kumimoji="1" lang="ja-JP" altLang="en-US" sz="6000" dirty="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2843808" y="3147814"/>
            <a:ext cx="5996751" cy="1569660"/>
          </a:xfrm>
          <a:prstGeom prst="rect">
            <a:avLst/>
          </a:prstGeom>
          <a:noFill/>
        </p:spPr>
        <p:txBody>
          <a:bodyPr wrap="square" rtlCol="0">
            <a:spAutoFit/>
          </a:bodyPr>
          <a:lstStyle/>
          <a:p>
            <a:r>
              <a:rPr kumimoji="1" lang="ja-JP" altLang="en-US" sz="2400" dirty="0" smtClean="0"/>
              <a:t>この説明資料の内容は</a:t>
            </a:r>
            <a:r>
              <a:rPr kumimoji="1" lang="ja-JP" altLang="en-US" sz="2400" smtClean="0"/>
              <a:t>以下</a:t>
            </a:r>
            <a:r>
              <a:rPr kumimoji="1" lang="ja-JP" altLang="en-US" sz="2400" smtClean="0"/>
              <a:t>のとおりです</a:t>
            </a:r>
            <a:r>
              <a:rPr kumimoji="1" lang="ja-JP" altLang="en-US" sz="2400" dirty="0" smtClean="0"/>
              <a:t>。</a:t>
            </a:r>
            <a:endParaRPr lang="en-US" altLang="ja-JP" sz="2400" dirty="0"/>
          </a:p>
          <a:p>
            <a:r>
              <a:rPr kumimoji="1" lang="ja-JP" altLang="en-US" sz="2400" dirty="0" smtClean="0"/>
              <a:t>　　◯　ブレインストーミングについての説明</a:t>
            </a:r>
            <a:endParaRPr kumimoji="1" lang="en-US" altLang="ja-JP" sz="2400" dirty="0" smtClean="0"/>
          </a:p>
          <a:p>
            <a:r>
              <a:rPr kumimoji="1" lang="ja-JP" altLang="en-US" sz="2400" dirty="0" smtClean="0"/>
              <a:t>　　◯　ブレインストーミングの進め方</a:t>
            </a:r>
            <a:endParaRPr kumimoji="1" lang="en-US" altLang="ja-JP" sz="2400" dirty="0" smtClean="0"/>
          </a:p>
          <a:p>
            <a:r>
              <a:rPr lang="ja-JP" altLang="en-US" sz="2400" dirty="0" smtClean="0"/>
              <a:t>　　◯　進め方の例</a:t>
            </a:r>
            <a:endParaRPr lang="en-US" altLang="ja-JP" sz="2400" dirty="0"/>
          </a:p>
        </p:txBody>
      </p:sp>
    </p:spTree>
    <p:extLst>
      <p:ext uri="{BB962C8B-B14F-4D97-AF65-F5344CB8AC3E}">
        <p14:creationId xmlns:p14="http://schemas.microsoft.com/office/powerpoint/2010/main" val="2805166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915566"/>
            <a:ext cx="8784976" cy="387043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chemeClr val="tx1"/>
                </a:solidFill>
                <a:latin typeface="ＭＳ ゴシック" panose="020B0609070205080204" pitchFamily="49" charset="-128"/>
                <a:ea typeface="ＭＳ ゴシック" panose="020B0609070205080204" pitchFamily="49" charset="-128"/>
              </a:rPr>
              <a:t>・ 固定</a:t>
            </a:r>
            <a:r>
              <a:rPr lang="ja-JP" altLang="en-US" sz="3600" dirty="0">
                <a:solidFill>
                  <a:schemeClr val="tx1"/>
                </a:solidFill>
                <a:latin typeface="ＭＳ ゴシック" panose="020B0609070205080204" pitchFamily="49" charset="-128"/>
                <a:ea typeface="ＭＳ ゴシック" panose="020B0609070205080204" pitchFamily="49" charset="-128"/>
              </a:rPr>
              <a:t>概念を排し、思い付きや</a:t>
            </a:r>
            <a:r>
              <a:rPr lang="ja-JP" altLang="en-US" sz="3600" dirty="0" smtClean="0">
                <a:solidFill>
                  <a:schemeClr val="tx1"/>
                </a:solidFill>
                <a:latin typeface="ＭＳ ゴシック" panose="020B0609070205080204" pitchFamily="49" charset="-128"/>
                <a:ea typeface="ＭＳ ゴシック" panose="020B0609070205080204" pitchFamily="49" charset="-128"/>
              </a:rPr>
              <a:t>アイデア</a:t>
            </a:r>
            <a:endParaRPr lang="en-US" altLang="ja-JP" sz="36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600" dirty="0" smtClean="0">
                <a:solidFill>
                  <a:schemeClr val="tx1"/>
                </a:solidFill>
                <a:latin typeface="ＭＳ ゴシック" panose="020B0609070205080204" pitchFamily="49" charset="-128"/>
                <a:ea typeface="ＭＳ ゴシック" panose="020B0609070205080204" pitchFamily="49" charset="-128"/>
              </a:rPr>
              <a:t>　 を出し合う技法</a:t>
            </a:r>
            <a:r>
              <a:rPr lang="ja-JP" altLang="en-US" sz="3600" dirty="0">
                <a:solidFill>
                  <a:schemeClr val="tx1"/>
                </a:solidFill>
                <a:latin typeface="ＭＳ ゴシック" panose="020B0609070205080204" pitchFamily="49" charset="-128"/>
                <a:ea typeface="ＭＳ ゴシック" panose="020B0609070205080204" pitchFamily="49" charset="-128"/>
              </a:rPr>
              <a:t>である</a:t>
            </a:r>
            <a:r>
              <a:rPr lang="ja-JP" altLang="en-US" sz="3600" dirty="0" smtClean="0">
                <a:solidFill>
                  <a:schemeClr val="tx1"/>
                </a:solidFill>
                <a:latin typeface="ＭＳ ゴシック" panose="020B0609070205080204" pitchFamily="49" charset="-128"/>
                <a:ea typeface="ＭＳ ゴシック" panose="020B0609070205080204" pitchFamily="49" charset="-128"/>
              </a:rPr>
              <a:t>。</a:t>
            </a:r>
            <a:endParaRPr lang="en-US" altLang="ja-JP" sz="36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36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600" dirty="0" smtClean="0">
                <a:solidFill>
                  <a:schemeClr val="tx1"/>
                </a:solidFill>
                <a:latin typeface="ＭＳ ゴシック" panose="020B0609070205080204" pitchFamily="49" charset="-128"/>
                <a:ea typeface="ＭＳ ゴシック" panose="020B0609070205080204" pitchFamily="49" charset="-128"/>
              </a:rPr>
              <a:t>・ 想像と</a:t>
            </a:r>
            <a:r>
              <a:rPr lang="ja-JP" altLang="en-US" sz="3600" dirty="0">
                <a:solidFill>
                  <a:schemeClr val="tx1"/>
                </a:solidFill>
                <a:latin typeface="ＭＳ ゴシック" panose="020B0609070205080204" pitchFamily="49" charset="-128"/>
                <a:ea typeface="ＭＳ ゴシック" panose="020B0609070205080204" pitchFamily="49" charset="-128"/>
              </a:rPr>
              <a:t>連想を</a:t>
            </a:r>
            <a:r>
              <a:rPr lang="ja-JP" altLang="en-US" sz="3600" dirty="0" smtClean="0">
                <a:solidFill>
                  <a:schemeClr val="tx1"/>
                </a:solidFill>
                <a:latin typeface="ＭＳ ゴシック" panose="020B0609070205080204" pitchFamily="49" charset="-128"/>
                <a:ea typeface="ＭＳ ゴシック" panose="020B0609070205080204" pitchFamily="49" charset="-128"/>
              </a:rPr>
              <a:t>働かせて、多くのアイデ　</a:t>
            </a:r>
            <a:endParaRPr lang="en-US" altLang="ja-JP" sz="36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600" dirty="0" smtClean="0">
                <a:solidFill>
                  <a:schemeClr val="tx1"/>
                </a:solidFill>
                <a:latin typeface="ＭＳ ゴシック" panose="020B0609070205080204" pitchFamily="49" charset="-128"/>
                <a:ea typeface="ＭＳ ゴシック" panose="020B0609070205080204" pitchFamily="49" charset="-128"/>
              </a:rPr>
              <a:t>　 アを生み出すのに有効である。　</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179512" y="87184"/>
            <a:ext cx="7488832" cy="5400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4000" dirty="0" smtClean="0">
                <a:solidFill>
                  <a:srgbClr val="FFC000"/>
                </a:solidFill>
                <a:latin typeface="ＭＳ ゴシック" panose="020B0609070205080204" pitchFamily="49" charset="-128"/>
                <a:ea typeface="ＭＳ ゴシック" panose="020B0609070205080204" pitchFamily="49" charset="-128"/>
              </a:rPr>
              <a:t>『</a:t>
            </a:r>
            <a:r>
              <a:rPr kumimoji="1" lang="ja-JP" altLang="en-US" sz="4000" dirty="0" smtClean="0">
                <a:solidFill>
                  <a:srgbClr val="FFC000"/>
                </a:solidFill>
                <a:latin typeface="ＭＳ ゴシック" panose="020B0609070205080204" pitchFamily="49" charset="-128"/>
                <a:ea typeface="ＭＳ ゴシック" panose="020B0609070205080204" pitchFamily="49" charset="-128"/>
              </a:rPr>
              <a:t>ブレインストーミングとは</a:t>
            </a:r>
            <a:r>
              <a:rPr kumimoji="1" lang="en-US" altLang="ja-JP" sz="4000" dirty="0" smtClean="0">
                <a:solidFill>
                  <a:srgbClr val="FFC000"/>
                </a:solidFill>
                <a:latin typeface="ＭＳ ゴシック" panose="020B0609070205080204" pitchFamily="49" charset="-128"/>
                <a:ea typeface="ＭＳ ゴシック" panose="020B0609070205080204" pitchFamily="49" charset="-128"/>
              </a:rPr>
              <a:t>』</a:t>
            </a:r>
            <a:endParaRPr kumimoji="1" lang="ja-JP" altLang="en-US" sz="4000" dirty="0">
              <a:solidFill>
                <a:srgbClr val="FFC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72094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33289" y="365798"/>
            <a:ext cx="7741546" cy="1899918"/>
            <a:chOff x="-177305" y="355960"/>
            <a:chExt cx="7741546" cy="1570925"/>
          </a:xfrm>
          <a:solidFill>
            <a:schemeClr val="bg1"/>
          </a:solidFill>
        </p:grpSpPr>
        <p:sp>
          <p:nvSpPr>
            <p:cNvPr id="5" name="正方形/長方形 4"/>
            <p:cNvSpPr/>
            <p:nvPr/>
          </p:nvSpPr>
          <p:spPr>
            <a:xfrm>
              <a:off x="-177305" y="355960"/>
              <a:ext cx="7741546" cy="64807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200" dirty="0" smtClean="0">
                  <a:solidFill>
                    <a:srgbClr val="C00000"/>
                  </a:solidFill>
                  <a:latin typeface="ＭＳ ゴシック" panose="020B0609070205080204" pitchFamily="49" charset="-128"/>
                  <a:ea typeface="ＭＳ ゴシック" panose="020B0609070205080204" pitchFamily="49" charset="-128"/>
                </a:rPr>
                <a:t>【</a:t>
              </a:r>
              <a:r>
                <a:rPr lang="ja-JP" altLang="en-US" sz="3200" dirty="0" smtClean="0">
                  <a:solidFill>
                    <a:srgbClr val="C00000"/>
                  </a:solidFill>
                  <a:latin typeface="ＭＳ ゴシック" panose="020B0609070205080204" pitchFamily="49" charset="-128"/>
                  <a:ea typeface="ＭＳ ゴシック" panose="020B0609070205080204" pitchFamily="49" charset="-128"/>
                </a:rPr>
                <a:t>進め方　①課題の設定</a:t>
              </a:r>
              <a:r>
                <a:rPr lang="en-US" altLang="ja-JP" sz="3200"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3200" dirty="0">
                <a:solidFill>
                  <a:srgbClr val="C00000"/>
                </a:solidFill>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27917" y="981705"/>
              <a:ext cx="7436324" cy="9451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2"/>
                  </a:solidFill>
                  <a:latin typeface="ＭＳ ゴシック" panose="020B0609070205080204" pitchFamily="49" charset="-128"/>
                  <a:ea typeface="ＭＳ ゴシック" panose="020B0609070205080204" pitchFamily="49" charset="-128"/>
                </a:rPr>
                <a:t>ア　目的に応じた課題を設定する。</a:t>
              </a:r>
              <a:endParaRPr lang="en-US" altLang="ja-JP" sz="3200" dirty="0" smtClean="0">
                <a:solidFill>
                  <a:schemeClr val="tx2"/>
                </a:solidFill>
                <a:latin typeface="ＭＳ ゴシック" panose="020B0609070205080204" pitchFamily="49" charset="-128"/>
                <a:ea typeface="ＭＳ ゴシック" panose="020B0609070205080204" pitchFamily="49" charset="-128"/>
              </a:endParaRPr>
            </a:p>
            <a:p>
              <a:r>
                <a:rPr lang="ja-JP" altLang="en-US" sz="3200" dirty="0" smtClean="0">
                  <a:solidFill>
                    <a:schemeClr val="tx2"/>
                  </a:solidFill>
                  <a:latin typeface="ＭＳ ゴシック" panose="020B0609070205080204" pitchFamily="49" charset="-128"/>
                  <a:ea typeface="ＭＳ ゴシック" panose="020B0609070205080204" pitchFamily="49" charset="-128"/>
                </a:rPr>
                <a:t>イ　課題を分かりやすい文で表現する。</a:t>
              </a:r>
              <a:endParaRPr lang="en-US" altLang="ja-JP" sz="3200" dirty="0" smtClean="0">
                <a:solidFill>
                  <a:schemeClr val="tx2"/>
                </a:solidFill>
                <a:latin typeface="ＭＳ ゴシック" panose="020B0609070205080204" pitchFamily="49" charset="-128"/>
                <a:ea typeface="ＭＳ ゴシック" panose="020B0609070205080204" pitchFamily="49" charset="-128"/>
              </a:endParaRPr>
            </a:p>
          </p:txBody>
        </p:sp>
      </p:grpSp>
      <p:sp>
        <p:nvSpPr>
          <p:cNvPr id="19" name="正方形/長方形 18"/>
          <p:cNvSpPr/>
          <p:nvPr/>
        </p:nvSpPr>
        <p:spPr>
          <a:xfrm>
            <a:off x="271933" y="2499745"/>
            <a:ext cx="8928992" cy="9901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latin typeface="ＭＳ ゴシック" panose="020B0609070205080204" pitchFamily="49" charset="-128"/>
                <a:ea typeface="ＭＳ ゴシック" panose="020B0609070205080204" pitchFamily="49" charset="-128"/>
              </a:rPr>
              <a:t>例１　「プロ</a:t>
            </a:r>
            <a:r>
              <a:rPr lang="ja-JP" altLang="en-US" sz="3200" dirty="0">
                <a:solidFill>
                  <a:schemeClr val="tx1"/>
                </a:solidFill>
                <a:latin typeface="ＭＳ ゴシック" panose="020B0609070205080204" pitchFamily="49" charset="-128"/>
                <a:ea typeface="ＭＳ ゴシック" panose="020B0609070205080204" pitchFamily="49" charset="-128"/>
              </a:rPr>
              <a:t>スポーツ</a:t>
            </a:r>
            <a:r>
              <a:rPr lang="ja-JP" altLang="en-US" sz="3200" dirty="0" smtClean="0">
                <a:solidFill>
                  <a:schemeClr val="tx1"/>
                </a:solidFill>
                <a:latin typeface="ＭＳ ゴシック" panose="020B0609070205080204" pitchFamily="49" charset="-128"/>
                <a:ea typeface="ＭＳ ゴシック" panose="020B0609070205080204" pitchFamily="49" charset="-128"/>
              </a:rPr>
              <a:t>観客動員を２０％</a:t>
            </a:r>
            <a:endParaRPr lang="en-US" altLang="ja-JP" sz="3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200" dirty="0">
                <a:solidFill>
                  <a:schemeClr val="tx1"/>
                </a:solidFill>
                <a:latin typeface="ＭＳ ゴシック" panose="020B0609070205080204" pitchFamily="49" charset="-128"/>
                <a:ea typeface="ＭＳ ゴシック" panose="020B0609070205080204" pitchFamily="49" charset="-128"/>
              </a:rPr>
              <a:t>　</a:t>
            </a:r>
            <a:r>
              <a:rPr lang="ja-JP" altLang="en-US" sz="3200" dirty="0" smtClean="0">
                <a:solidFill>
                  <a:schemeClr val="tx1"/>
                </a:solidFill>
                <a:latin typeface="ＭＳ ゴシック" panose="020B0609070205080204" pitchFamily="49" charset="-128"/>
                <a:ea typeface="ＭＳ ゴシック" panose="020B0609070205080204" pitchFamily="49" charset="-128"/>
              </a:rPr>
              <a:t>　　　増やすためにはどうしたらよいか。」</a:t>
            </a:r>
            <a:endParaRPr lang="en-US" altLang="ja-JP" sz="3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20" name="正方形/長方形 19"/>
          <p:cNvSpPr/>
          <p:nvPr/>
        </p:nvSpPr>
        <p:spPr>
          <a:xfrm>
            <a:off x="271933" y="3489853"/>
            <a:ext cx="8724834" cy="1098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latin typeface="ＭＳ ゴシック" panose="020B0609070205080204" pitchFamily="49" charset="-128"/>
                <a:ea typeface="ＭＳ ゴシック" panose="020B0609070205080204" pitchFamily="49" charset="-128"/>
              </a:rPr>
              <a:t>例２　「○○饅頭の販売額が伸びていない</a:t>
            </a:r>
            <a:endParaRPr lang="en-US" altLang="ja-JP" sz="3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200" dirty="0" smtClean="0">
                <a:solidFill>
                  <a:schemeClr val="tx1"/>
                </a:solidFill>
                <a:latin typeface="ＭＳ ゴシック" panose="020B0609070205080204" pitchFamily="49" charset="-128"/>
                <a:ea typeface="ＭＳ ゴシック" panose="020B0609070205080204" pitchFamily="49" charset="-128"/>
              </a:rPr>
              <a:t>　　　　原因は何か。」</a:t>
            </a:r>
            <a:endParaRPr lang="en-US" altLang="ja-JP" sz="32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804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58175"/>
            <a:ext cx="5329620" cy="4860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400" dirty="0" smtClean="0">
                <a:solidFill>
                  <a:srgbClr val="C00000"/>
                </a:solidFill>
                <a:latin typeface="ＭＳ ゴシック" panose="020B0609070205080204" pitchFamily="49" charset="-128"/>
                <a:ea typeface="ＭＳ ゴシック" panose="020B0609070205080204" pitchFamily="49" charset="-128"/>
              </a:rPr>
              <a:t>【</a:t>
            </a:r>
            <a:r>
              <a:rPr lang="ja-JP" altLang="en-US" sz="2400" dirty="0" smtClean="0">
                <a:solidFill>
                  <a:srgbClr val="C00000"/>
                </a:solidFill>
                <a:latin typeface="ＭＳ ゴシック" panose="020B0609070205080204" pitchFamily="49" charset="-128"/>
                <a:ea typeface="ＭＳ ゴシック" panose="020B0609070205080204" pitchFamily="49" charset="-128"/>
              </a:rPr>
              <a:t>進め方　②環境の整理</a:t>
            </a:r>
            <a:r>
              <a:rPr lang="en-US" altLang="ja-JP" sz="2400"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2400" dirty="0">
              <a:solidFill>
                <a:srgbClr val="C00000"/>
              </a:solidFill>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722678" y="644229"/>
            <a:ext cx="4796454"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dirty="0" smtClean="0">
                <a:solidFill>
                  <a:schemeClr val="tx2"/>
                </a:solidFill>
                <a:latin typeface="ＭＳ ゴシック" panose="020B0609070205080204" pitchFamily="49" charset="-128"/>
                <a:ea typeface="ＭＳ ゴシック" panose="020B0609070205080204" pitchFamily="49" charset="-128"/>
              </a:rPr>
              <a:t>ア　グループ構成を設定する。</a:t>
            </a:r>
            <a:endParaRPr lang="en-US" altLang="ja-JP" sz="2200" dirty="0" smtClean="0">
              <a:solidFill>
                <a:schemeClr val="tx2"/>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1223041" y="1078081"/>
            <a:ext cx="8064896" cy="2444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ＭＳ ゴシック" panose="020B0609070205080204" pitchFamily="49" charset="-128"/>
                <a:ea typeface="ＭＳ ゴシック" panose="020B0609070205080204" pitchFamily="49" charset="-128"/>
              </a:rPr>
              <a:t>・５～１２人程度が適当</a:t>
            </a:r>
            <a:endParaRPr lang="en-US" altLang="ja-JP" sz="16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11" name="正方形/長方形 10"/>
          <p:cNvSpPr/>
          <p:nvPr/>
        </p:nvSpPr>
        <p:spPr>
          <a:xfrm>
            <a:off x="1223041" y="1329827"/>
            <a:ext cx="5370565" cy="3780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ＭＳ ゴシック" panose="020B0609070205080204" pitchFamily="49" charset="-128"/>
                <a:ea typeface="ＭＳ ゴシック" panose="020B0609070205080204" pitchFamily="49" charset="-128"/>
              </a:rPr>
              <a:t>・多様なメンバーで構成（複数学年、級外、管理職）</a:t>
            </a:r>
            <a:endParaRPr lang="en-US" altLang="ja-JP" sz="16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729574" y="1697665"/>
            <a:ext cx="2834314"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dirty="0" smtClean="0">
                <a:solidFill>
                  <a:schemeClr val="tx2"/>
                </a:solidFill>
                <a:latin typeface="ＭＳ ゴシック" panose="020B0609070205080204" pitchFamily="49" charset="-128"/>
                <a:ea typeface="ＭＳ ゴシック" panose="020B0609070205080204" pitchFamily="49" charset="-128"/>
              </a:rPr>
              <a:t>イ　時間を設定する。</a:t>
            </a:r>
            <a:endParaRPr kumimoji="1" lang="ja-JP" altLang="en-US" sz="2200" dirty="0">
              <a:solidFill>
                <a:schemeClr val="tx2"/>
              </a:solidFill>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1223041" y="2042404"/>
            <a:ext cx="3564984" cy="3780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ＭＳ ゴシック" panose="020B0609070205080204" pitchFamily="49" charset="-128"/>
                <a:ea typeface="ＭＳ ゴシック" panose="020B0609070205080204" pitchFamily="49" charset="-128"/>
              </a:rPr>
              <a:t>・５分～１時間（状況に応じて）</a:t>
            </a:r>
            <a:endParaRPr lang="en-US" altLang="ja-JP" sz="16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14" name="正方形/長方形 13"/>
          <p:cNvSpPr/>
          <p:nvPr/>
        </p:nvSpPr>
        <p:spPr>
          <a:xfrm>
            <a:off x="733307" y="2375406"/>
            <a:ext cx="5860299"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dirty="0" smtClean="0">
                <a:solidFill>
                  <a:schemeClr val="tx2"/>
                </a:solidFill>
                <a:latin typeface="ＭＳ ゴシック" panose="020B0609070205080204" pitchFamily="49" charset="-128"/>
                <a:ea typeface="ＭＳ ゴシック" panose="020B0609070205080204" pitchFamily="49" charset="-128"/>
              </a:rPr>
              <a:t>ウ　机を配置する。</a:t>
            </a:r>
            <a:endParaRPr kumimoji="1" lang="ja-JP" altLang="en-US" sz="2200" dirty="0">
              <a:solidFill>
                <a:schemeClr val="tx2"/>
              </a:solidFill>
              <a:latin typeface="ＭＳ ゴシック" panose="020B0609070205080204" pitchFamily="49" charset="-128"/>
              <a:ea typeface="ＭＳ ゴシック" panose="020B0609070205080204" pitchFamily="49" charset="-128"/>
            </a:endParaRPr>
          </a:p>
        </p:txBody>
      </p:sp>
      <p:sp>
        <p:nvSpPr>
          <p:cNvPr id="15" name="正方形/長方形 14"/>
          <p:cNvSpPr/>
          <p:nvPr/>
        </p:nvSpPr>
        <p:spPr>
          <a:xfrm>
            <a:off x="1223040" y="2681915"/>
            <a:ext cx="6301287" cy="3780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ＭＳ ゴシック" panose="020B0609070205080204" pitchFamily="49" charset="-128"/>
                <a:ea typeface="ＭＳ ゴシック" panose="020B0609070205080204" pitchFamily="49" charset="-128"/>
              </a:rPr>
              <a:t>・円形やコの字型</a:t>
            </a:r>
            <a:r>
              <a:rPr lang="ja-JP" altLang="en-US" sz="1600" b="1" dirty="0">
                <a:solidFill>
                  <a:schemeClr val="tx1"/>
                </a:solidFill>
                <a:latin typeface="ＭＳ ゴシック" panose="020B0609070205080204" pitchFamily="49" charset="-128"/>
                <a:ea typeface="ＭＳ ゴシック" panose="020B0609070205080204" pitchFamily="49" charset="-128"/>
              </a:rPr>
              <a:t> </a:t>
            </a:r>
            <a:r>
              <a:rPr lang="en-US" altLang="ja-JP" sz="1600" b="1" dirty="0" smtClean="0">
                <a:solidFill>
                  <a:schemeClr val="tx1"/>
                </a:solidFill>
                <a:latin typeface="ＭＳ ゴシック" panose="020B0609070205080204" pitchFamily="49" charset="-128"/>
                <a:ea typeface="ＭＳ ゴシック" panose="020B0609070205080204" pitchFamily="49" charset="-128"/>
              </a:rPr>
              <a:t>※</a:t>
            </a:r>
            <a:r>
              <a:rPr lang="ja-JP" altLang="en-US" sz="1600" b="1" dirty="0" smtClean="0">
                <a:solidFill>
                  <a:schemeClr val="tx1"/>
                </a:solidFill>
                <a:latin typeface="ＭＳ ゴシック" panose="020B0609070205080204" pitchFamily="49" charset="-128"/>
                <a:ea typeface="ＭＳ ゴシック" panose="020B0609070205080204" pitchFamily="49" charset="-128"/>
              </a:rPr>
              <a:t>互いの顔が見えると協議が活発になります。</a:t>
            </a:r>
            <a:endParaRPr lang="en-US" altLang="ja-JP" sz="16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729574" y="3024906"/>
            <a:ext cx="7815933"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dirty="0" smtClean="0">
                <a:solidFill>
                  <a:schemeClr val="tx2"/>
                </a:solidFill>
              </a:rPr>
              <a:t>エ　記録用具を用意する。</a:t>
            </a:r>
            <a:endParaRPr kumimoji="1" lang="ja-JP" altLang="en-US" sz="2200" dirty="0">
              <a:solidFill>
                <a:schemeClr val="tx2"/>
              </a:solidFill>
            </a:endParaRPr>
          </a:p>
        </p:txBody>
      </p:sp>
      <p:sp>
        <p:nvSpPr>
          <p:cNvPr id="22" name="正方形/長方形 21"/>
          <p:cNvSpPr/>
          <p:nvPr/>
        </p:nvSpPr>
        <p:spPr>
          <a:xfrm>
            <a:off x="1225975" y="3290389"/>
            <a:ext cx="4214004" cy="3780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ＭＳ ゴシック" panose="020B0609070205080204" pitchFamily="49" charset="-128"/>
                <a:ea typeface="ＭＳ ゴシック" panose="020B0609070205080204" pitchFamily="49" charset="-128"/>
              </a:rPr>
              <a:t>・模造紙、ホワイトボード、マジック　等</a:t>
            </a:r>
            <a:endParaRPr lang="en-US" altLang="ja-JP" sz="16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23" name="正方形/長方形 22"/>
          <p:cNvSpPr/>
          <p:nvPr/>
        </p:nvSpPr>
        <p:spPr>
          <a:xfrm>
            <a:off x="731190" y="3674406"/>
            <a:ext cx="3120729" cy="3267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dirty="0" smtClean="0">
                <a:solidFill>
                  <a:schemeClr val="tx2"/>
                </a:solidFill>
                <a:latin typeface="ＭＳ ゴシック" panose="020B0609070205080204" pitchFamily="49" charset="-128"/>
                <a:ea typeface="ＭＳ ゴシック" panose="020B0609070205080204" pitchFamily="49" charset="-128"/>
              </a:rPr>
              <a:t>オ　役割を決める。</a:t>
            </a:r>
            <a:endParaRPr kumimoji="1" lang="ja-JP" altLang="en-US" sz="2200" dirty="0">
              <a:solidFill>
                <a:schemeClr val="tx2"/>
              </a:solidFill>
              <a:latin typeface="ＭＳ ゴシック" panose="020B0609070205080204" pitchFamily="49" charset="-128"/>
              <a:ea typeface="ＭＳ ゴシック" panose="020B0609070205080204" pitchFamily="49" charset="-128"/>
            </a:endParaRPr>
          </a:p>
        </p:txBody>
      </p:sp>
      <p:sp>
        <p:nvSpPr>
          <p:cNvPr id="24" name="正方形/長方形 23"/>
          <p:cNvSpPr/>
          <p:nvPr/>
        </p:nvSpPr>
        <p:spPr>
          <a:xfrm>
            <a:off x="1223041" y="3927673"/>
            <a:ext cx="2376264" cy="3780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ＭＳ ゴシック" panose="020B0609070205080204" pitchFamily="49" charset="-128"/>
                <a:ea typeface="ＭＳ ゴシック" panose="020B0609070205080204" pitchFamily="49" charset="-128"/>
              </a:rPr>
              <a:t>・司会、記録　等</a:t>
            </a:r>
            <a:endParaRPr lang="en-US" altLang="ja-JP" sz="16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17" name="正方形/長方形 16"/>
          <p:cNvSpPr/>
          <p:nvPr/>
        </p:nvSpPr>
        <p:spPr>
          <a:xfrm>
            <a:off x="722678" y="4273246"/>
            <a:ext cx="7900759"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dirty="0" smtClean="0">
                <a:solidFill>
                  <a:schemeClr val="tx2"/>
                </a:solidFill>
                <a:latin typeface="ＭＳ ゴシック" panose="020B0609070205080204" pitchFamily="49" charset="-128"/>
                <a:ea typeface="ＭＳ ゴシック" panose="020B0609070205080204" pitchFamily="49" charset="-128"/>
              </a:rPr>
              <a:t>カ　環境や雰囲気づくりをする。</a:t>
            </a:r>
            <a:endParaRPr kumimoji="1" lang="ja-JP" altLang="en-US" sz="2200" dirty="0">
              <a:solidFill>
                <a:schemeClr val="tx2"/>
              </a:solidFill>
              <a:latin typeface="ＭＳ ゴシック" panose="020B0609070205080204" pitchFamily="49" charset="-128"/>
              <a:ea typeface="ＭＳ ゴシック" panose="020B0609070205080204" pitchFamily="49" charset="-128"/>
            </a:endParaRPr>
          </a:p>
        </p:txBody>
      </p:sp>
      <p:sp>
        <p:nvSpPr>
          <p:cNvPr id="20" name="正方形/長方形 19"/>
          <p:cNvSpPr/>
          <p:nvPr/>
        </p:nvSpPr>
        <p:spPr>
          <a:xfrm>
            <a:off x="1223041" y="4648379"/>
            <a:ext cx="2107797" cy="3780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ＭＳ ゴシック" panose="020B0609070205080204" pitchFamily="49" charset="-128"/>
                <a:ea typeface="ＭＳ ゴシック" panose="020B0609070205080204" pitchFamily="49" charset="-128"/>
              </a:rPr>
              <a:t>・アイスブレイク等</a:t>
            </a:r>
            <a:endParaRPr lang="en-US" altLang="ja-JP" sz="1600" b="1"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06414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268640"/>
            <a:ext cx="8568952" cy="8371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smtClean="0">
                <a:solidFill>
                  <a:srgbClr val="C00000"/>
                </a:solidFill>
                <a:latin typeface="ＭＳ ゴシック" panose="020B0609070205080204" pitchFamily="49" charset="-128"/>
                <a:ea typeface="ＭＳ ゴシック" panose="020B0609070205080204" pitchFamily="49" charset="-128"/>
              </a:rPr>
              <a:t>【</a:t>
            </a:r>
            <a:r>
              <a:rPr lang="ja-JP" altLang="en-US" sz="2800" dirty="0" smtClean="0">
                <a:solidFill>
                  <a:srgbClr val="C00000"/>
                </a:solidFill>
                <a:latin typeface="ＭＳ ゴシック" panose="020B0609070205080204" pitchFamily="49" charset="-128"/>
                <a:ea typeface="ＭＳ ゴシック" panose="020B0609070205080204" pitchFamily="49" charset="-128"/>
              </a:rPr>
              <a:t>進め方　</a:t>
            </a:r>
            <a:endParaRPr lang="en-US" altLang="ja-JP" sz="2800" dirty="0" smtClean="0">
              <a:solidFill>
                <a:srgbClr val="C00000"/>
              </a:solidFill>
              <a:latin typeface="ＭＳ ゴシック" panose="020B0609070205080204" pitchFamily="49" charset="-128"/>
              <a:ea typeface="ＭＳ ゴシック" panose="020B0609070205080204" pitchFamily="49" charset="-128"/>
            </a:endParaRPr>
          </a:p>
          <a:p>
            <a:r>
              <a:rPr lang="en-US" altLang="ja-JP" sz="2800" dirty="0">
                <a:solidFill>
                  <a:srgbClr val="C00000"/>
                </a:solidFill>
                <a:latin typeface="ＭＳ ゴシック" panose="020B0609070205080204" pitchFamily="49" charset="-128"/>
                <a:ea typeface="ＭＳ ゴシック" panose="020B0609070205080204" pitchFamily="49" charset="-128"/>
              </a:rPr>
              <a:t> </a:t>
            </a:r>
            <a:r>
              <a:rPr lang="ja-JP" altLang="en-US" sz="2800" dirty="0" smtClean="0">
                <a:solidFill>
                  <a:srgbClr val="C00000"/>
                </a:solidFill>
                <a:latin typeface="ＭＳ ゴシック" panose="020B0609070205080204" pitchFamily="49" charset="-128"/>
                <a:ea typeface="ＭＳ ゴシック" panose="020B0609070205080204" pitchFamily="49" charset="-128"/>
              </a:rPr>
              <a:t>　③自由に発言、全てを記録するための４ルール</a:t>
            </a:r>
            <a:r>
              <a:rPr lang="en-US" altLang="ja-JP" sz="2800"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2800" dirty="0">
              <a:solidFill>
                <a:srgbClr val="C00000"/>
              </a:solidFill>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467544" y="1459164"/>
            <a:ext cx="5040560"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2"/>
                </a:solidFill>
                <a:latin typeface="ＭＳ ゴシック" panose="020B0609070205080204" pitchFamily="49" charset="-128"/>
                <a:ea typeface="ＭＳ ゴシック" panose="020B0609070205080204" pitchFamily="49" charset="-128"/>
              </a:rPr>
              <a:t>　</a:t>
            </a:r>
            <a:r>
              <a:rPr lang="ja-JP" altLang="en-US" sz="2600" b="1" dirty="0" smtClean="0">
                <a:solidFill>
                  <a:schemeClr val="tx2"/>
                </a:solidFill>
                <a:latin typeface="ＭＳ ゴシック" panose="020B0609070205080204" pitchFamily="49" charset="-128"/>
                <a:ea typeface="ＭＳ ゴシック" panose="020B0609070205080204" pitchFamily="49" charset="-128"/>
              </a:rPr>
              <a:t>批判</a:t>
            </a:r>
            <a:r>
              <a:rPr lang="ja-JP" altLang="en-US" sz="2600" b="1" dirty="0">
                <a:solidFill>
                  <a:schemeClr val="tx2"/>
                </a:solidFill>
                <a:latin typeface="ＭＳ ゴシック" panose="020B0609070205080204" pitchFamily="49" charset="-128"/>
                <a:ea typeface="ＭＳ ゴシック" panose="020B0609070205080204" pitchFamily="49" charset="-128"/>
              </a:rPr>
              <a:t>厳禁</a:t>
            </a:r>
            <a:endParaRPr lang="en-US" altLang="ja-JP" sz="2600" b="1" dirty="0" smtClean="0">
              <a:solidFill>
                <a:schemeClr val="tx2"/>
              </a:solidFill>
              <a:latin typeface="ＭＳ ゴシック" panose="020B0609070205080204" pitchFamily="49" charset="-128"/>
              <a:ea typeface="ＭＳ ゴシック" panose="020B0609070205080204" pitchFamily="49" charset="-128"/>
            </a:endParaRPr>
          </a:p>
        </p:txBody>
      </p:sp>
      <p:sp>
        <p:nvSpPr>
          <p:cNvPr id="17" name="正方形/長方形 16"/>
          <p:cNvSpPr/>
          <p:nvPr/>
        </p:nvSpPr>
        <p:spPr>
          <a:xfrm>
            <a:off x="1259632" y="1869672"/>
            <a:ext cx="6408712"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latin typeface="ＭＳ ゴシック" panose="020B0609070205080204" pitchFamily="49" charset="-128"/>
                <a:ea typeface="ＭＳ ゴシック" panose="020B0609070205080204" pitchFamily="49" charset="-128"/>
              </a:rPr>
              <a:t>・出されたアイデアへの批判はＮＧ</a:t>
            </a:r>
            <a:endParaRPr lang="en-US" altLang="ja-JP" sz="24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467545" y="2301720"/>
            <a:ext cx="6120680"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2"/>
                </a:solidFill>
                <a:latin typeface="ＭＳ ゴシック" panose="020B0609070205080204" pitchFamily="49" charset="-128"/>
                <a:ea typeface="ＭＳ ゴシック" panose="020B0609070205080204" pitchFamily="49" charset="-128"/>
              </a:rPr>
              <a:t>　</a:t>
            </a:r>
            <a:r>
              <a:rPr lang="ja-JP" altLang="en-US" sz="2600" b="1" dirty="0" smtClean="0">
                <a:solidFill>
                  <a:schemeClr val="tx2"/>
                </a:solidFill>
                <a:latin typeface="ＭＳ ゴシック" panose="020B0609070205080204" pitchFamily="49" charset="-128"/>
                <a:ea typeface="ＭＳ ゴシック" panose="020B0609070205080204" pitchFamily="49" charset="-128"/>
              </a:rPr>
              <a:t>自由奔放</a:t>
            </a:r>
            <a:endParaRPr kumimoji="1" lang="ja-JP" altLang="en-US" sz="2600" b="1" dirty="0">
              <a:solidFill>
                <a:schemeClr val="tx2"/>
              </a:solidFill>
              <a:latin typeface="ＭＳ ゴシック" panose="020B0609070205080204" pitchFamily="49" charset="-128"/>
              <a:ea typeface="ＭＳ ゴシック" panose="020B0609070205080204" pitchFamily="49" charset="-128"/>
            </a:endParaRPr>
          </a:p>
        </p:txBody>
      </p:sp>
      <p:sp>
        <p:nvSpPr>
          <p:cNvPr id="19" name="正方形/長方形 18"/>
          <p:cNvSpPr/>
          <p:nvPr/>
        </p:nvSpPr>
        <p:spPr>
          <a:xfrm>
            <a:off x="1245955" y="2679762"/>
            <a:ext cx="7178561"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latin typeface="ＭＳ ゴシック" panose="020B0609070205080204" pitchFamily="49" charset="-128"/>
                <a:ea typeface="ＭＳ ゴシック" panose="020B0609070205080204" pitchFamily="49" charset="-128"/>
              </a:rPr>
              <a:t>・突飛なアイデアも受容</a:t>
            </a:r>
            <a:endParaRPr lang="en-US" altLang="ja-JP" sz="24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468613" y="3123226"/>
            <a:ext cx="6120680"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2"/>
                </a:solidFill>
                <a:latin typeface="ＭＳ ゴシック" panose="020B0609070205080204" pitchFamily="49" charset="-128"/>
                <a:ea typeface="ＭＳ ゴシック" panose="020B0609070205080204" pitchFamily="49" charset="-128"/>
              </a:rPr>
              <a:t>　</a:t>
            </a:r>
            <a:r>
              <a:rPr lang="ja-JP" altLang="en-US" sz="2600" b="1" dirty="0" smtClean="0">
                <a:solidFill>
                  <a:schemeClr val="tx2"/>
                </a:solidFill>
                <a:latin typeface="ＭＳ ゴシック" panose="020B0609070205080204" pitchFamily="49" charset="-128"/>
                <a:ea typeface="ＭＳ ゴシック" panose="020B0609070205080204" pitchFamily="49" charset="-128"/>
              </a:rPr>
              <a:t>相乗り歓迎</a:t>
            </a:r>
            <a:endParaRPr kumimoji="1" lang="ja-JP" altLang="en-US" sz="2600" b="1" dirty="0">
              <a:solidFill>
                <a:schemeClr val="tx2"/>
              </a:solidFill>
              <a:latin typeface="ＭＳ ゴシック" panose="020B0609070205080204" pitchFamily="49" charset="-128"/>
              <a:ea typeface="ＭＳ ゴシック" panose="020B0609070205080204" pitchFamily="49" charset="-128"/>
            </a:endParaRPr>
          </a:p>
        </p:txBody>
      </p:sp>
      <p:sp>
        <p:nvSpPr>
          <p:cNvPr id="11" name="正方形/長方形 10"/>
          <p:cNvSpPr/>
          <p:nvPr/>
        </p:nvSpPr>
        <p:spPr>
          <a:xfrm>
            <a:off x="1259632" y="3489852"/>
            <a:ext cx="7178561"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latin typeface="ＭＳ ゴシック" panose="020B0609070205080204" pitchFamily="49" charset="-128"/>
                <a:ea typeface="ＭＳ ゴシック" panose="020B0609070205080204" pitchFamily="49" charset="-128"/>
              </a:rPr>
              <a:t>・他のアイデアに乗って出されるアイデアも歓迎</a:t>
            </a:r>
            <a:endParaRPr lang="en-US" altLang="ja-JP" sz="24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468613" y="3921900"/>
            <a:ext cx="6120680"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2"/>
                </a:solidFill>
                <a:latin typeface="ＭＳ ゴシック" panose="020B0609070205080204" pitchFamily="49" charset="-128"/>
                <a:ea typeface="ＭＳ ゴシック" panose="020B0609070205080204" pitchFamily="49" charset="-128"/>
              </a:rPr>
              <a:t>　</a:t>
            </a:r>
            <a:r>
              <a:rPr lang="ja-JP" altLang="en-US" sz="2600" b="1" dirty="0" smtClean="0">
                <a:solidFill>
                  <a:schemeClr val="tx2"/>
                </a:solidFill>
                <a:latin typeface="ＭＳ ゴシック" panose="020B0609070205080204" pitchFamily="49" charset="-128"/>
                <a:ea typeface="ＭＳ ゴシック" panose="020B0609070205080204" pitchFamily="49" charset="-128"/>
              </a:rPr>
              <a:t>質</a:t>
            </a:r>
            <a:r>
              <a:rPr lang="ja-JP" altLang="en-US" sz="2600" b="1" dirty="0">
                <a:solidFill>
                  <a:schemeClr val="tx2"/>
                </a:solidFill>
                <a:latin typeface="ＭＳ ゴシック" panose="020B0609070205080204" pitchFamily="49" charset="-128"/>
                <a:ea typeface="ＭＳ ゴシック" panose="020B0609070205080204" pitchFamily="49" charset="-128"/>
              </a:rPr>
              <a:t>より量</a:t>
            </a:r>
            <a:endParaRPr kumimoji="1" lang="ja-JP" altLang="en-US" sz="2600" b="1" dirty="0">
              <a:solidFill>
                <a:schemeClr val="tx2"/>
              </a:solidFill>
              <a:latin typeface="ＭＳ ゴシック" panose="020B0609070205080204" pitchFamily="49" charset="-128"/>
              <a:ea typeface="ＭＳ ゴシック" panose="020B0609070205080204" pitchFamily="49" charset="-128"/>
            </a:endParaRPr>
          </a:p>
        </p:txBody>
      </p:sp>
      <p:sp>
        <p:nvSpPr>
          <p:cNvPr id="14" name="正方形/長方形 13"/>
          <p:cNvSpPr/>
          <p:nvPr/>
        </p:nvSpPr>
        <p:spPr>
          <a:xfrm>
            <a:off x="1259632" y="4299942"/>
            <a:ext cx="7178561" cy="378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latin typeface="ＭＳ ゴシック" panose="020B0609070205080204" pitchFamily="49" charset="-128"/>
                <a:ea typeface="ＭＳ ゴシック" panose="020B0609070205080204" pitchFamily="49" charset="-128"/>
              </a:rPr>
              <a:t>・たくさんの多様なアイデア歓迎</a:t>
            </a:r>
            <a:endParaRPr lang="en-US" altLang="ja-JP" sz="2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95761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60733" y="601323"/>
            <a:ext cx="8389618" cy="6211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200" dirty="0" smtClean="0">
                <a:solidFill>
                  <a:srgbClr val="C00000"/>
                </a:solidFill>
                <a:latin typeface="ＭＳ ゴシック" panose="020B0609070205080204" pitchFamily="49" charset="-128"/>
                <a:ea typeface="ＭＳ ゴシック" panose="020B0609070205080204" pitchFamily="49" charset="-128"/>
              </a:rPr>
              <a:t>【</a:t>
            </a:r>
            <a:r>
              <a:rPr lang="ja-JP" altLang="en-US" sz="3200" dirty="0" smtClean="0">
                <a:solidFill>
                  <a:srgbClr val="C00000"/>
                </a:solidFill>
                <a:latin typeface="ＭＳ ゴシック" panose="020B0609070205080204" pitchFamily="49" charset="-128"/>
                <a:ea typeface="ＭＳ ゴシック" panose="020B0609070205080204" pitchFamily="49" charset="-128"/>
              </a:rPr>
              <a:t>進め方　④まとめ</a:t>
            </a:r>
            <a:r>
              <a:rPr lang="en-US" altLang="ja-JP" sz="3200"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3200" dirty="0">
              <a:solidFill>
                <a:srgbClr val="C00000"/>
              </a:solidFill>
              <a:latin typeface="ＭＳ ゴシック" panose="020B0609070205080204" pitchFamily="49" charset="-128"/>
              <a:ea typeface="ＭＳ ゴシック" panose="020B0609070205080204" pitchFamily="49" charset="-128"/>
            </a:endParaRPr>
          </a:p>
        </p:txBody>
      </p:sp>
      <p:grpSp>
        <p:nvGrpSpPr>
          <p:cNvPr id="6" name="グループ化 5"/>
          <p:cNvGrpSpPr/>
          <p:nvPr/>
        </p:nvGrpSpPr>
        <p:grpSpPr>
          <a:xfrm>
            <a:off x="755576" y="1762334"/>
            <a:ext cx="8051941" cy="1201339"/>
            <a:chOff x="1290613" y="2450672"/>
            <a:chExt cx="7498194" cy="1601785"/>
          </a:xfrm>
          <a:solidFill>
            <a:schemeClr val="bg1"/>
          </a:solidFill>
        </p:grpSpPr>
        <p:sp>
          <p:nvSpPr>
            <p:cNvPr id="17" name="正方形/長方形 16"/>
            <p:cNvSpPr/>
            <p:nvPr/>
          </p:nvSpPr>
          <p:spPr>
            <a:xfrm>
              <a:off x="1290613" y="2450672"/>
              <a:ext cx="7498194"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latin typeface="ＭＳ ゴシック" panose="020B0609070205080204" pitchFamily="49" charset="-128"/>
                  <a:ea typeface="ＭＳ ゴシック" panose="020B0609070205080204" pitchFamily="49" charset="-128"/>
                </a:rPr>
                <a:t>ア　発言されたアイデアを参加者全員で確　</a:t>
              </a:r>
              <a:endParaRPr lang="en-US" altLang="ja-JP" sz="3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200" dirty="0" smtClean="0">
                  <a:solidFill>
                    <a:schemeClr val="tx1"/>
                  </a:solidFill>
                  <a:latin typeface="ＭＳ ゴシック" panose="020B0609070205080204" pitchFamily="49" charset="-128"/>
                  <a:ea typeface="ＭＳ ゴシック" panose="020B0609070205080204" pitchFamily="49" charset="-128"/>
                </a:rPr>
                <a:t>　　</a:t>
              </a:r>
              <a:r>
                <a:rPr lang="ja-JP" altLang="en-US" sz="3200" dirty="0" err="1" smtClean="0">
                  <a:solidFill>
                    <a:schemeClr val="tx1"/>
                  </a:solidFill>
                  <a:latin typeface="ＭＳ ゴシック" panose="020B0609070205080204" pitchFamily="49" charset="-128"/>
                  <a:ea typeface="ＭＳ ゴシック" panose="020B0609070205080204" pitchFamily="49" charset="-128"/>
                </a:rPr>
                <a:t>認する</a:t>
              </a:r>
              <a:r>
                <a:rPr lang="ja-JP" altLang="en-US" sz="3200" dirty="0" smtClean="0">
                  <a:solidFill>
                    <a:schemeClr val="tx1"/>
                  </a:solidFill>
                  <a:latin typeface="ＭＳ ゴシック" panose="020B0609070205080204" pitchFamily="49" charset="-128"/>
                  <a:ea typeface="ＭＳ ゴシック" panose="020B0609070205080204" pitchFamily="49" charset="-128"/>
                </a:rPr>
                <a:t>。</a:t>
              </a:r>
              <a:endParaRPr lang="en-US" altLang="ja-JP" sz="3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9" name="正方形/長方形 18"/>
            <p:cNvSpPr/>
            <p:nvPr/>
          </p:nvSpPr>
          <p:spPr>
            <a:xfrm>
              <a:off x="1290613" y="3339396"/>
              <a:ext cx="7178561" cy="71306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イ　　全く同じアイデアをまとめる。</a:t>
              </a:r>
              <a:endParaRPr lang="en-US" altLang="ja-JP" sz="3200" dirty="0" smtClean="0">
                <a:solidFill>
                  <a:schemeClr val="tx1"/>
                </a:solidFill>
              </a:endParaRPr>
            </a:p>
          </p:txBody>
        </p:sp>
      </p:grpSp>
      <p:grpSp>
        <p:nvGrpSpPr>
          <p:cNvPr id="8" name="グループ化 7"/>
          <p:cNvGrpSpPr/>
          <p:nvPr/>
        </p:nvGrpSpPr>
        <p:grpSpPr>
          <a:xfrm>
            <a:off x="260733" y="3103475"/>
            <a:ext cx="8389618" cy="1628515"/>
            <a:chOff x="440548" y="3915981"/>
            <a:chExt cx="8389618" cy="1169203"/>
          </a:xfrm>
          <a:solidFill>
            <a:schemeClr val="bg1"/>
          </a:solidFill>
        </p:grpSpPr>
        <p:sp>
          <p:nvSpPr>
            <p:cNvPr id="18" name="正方形/長方形 17"/>
            <p:cNvSpPr/>
            <p:nvPr/>
          </p:nvSpPr>
          <p:spPr>
            <a:xfrm>
              <a:off x="440548" y="3915981"/>
              <a:ext cx="8389618" cy="82818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200" dirty="0" smtClean="0">
                  <a:solidFill>
                    <a:srgbClr val="C00000"/>
                  </a:solidFill>
                  <a:latin typeface="ＭＳ ゴシック" panose="020B0609070205080204" pitchFamily="49" charset="-128"/>
                  <a:ea typeface="ＭＳ ゴシック" panose="020B0609070205080204" pitchFamily="49" charset="-128"/>
                </a:rPr>
                <a:t>【</a:t>
              </a:r>
              <a:r>
                <a:rPr lang="ja-JP" altLang="en-US" sz="3200" dirty="0" smtClean="0">
                  <a:solidFill>
                    <a:srgbClr val="C00000"/>
                  </a:solidFill>
                  <a:latin typeface="ＭＳ ゴシック" panose="020B0609070205080204" pitchFamily="49" charset="-128"/>
                  <a:ea typeface="ＭＳ ゴシック" panose="020B0609070205080204" pitchFamily="49" charset="-128"/>
                </a:rPr>
                <a:t>進め方　⑤次</a:t>
              </a:r>
              <a:r>
                <a:rPr lang="ja-JP" altLang="en-US" sz="3200" dirty="0">
                  <a:solidFill>
                    <a:srgbClr val="C00000"/>
                  </a:solidFill>
                  <a:latin typeface="ＭＳ ゴシック" panose="020B0609070205080204" pitchFamily="49" charset="-128"/>
                  <a:ea typeface="ＭＳ ゴシック" panose="020B0609070205080204" pitchFamily="49" charset="-128"/>
                </a:rPr>
                <a:t>のステップ</a:t>
              </a:r>
              <a:r>
                <a:rPr lang="ja-JP" altLang="en-US" sz="3200" dirty="0" smtClean="0">
                  <a:solidFill>
                    <a:srgbClr val="C00000"/>
                  </a:solidFill>
                  <a:latin typeface="ＭＳ ゴシック" panose="020B0609070205080204" pitchFamily="49" charset="-128"/>
                  <a:ea typeface="ＭＳ ゴシック" panose="020B0609070205080204" pitchFamily="49" charset="-128"/>
                </a:rPr>
                <a:t>に進む</a:t>
              </a:r>
              <a:r>
                <a:rPr lang="en-US" altLang="ja-JP" sz="3200"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3200" dirty="0">
                <a:solidFill>
                  <a:srgbClr val="C00000"/>
                </a:solidFill>
                <a:latin typeface="ＭＳ ゴシック" panose="020B0609070205080204" pitchFamily="49" charset="-128"/>
                <a:ea typeface="ＭＳ ゴシック" panose="020B0609070205080204" pitchFamily="49" charset="-128"/>
              </a:endParaRPr>
            </a:p>
          </p:txBody>
        </p:sp>
        <p:sp>
          <p:nvSpPr>
            <p:cNvPr id="20" name="正方形/長方形 19"/>
            <p:cNvSpPr/>
            <p:nvPr/>
          </p:nvSpPr>
          <p:spPr>
            <a:xfrm>
              <a:off x="1248420" y="4581128"/>
              <a:ext cx="7178561"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　すぐに実践につなげられるように計画　　</a:t>
              </a:r>
              <a:endParaRPr lang="en-US" altLang="ja-JP" sz="3200" dirty="0" smtClean="0">
                <a:solidFill>
                  <a:schemeClr val="tx1"/>
                </a:solidFill>
              </a:endParaRPr>
            </a:p>
            <a:p>
              <a:r>
                <a:rPr lang="ja-JP" altLang="en-US" sz="3200" dirty="0" smtClean="0">
                  <a:solidFill>
                    <a:schemeClr val="tx1"/>
                  </a:solidFill>
                </a:rPr>
                <a:t>　　を立てる。</a:t>
              </a:r>
              <a:endParaRPr lang="en-US" altLang="ja-JP" sz="3200" dirty="0" smtClean="0">
                <a:solidFill>
                  <a:schemeClr val="tx1"/>
                </a:solidFill>
              </a:endParaRPr>
            </a:p>
          </p:txBody>
        </p:sp>
      </p:grpSp>
    </p:spTree>
    <p:extLst>
      <p:ext uri="{BB962C8B-B14F-4D97-AF65-F5344CB8AC3E}">
        <p14:creationId xmlns:p14="http://schemas.microsoft.com/office/powerpoint/2010/main" val="3749425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6228184" y="2825927"/>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地元新鮮野菜販売店設置</a:t>
            </a:r>
            <a:endParaRPr kumimoji="1" lang="ja-JP" altLang="en-US" sz="2000" b="1" dirty="0">
              <a:solidFill>
                <a:schemeClr val="accent2">
                  <a:lumMod val="75000"/>
                </a:schemeClr>
              </a:solidFill>
              <a:latin typeface="ＭＳ 明朝" panose="02020609040205080304" pitchFamily="17" charset="-128"/>
              <a:ea typeface="ＭＳ 明朝" panose="02020609040205080304" pitchFamily="17" charset="-128"/>
            </a:endParaRPr>
          </a:p>
        </p:txBody>
      </p:sp>
      <p:sp>
        <p:nvSpPr>
          <p:cNvPr id="5" name="正方形/長方形 4"/>
          <p:cNvSpPr/>
          <p:nvPr/>
        </p:nvSpPr>
        <p:spPr>
          <a:xfrm>
            <a:off x="146812" y="189012"/>
            <a:ext cx="8389618" cy="6211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smtClean="0">
                <a:solidFill>
                  <a:srgbClr val="C00000"/>
                </a:solidFill>
                <a:latin typeface="ＭＳ ゴシック" panose="020B0609070205080204" pitchFamily="49" charset="-128"/>
                <a:ea typeface="ＭＳ ゴシック" panose="020B0609070205080204" pitchFamily="49" charset="-128"/>
              </a:rPr>
              <a:t>【</a:t>
            </a:r>
            <a:r>
              <a:rPr lang="ja-JP" altLang="en-US" sz="2800" smtClean="0">
                <a:solidFill>
                  <a:srgbClr val="C00000"/>
                </a:solidFill>
                <a:latin typeface="ＭＳ ゴシック" panose="020B0609070205080204" pitchFamily="49" charset="-128"/>
                <a:ea typeface="ＭＳ ゴシック" panose="020B0609070205080204" pitchFamily="49" charset="-128"/>
              </a:rPr>
              <a:t>進め方の例</a:t>
            </a:r>
            <a:r>
              <a:rPr lang="en-US" altLang="ja-JP" sz="2800"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2800" dirty="0">
              <a:solidFill>
                <a:srgbClr val="C00000"/>
              </a:solidFill>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183549" y="894968"/>
            <a:ext cx="8964488" cy="846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2"/>
                </a:solidFill>
                <a:latin typeface="ＭＳ ゴシック" panose="020B0609070205080204" pitchFamily="49" charset="-128"/>
                <a:ea typeface="ＭＳ ゴシック" panose="020B0609070205080204" pitchFamily="49" charset="-128"/>
              </a:rPr>
              <a:t>課題：プロ</a:t>
            </a:r>
            <a:r>
              <a:rPr lang="ja-JP" altLang="en-US" sz="2800" dirty="0">
                <a:solidFill>
                  <a:schemeClr val="tx2"/>
                </a:solidFill>
                <a:latin typeface="ＭＳ ゴシック" panose="020B0609070205080204" pitchFamily="49" charset="-128"/>
                <a:ea typeface="ＭＳ ゴシック" panose="020B0609070205080204" pitchFamily="49" charset="-128"/>
              </a:rPr>
              <a:t>スポーツ</a:t>
            </a:r>
            <a:r>
              <a:rPr lang="ja-JP" altLang="en-US" sz="2800" dirty="0" smtClean="0">
                <a:solidFill>
                  <a:schemeClr val="tx2"/>
                </a:solidFill>
                <a:latin typeface="ＭＳ ゴシック" panose="020B0609070205080204" pitchFamily="49" charset="-128"/>
                <a:ea typeface="ＭＳ ゴシック" panose="020B0609070205080204" pitchFamily="49" charset="-128"/>
              </a:rPr>
              <a:t>観客動員を２０％増やすためには</a:t>
            </a:r>
            <a:endParaRPr lang="en-US" altLang="ja-JP" sz="2800" dirty="0" smtClean="0">
              <a:solidFill>
                <a:schemeClr val="tx2"/>
              </a:solidFill>
              <a:latin typeface="ＭＳ ゴシック" panose="020B0609070205080204" pitchFamily="49" charset="-128"/>
              <a:ea typeface="ＭＳ ゴシック" panose="020B0609070205080204" pitchFamily="49" charset="-128"/>
            </a:endParaRPr>
          </a:p>
          <a:p>
            <a:r>
              <a:rPr lang="en-US" altLang="ja-JP" sz="2800" dirty="0">
                <a:solidFill>
                  <a:schemeClr val="tx2"/>
                </a:solidFill>
                <a:latin typeface="ＭＳ ゴシック" panose="020B0609070205080204" pitchFamily="49" charset="-128"/>
                <a:ea typeface="ＭＳ ゴシック" panose="020B0609070205080204" pitchFamily="49" charset="-128"/>
              </a:rPr>
              <a:t> </a:t>
            </a:r>
            <a:r>
              <a:rPr lang="en-US" altLang="ja-JP" sz="2800" dirty="0" smtClean="0">
                <a:solidFill>
                  <a:schemeClr val="tx2"/>
                </a:solidFill>
                <a:latin typeface="ＭＳ ゴシック" panose="020B0609070205080204" pitchFamily="49" charset="-128"/>
                <a:ea typeface="ＭＳ ゴシック" panose="020B0609070205080204" pitchFamily="49" charset="-128"/>
              </a:rPr>
              <a:t>     </a:t>
            </a:r>
            <a:r>
              <a:rPr lang="ja-JP" altLang="en-US" sz="2800" dirty="0" smtClean="0">
                <a:solidFill>
                  <a:schemeClr val="tx2"/>
                </a:solidFill>
                <a:latin typeface="ＭＳ ゴシック" panose="020B0609070205080204" pitchFamily="49" charset="-128"/>
                <a:ea typeface="ＭＳ ゴシック" panose="020B0609070205080204" pitchFamily="49" charset="-128"/>
              </a:rPr>
              <a:t>どうしたらよいか。</a:t>
            </a:r>
            <a:endParaRPr lang="en-US" altLang="ja-JP" sz="2800" dirty="0" smtClean="0">
              <a:solidFill>
                <a:schemeClr val="tx2"/>
              </a:solidFill>
              <a:latin typeface="ＭＳ ゴシック" panose="020B0609070205080204" pitchFamily="49" charset="-128"/>
              <a:ea typeface="ＭＳ ゴシック" panose="020B0609070205080204" pitchFamily="49" charset="-128"/>
            </a:endParaRPr>
          </a:p>
        </p:txBody>
      </p:sp>
      <p:sp>
        <p:nvSpPr>
          <p:cNvPr id="15" name="角丸四角形 14"/>
          <p:cNvSpPr/>
          <p:nvPr/>
        </p:nvSpPr>
        <p:spPr>
          <a:xfrm>
            <a:off x="3812673" y="2805345"/>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accent2">
                    <a:lumMod val="75000"/>
                  </a:schemeClr>
                </a:solidFill>
                <a:latin typeface="ＭＳ 明朝" panose="02020609040205080304" pitchFamily="17" charset="-128"/>
                <a:ea typeface="ＭＳ 明朝" panose="02020609040205080304" pitchFamily="17" charset="-128"/>
              </a:rPr>
              <a:t>還元</a:t>
            </a:r>
            <a:r>
              <a:rPr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金</a:t>
            </a:r>
            <a:endParaRPr lang="en-US" altLang="ja-JP" sz="2000" b="1" dirty="0" smtClean="0">
              <a:solidFill>
                <a:schemeClr val="accent2">
                  <a:lumMod val="75000"/>
                </a:schemeClr>
              </a:solidFill>
              <a:latin typeface="ＭＳ 明朝" panose="02020609040205080304" pitchFamily="17" charset="-128"/>
              <a:ea typeface="ＭＳ 明朝" panose="02020609040205080304" pitchFamily="17" charset="-128"/>
            </a:endParaRPr>
          </a:p>
          <a:p>
            <a:pPr algn="ctr"/>
            <a:r>
              <a:rPr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プレゼント</a:t>
            </a:r>
            <a:endParaRPr kumimoji="1" lang="ja-JP" altLang="en-US" sz="2000" b="1" dirty="0">
              <a:solidFill>
                <a:schemeClr val="accent2">
                  <a:lumMod val="75000"/>
                </a:schemeClr>
              </a:solidFill>
              <a:latin typeface="ＭＳ 明朝" panose="02020609040205080304" pitchFamily="17" charset="-128"/>
              <a:ea typeface="ＭＳ 明朝" panose="02020609040205080304" pitchFamily="17" charset="-128"/>
            </a:endParaRPr>
          </a:p>
        </p:txBody>
      </p:sp>
      <p:sp>
        <p:nvSpPr>
          <p:cNvPr id="21" name="角丸四角形 20"/>
          <p:cNvSpPr/>
          <p:nvPr/>
        </p:nvSpPr>
        <p:spPr>
          <a:xfrm>
            <a:off x="6228184" y="3651068"/>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accent2">
                    <a:lumMod val="75000"/>
                  </a:schemeClr>
                </a:solidFill>
                <a:latin typeface="ＭＳ 明朝" panose="02020609040205080304" pitchFamily="17" charset="-128"/>
                <a:ea typeface="ＭＳ 明朝" panose="02020609040205080304" pitchFamily="17" charset="-128"/>
              </a:rPr>
              <a:t>観客も選手</a:t>
            </a:r>
            <a:r>
              <a:rPr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に</a:t>
            </a:r>
            <a:endParaRPr lang="en-US" altLang="ja-JP" sz="2000" b="1" dirty="0" smtClean="0">
              <a:solidFill>
                <a:schemeClr val="accent2">
                  <a:lumMod val="75000"/>
                </a:schemeClr>
              </a:solidFill>
              <a:latin typeface="ＭＳ 明朝" panose="02020609040205080304" pitchFamily="17" charset="-128"/>
              <a:ea typeface="ＭＳ 明朝" panose="02020609040205080304" pitchFamily="17" charset="-128"/>
            </a:endParaRPr>
          </a:p>
          <a:p>
            <a:pPr algn="ctr"/>
            <a:r>
              <a:rPr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なれる</a:t>
            </a:r>
            <a:endParaRPr kumimoji="1" lang="ja-JP" altLang="en-US" sz="2000" b="1" dirty="0">
              <a:solidFill>
                <a:schemeClr val="accent2">
                  <a:lumMod val="75000"/>
                </a:schemeClr>
              </a:solidFill>
              <a:latin typeface="ＭＳ 明朝" panose="02020609040205080304" pitchFamily="17" charset="-128"/>
              <a:ea typeface="ＭＳ 明朝" panose="02020609040205080304" pitchFamily="17" charset="-128"/>
            </a:endParaRPr>
          </a:p>
        </p:txBody>
      </p:sp>
      <p:grpSp>
        <p:nvGrpSpPr>
          <p:cNvPr id="8" name="グループ化 7"/>
          <p:cNvGrpSpPr/>
          <p:nvPr/>
        </p:nvGrpSpPr>
        <p:grpSpPr>
          <a:xfrm>
            <a:off x="1331641" y="3615168"/>
            <a:ext cx="4497257" cy="712068"/>
            <a:chOff x="1331640" y="4820224"/>
            <a:chExt cx="4497257" cy="949424"/>
          </a:xfrm>
        </p:grpSpPr>
        <p:sp>
          <p:nvSpPr>
            <p:cNvPr id="22" name="角丸四角形 21"/>
            <p:cNvSpPr/>
            <p:nvPr/>
          </p:nvSpPr>
          <p:spPr>
            <a:xfrm>
              <a:off x="3812673" y="4820224"/>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accent2">
                      <a:lumMod val="75000"/>
                    </a:schemeClr>
                  </a:solidFill>
                  <a:latin typeface="ＭＳ 明朝" panose="02020609040205080304" pitchFamily="17" charset="-128"/>
                  <a:ea typeface="ＭＳ 明朝" panose="02020609040205080304" pitchFamily="17" charset="-128"/>
                </a:rPr>
                <a:t>試合前後</a:t>
              </a:r>
              <a:r>
                <a:rPr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の</a:t>
              </a:r>
              <a:endParaRPr lang="en-US" altLang="ja-JP" sz="2000" b="1" dirty="0" smtClean="0">
                <a:solidFill>
                  <a:schemeClr val="accent2">
                    <a:lumMod val="75000"/>
                  </a:schemeClr>
                </a:solidFill>
                <a:latin typeface="ＭＳ 明朝" panose="02020609040205080304" pitchFamily="17" charset="-128"/>
                <a:ea typeface="ＭＳ 明朝" panose="02020609040205080304" pitchFamily="17" charset="-128"/>
              </a:endParaRPr>
            </a:p>
            <a:p>
              <a:pPr algn="ctr"/>
              <a:r>
                <a:rPr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握手会</a:t>
              </a:r>
              <a:endParaRPr kumimoji="1" lang="ja-JP" altLang="en-US" sz="2000" b="1" dirty="0">
                <a:solidFill>
                  <a:schemeClr val="accent2">
                    <a:lumMod val="75000"/>
                  </a:schemeClr>
                </a:solidFill>
                <a:latin typeface="ＭＳ 明朝" panose="02020609040205080304" pitchFamily="17" charset="-128"/>
                <a:ea typeface="ＭＳ 明朝" panose="02020609040205080304" pitchFamily="17" charset="-128"/>
              </a:endParaRPr>
            </a:p>
          </p:txBody>
        </p:sp>
        <p:sp>
          <p:nvSpPr>
            <p:cNvPr id="23" name="角丸四角形 22"/>
            <p:cNvSpPr/>
            <p:nvPr/>
          </p:nvSpPr>
          <p:spPr>
            <a:xfrm>
              <a:off x="1331640" y="4833544"/>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○○デー等のイベント</a:t>
              </a:r>
              <a:endParaRPr kumimoji="1" lang="ja-JP" altLang="en-US" sz="2000" b="1" dirty="0">
                <a:solidFill>
                  <a:schemeClr val="accent2">
                    <a:lumMod val="75000"/>
                  </a:schemeClr>
                </a:solidFill>
                <a:latin typeface="ＭＳ 明朝" panose="02020609040205080304" pitchFamily="17" charset="-128"/>
                <a:ea typeface="ＭＳ 明朝" panose="02020609040205080304" pitchFamily="17" charset="-128"/>
              </a:endParaRPr>
            </a:p>
          </p:txBody>
        </p:sp>
      </p:grpSp>
      <p:sp>
        <p:nvSpPr>
          <p:cNvPr id="25" name="角丸四角形 24"/>
          <p:cNvSpPr/>
          <p:nvPr/>
        </p:nvSpPr>
        <p:spPr>
          <a:xfrm>
            <a:off x="3812673" y="1990818"/>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accent2">
                    <a:lumMod val="75000"/>
                  </a:schemeClr>
                </a:solidFill>
                <a:latin typeface="ＭＳ 明朝" panose="02020609040205080304" pitchFamily="17" charset="-128"/>
                <a:ea typeface="ＭＳ 明朝" panose="02020609040205080304" pitchFamily="17" charset="-128"/>
              </a:rPr>
              <a:t>入場料</a:t>
            </a:r>
            <a:r>
              <a:rPr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の</a:t>
            </a:r>
            <a:endParaRPr lang="en-US" altLang="ja-JP" sz="2000" b="1" dirty="0" smtClean="0">
              <a:solidFill>
                <a:schemeClr val="accent2">
                  <a:lumMod val="75000"/>
                </a:schemeClr>
              </a:solidFill>
              <a:latin typeface="ＭＳ 明朝" panose="02020609040205080304" pitchFamily="17" charset="-128"/>
              <a:ea typeface="ＭＳ 明朝" panose="02020609040205080304" pitchFamily="17" charset="-128"/>
            </a:endParaRPr>
          </a:p>
          <a:p>
            <a:pPr algn="ctr"/>
            <a:r>
              <a:rPr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引き下げ</a:t>
            </a:r>
            <a:endParaRPr kumimoji="1" lang="ja-JP" altLang="en-US" sz="2000" b="1" dirty="0">
              <a:solidFill>
                <a:schemeClr val="accent2">
                  <a:lumMod val="75000"/>
                </a:schemeClr>
              </a:solidFill>
              <a:latin typeface="ＭＳ 明朝" panose="02020609040205080304" pitchFamily="17" charset="-128"/>
              <a:ea typeface="ＭＳ 明朝" panose="02020609040205080304" pitchFamily="17" charset="-128"/>
            </a:endParaRPr>
          </a:p>
        </p:txBody>
      </p:sp>
      <p:sp>
        <p:nvSpPr>
          <p:cNvPr id="26" name="角丸四角形 25"/>
          <p:cNvSpPr/>
          <p:nvPr/>
        </p:nvSpPr>
        <p:spPr>
          <a:xfrm>
            <a:off x="6228184" y="1990818"/>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accent2">
                    <a:lumMod val="75000"/>
                  </a:schemeClr>
                </a:solidFill>
                <a:latin typeface="ＭＳ 明朝" panose="02020609040205080304" pitchFamily="17" charset="-128"/>
                <a:ea typeface="ＭＳ 明朝" panose="02020609040205080304" pitchFamily="17" charset="-128"/>
              </a:rPr>
              <a:t>競技</a:t>
            </a:r>
            <a:r>
              <a:rPr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場の</a:t>
            </a:r>
            <a:endParaRPr lang="en-US" altLang="ja-JP" sz="2000" b="1" dirty="0" smtClean="0">
              <a:solidFill>
                <a:schemeClr val="accent2">
                  <a:lumMod val="75000"/>
                </a:schemeClr>
              </a:solidFill>
              <a:latin typeface="ＭＳ 明朝" panose="02020609040205080304" pitchFamily="17" charset="-128"/>
              <a:ea typeface="ＭＳ 明朝" panose="02020609040205080304" pitchFamily="17" charset="-128"/>
            </a:endParaRPr>
          </a:p>
          <a:p>
            <a:pPr algn="ctr"/>
            <a:r>
              <a:rPr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改築</a:t>
            </a:r>
            <a:endParaRPr kumimoji="1" lang="ja-JP" altLang="en-US" sz="2000" b="1" dirty="0">
              <a:solidFill>
                <a:schemeClr val="accent2">
                  <a:lumMod val="75000"/>
                </a:schemeClr>
              </a:solidFill>
              <a:latin typeface="ＭＳ 明朝" panose="02020609040205080304" pitchFamily="17" charset="-128"/>
              <a:ea typeface="ＭＳ 明朝" panose="02020609040205080304" pitchFamily="17" charset="-128"/>
            </a:endParaRPr>
          </a:p>
        </p:txBody>
      </p:sp>
      <p:grpSp>
        <p:nvGrpSpPr>
          <p:cNvPr id="3" name="グループ化 2"/>
          <p:cNvGrpSpPr/>
          <p:nvPr/>
        </p:nvGrpSpPr>
        <p:grpSpPr>
          <a:xfrm>
            <a:off x="1331640" y="1990818"/>
            <a:ext cx="2016224" cy="1537187"/>
            <a:chOff x="1331640" y="2654424"/>
            <a:chExt cx="2016224" cy="2049582"/>
          </a:xfrm>
        </p:grpSpPr>
        <p:sp>
          <p:nvSpPr>
            <p:cNvPr id="6" name="角丸四角形 5"/>
            <p:cNvSpPr/>
            <p:nvPr/>
          </p:nvSpPr>
          <p:spPr>
            <a:xfrm>
              <a:off x="1331640" y="2654424"/>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accent2">
                      <a:lumMod val="75000"/>
                    </a:schemeClr>
                  </a:solidFill>
                  <a:latin typeface="ＭＳ 明朝" panose="02020609040205080304" pitchFamily="17" charset="-128"/>
                  <a:ea typeface="ＭＳ 明朝" panose="02020609040205080304" pitchFamily="17" charset="-128"/>
                </a:rPr>
                <a:t>芸能人のライブとコラボ</a:t>
              </a:r>
              <a:endParaRPr kumimoji="1" lang="ja-JP" altLang="en-US" sz="2000" b="1" dirty="0">
                <a:solidFill>
                  <a:schemeClr val="accent2">
                    <a:lumMod val="75000"/>
                  </a:schemeClr>
                </a:solidFill>
                <a:latin typeface="ＭＳ 明朝" panose="02020609040205080304" pitchFamily="17" charset="-128"/>
                <a:ea typeface="ＭＳ 明朝" panose="02020609040205080304" pitchFamily="17" charset="-128"/>
              </a:endParaRPr>
            </a:p>
          </p:txBody>
        </p:sp>
        <p:sp>
          <p:nvSpPr>
            <p:cNvPr id="27" name="角丸四角形 26"/>
            <p:cNvSpPr/>
            <p:nvPr/>
          </p:nvSpPr>
          <p:spPr>
            <a:xfrm>
              <a:off x="1331640" y="3767902"/>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accent2">
                      <a:lumMod val="75000"/>
                    </a:schemeClr>
                  </a:solidFill>
                  <a:latin typeface="ＭＳ 明朝" panose="02020609040205080304" pitchFamily="17" charset="-128"/>
                  <a:ea typeface="ＭＳ 明朝" panose="02020609040205080304" pitchFamily="17" charset="-128"/>
                </a:rPr>
                <a:t>人文字応援</a:t>
              </a:r>
              <a:endParaRPr kumimoji="1" lang="ja-JP" altLang="en-US" sz="2000" b="1" dirty="0">
                <a:solidFill>
                  <a:schemeClr val="accent2">
                    <a:lumMod val="75000"/>
                  </a:schemeClr>
                </a:solidFill>
                <a:latin typeface="ＭＳ 明朝" panose="02020609040205080304" pitchFamily="17" charset="-128"/>
                <a:ea typeface="ＭＳ 明朝" panose="02020609040205080304" pitchFamily="17" charset="-128"/>
              </a:endParaRPr>
            </a:p>
          </p:txBody>
        </p:sp>
      </p:grpSp>
      <p:sp>
        <p:nvSpPr>
          <p:cNvPr id="7" name="正方形/長方形 6"/>
          <p:cNvSpPr/>
          <p:nvPr/>
        </p:nvSpPr>
        <p:spPr>
          <a:xfrm>
            <a:off x="1223628" y="2616324"/>
            <a:ext cx="2232248" cy="378042"/>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rgbClr val="FF0000"/>
                </a:solidFill>
                <a:latin typeface="ＭＳ 明朝" panose="02020609040205080304" pitchFamily="17" charset="-128"/>
                <a:ea typeface="ＭＳ 明朝" panose="02020609040205080304" pitchFamily="17" charset="-128"/>
              </a:rPr>
              <a:t>最初の意見</a:t>
            </a:r>
            <a:endParaRPr kumimoji="1" lang="ja-JP" altLang="en-US" sz="2400" b="1" dirty="0">
              <a:solidFill>
                <a:srgbClr val="FF0000"/>
              </a:solidFill>
              <a:latin typeface="ＭＳ 明朝" panose="02020609040205080304" pitchFamily="17" charset="-128"/>
              <a:ea typeface="ＭＳ 明朝" panose="02020609040205080304" pitchFamily="17" charset="-128"/>
            </a:endParaRPr>
          </a:p>
        </p:txBody>
      </p:sp>
      <p:sp>
        <p:nvSpPr>
          <p:cNvPr id="17" name="正方形/長方形 16"/>
          <p:cNvSpPr/>
          <p:nvPr/>
        </p:nvSpPr>
        <p:spPr>
          <a:xfrm>
            <a:off x="2588537" y="4339391"/>
            <a:ext cx="2232248" cy="378042"/>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FF0000"/>
                </a:solidFill>
                <a:latin typeface="ＭＳ 明朝" panose="02020609040205080304" pitchFamily="17" charset="-128"/>
                <a:ea typeface="ＭＳ 明朝" panose="02020609040205080304" pitchFamily="17" charset="-128"/>
              </a:rPr>
              <a:t>相乗り</a:t>
            </a:r>
            <a:r>
              <a:rPr kumimoji="1" lang="ja-JP" altLang="en-US" sz="2400" b="1" dirty="0" smtClean="0">
                <a:solidFill>
                  <a:srgbClr val="FF0000"/>
                </a:solidFill>
                <a:latin typeface="ＭＳ 明朝" panose="02020609040205080304" pitchFamily="17" charset="-128"/>
                <a:ea typeface="ＭＳ 明朝" panose="02020609040205080304" pitchFamily="17" charset="-128"/>
              </a:rPr>
              <a:t>意見</a:t>
            </a:r>
            <a:endParaRPr kumimoji="1" lang="ja-JP" altLang="en-US" sz="2400" b="1" dirty="0">
              <a:solidFill>
                <a:srgbClr val="FF0000"/>
              </a:solidFill>
              <a:latin typeface="ＭＳ 明朝" panose="02020609040205080304" pitchFamily="17" charset="-128"/>
              <a:ea typeface="ＭＳ 明朝" panose="02020609040205080304" pitchFamily="17" charset="-128"/>
            </a:endParaRPr>
          </a:p>
        </p:txBody>
      </p:sp>
      <p:sp>
        <p:nvSpPr>
          <p:cNvPr id="18" name="正方形/長方形 17"/>
          <p:cNvSpPr/>
          <p:nvPr/>
        </p:nvSpPr>
        <p:spPr>
          <a:xfrm>
            <a:off x="3704661" y="1779989"/>
            <a:ext cx="2232248" cy="378042"/>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FF0000"/>
                </a:solidFill>
                <a:latin typeface="ＭＳ 明朝" panose="02020609040205080304" pitchFamily="17" charset="-128"/>
                <a:ea typeface="ＭＳ 明朝" panose="02020609040205080304" pitchFamily="17" charset="-128"/>
              </a:rPr>
              <a:t>新しい</a:t>
            </a:r>
            <a:r>
              <a:rPr kumimoji="1" lang="ja-JP" altLang="en-US" sz="2400" b="1" dirty="0" smtClean="0">
                <a:solidFill>
                  <a:srgbClr val="FF0000"/>
                </a:solidFill>
                <a:latin typeface="ＭＳ 明朝" panose="02020609040205080304" pitchFamily="17" charset="-128"/>
                <a:ea typeface="ＭＳ 明朝" panose="02020609040205080304" pitchFamily="17" charset="-128"/>
              </a:rPr>
              <a:t>意見</a:t>
            </a:r>
            <a:endParaRPr kumimoji="1" lang="ja-JP" altLang="en-US" sz="2400" b="1" dirty="0">
              <a:solidFill>
                <a:srgbClr val="FF0000"/>
              </a:solidFill>
              <a:latin typeface="ＭＳ 明朝" panose="02020609040205080304" pitchFamily="17" charset="-128"/>
              <a:ea typeface="ＭＳ 明朝" panose="02020609040205080304" pitchFamily="17" charset="-128"/>
            </a:endParaRPr>
          </a:p>
        </p:txBody>
      </p:sp>
      <p:sp>
        <p:nvSpPr>
          <p:cNvPr id="19" name="正方形/長方形 18"/>
          <p:cNvSpPr/>
          <p:nvPr/>
        </p:nvSpPr>
        <p:spPr>
          <a:xfrm>
            <a:off x="3704661" y="2503875"/>
            <a:ext cx="2232248" cy="378042"/>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FF0000"/>
                </a:solidFill>
                <a:latin typeface="ＭＳ 明朝" panose="02020609040205080304" pitchFamily="17" charset="-128"/>
                <a:ea typeface="ＭＳ 明朝" panose="02020609040205080304" pitchFamily="17" charset="-128"/>
              </a:rPr>
              <a:t>相乗り</a:t>
            </a:r>
            <a:r>
              <a:rPr kumimoji="1" lang="ja-JP" altLang="en-US" sz="2400" b="1" dirty="0" smtClean="0">
                <a:solidFill>
                  <a:srgbClr val="FF0000"/>
                </a:solidFill>
                <a:latin typeface="ＭＳ 明朝" panose="02020609040205080304" pitchFamily="17" charset="-128"/>
                <a:ea typeface="ＭＳ 明朝" panose="02020609040205080304" pitchFamily="17" charset="-128"/>
              </a:rPr>
              <a:t>意見</a:t>
            </a:r>
            <a:endParaRPr kumimoji="1" lang="ja-JP" altLang="en-US" sz="2400" b="1" dirty="0">
              <a:solidFill>
                <a:srgbClr val="FF0000"/>
              </a:solidFill>
              <a:latin typeface="ＭＳ 明朝" panose="02020609040205080304" pitchFamily="17" charset="-128"/>
              <a:ea typeface="ＭＳ 明朝" panose="02020609040205080304" pitchFamily="17" charset="-128"/>
            </a:endParaRPr>
          </a:p>
        </p:txBody>
      </p:sp>
      <p:sp>
        <p:nvSpPr>
          <p:cNvPr id="20" name="正方形/長方形 19"/>
          <p:cNvSpPr/>
          <p:nvPr/>
        </p:nvSpPr>
        <p:spPr>
          <a:xfrm>
            <a:off x="6069449" y="1779989"/>
            <a:ext cx="2232248" cy="378042"/>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FF0000"/>
                </a:solidFill>
                <a:latin typeface="ＭＳ 明朝" panose="02020609040205080304" pitchFamily="17" charset="-128"/>
                <a:ea typeface="ＭＳ 明朝" panose="02020609040205080304" pitchFamily="17" charset="-128"/>
              </a:rPr>
              <a:t>新しい</a:t>
            </a:r>
            <a:r>
              <a:rPr kumimoji="1" lang="ja-JP" altLang="en-US" sz="2400" b="1" dirty="0" smtClean="0">
                <a:solidFill>
                  <a:srgbClr val="FF0000"/>
                </a:solidFill>
                <a:latin typeface="ＭＳ 明朝" panose="02020609040205080304" pitchFamily="17" charset="-128"/>
                <a:ea typeface="ＭＳ 明朝" panose="02020609040205080304" pitchFamily="17" charset="-128"/>
              </a:rPr>
              <a:t>意見</a:t>
            </a:r>
            <a:endParaRPr kumimoji="1" lang="ja-JP" altLang="en-US" sz="2400" b="1" dirty="0">
              <a:solidFill>
                <a:srgbClr val="FF0000"/>
              </a:solidFill>
              <a:latin typeface="ＭＳ 明朝" panose="02020609040205080304" pitchFamily="17" charset="-128"/>
              <a:ea typeface="ＭＳ 明朝" panose="02020609040205080304" pitchFamily="17" charset="-128"/>
            </a:endParaRPr>
          </a:p>
        </p:txBody>
      </p:sp>
      <p:sp>
        <p:nvSpPr>
          <p:cNvPr id="28" name="正方形/長方形 27"/>
          <p:cNvSpPr/>
          <p:nvPr/>
        </p:nvSpPr>
        <p:spPr>
          <a:xfrm>
            <a:off x="6086128" y="2566020"/>
            <a:ext cx="2232248" cy="378042"/>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FF0000"/>
                </a:solidFill>
                <a:latin typeface="ＭＳ 明朝" panose="02020609040205080304" pitchFamily="17" charset="-128"/>
                <a:ea typeface="ＭＳ 明朝" panose="02020609040205080304" pitchFamily="17" charset="-128"/>
              </a:rPr>
              <a:t>相乗り</a:t>
            </a:r>
            <a:r>
              <a:rPr kumimoji="1" lang="ja-JP" altLang="en-US" sz="2400" b="1" dirty="0" smtClean="0">
                <a:solidFill>
                  <a:srgbClr val="FF0000"/>
                </a:solidFill>
                <a:latin typeface="ＭＳ 明朝" panose="02020609040205080304" pitchFamily="17" charset="-128"/>
                <a:ea typeface="ＭＳ 明朝" panose="02020609040205080304" pitchFamily="17" charset="-128"/>
              </a:rPr>
              <a:t>意見</a:t>
            </a:r>
            <a:endParaRPr kumimoji="1" lang="ja-JP" altLang="en-US" sz="2400" b="1" dirty="0">
              <a:solidFill>
                <a:srgbClr val="FF0000"/>
              </a:solidFill>
              <a:latin typeface="ＭＳ 明朝" panose="02020609040205080304" pitchFamily="17" charset="-128"/>
              <a:ea typeface="ＭＳ 明朝" panose="02020609040205080304" pitchFamily="17" charset="-128"/>
            </a:endParaRPr>
          </a:p>
        </p:txBody>
      </p:sp>
      <p:sp>
        <p:nvSpPr>
          <p:cNvPr id="29" name="正方形/長方形 28"/>
          <p:cNvSpPr/>
          <p:nvPr/>
        </p:nvSpPr>
        <p:spPr>
          <a:xfrm>
            <a:off x="6120466" y="4384241"/>
            <a:ext cx="2232248" cy="378042"/>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FF0000"/>
                </a:solidFill>
                <a:latin typeface="ＭＳ 明朝" panose="02020609040205080304" pitchFamily="17" charset="-128"/>
                <a:ea typeface="ＭＳ 明朝" panose="02020609040205080304" pitchFamily="17" charset="-128"/>
              </a:rPr>
              <a:t>突飛な</a:t>
            </a:r>
            <a:r>
              <a:rPr kumimoji="1" lang="ja-JP" altLang="en-US" sz="2400" b="1" dirty="0" smtClean="0">
                <a:solidFill>
                  <a:srgbClr val="FF0000"/>
                </a:solidFill>
                <a:latin typeface="ＭＳ 明朝" panose="02020609040205080304" pitchFamily="17" charset="-128"/>
                <a:ea typeface="ＭＳ 明朝" panose="02020609040205080304" pitchFamily="17" charset="-128"/>
              </a:rPr>
              <a:t>意見</a:t>
            </a:r>
            <a:endParaRPr kumimoji="1" lang="ja-JP" altLang="en-US" sz="2400" b="1" dirty="0">
              <a:solidFill>
                <a:srgbClr val="FF000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09735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par>
                          <p:cTn id="13" fill="hold">
                            <p:stCondLst>
                              <p:cond delay="2000"/>
                            </p:stCondLst>
                            <p:childTnLst>
                              <p:par>
                                <p:cTn id="14" presetID="10" presetClass="exit" presetSubtype="0" fill="hold" grpId="1" nodeType="afterEffect">
                                  <p:stCondLst>
                                    <p:cond delay="0"/>
                                  </p:stCondLst>
                                  <p:childTnLst>
                                    <p:animEffect transition="out" filter="fade">
                                      <p:cBhvr>
                                        <p:cTn id="15" dur="5000"/>
                                        <p:tgtEl>
                                          <p:spTgt spid="7"/>
                                        </p:tgtEl>
                                      </p:cBhvr>
                                    </p:animEffect>
                                    <p:set>
                                      <p:cBhvr>
                                        <p:cTn id="16" dur="1" fill="hold">
                                          <p:stCondLst>
                                            <p:cond delay="4999"/>
                                          </p:stCondLst>
                                        </p:cTn>
                                        <p:tgtEl>
                                          <p:spTgt spid="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2000"/>
                                        <p:tgtEl>
                                          <p:spTgt spid="17"/>
                                        </p:tgtEl>
                                      </p:cBhvr>
                                    </p:animEffect>
                                  </p:childTnLst>
                                </p:cTn>
                              </p:par>
                            </p:childTnLst>
                          </p:cTn>
                        </p:par>
                        <p:par>
                          <p:cTn id="27" fill="hold">
                            <p:stCondLst>
                              <p:cond delay="2000"/>
                            </p:stCondLst>
                            <p:childTnLst>
                              <p:par>
                                <p:cTn id="28" presetID="10" presetClass="exit" presetSubtype="0" fill="hold" grpId="1" nodeType="afterEffect">
                                  <p:stCondLst>
                                    <p:cond delay="0"/>
                                  </p:stCondLst>
                                  <p:childTnLst>
                                    <p:animEffect transition="out" filter="fade">
                                      <p:cBhvr>
                                        <p:cTn id="29" dur="5000"/>
                                        <p:tgtEl>
                                          <p:spTgt spid="17"/>
                                        </p:tgtEl>
                                      </p:cBhvr>
                                    </p:animEffect>
                                    <p:set>
                                      <p:cBhvr>
                                        <p:cTn id="30" dur="1" fill="hold">
                                          <p:stCondLst>
                                            <p:cond delay="4999"/>
                                          </p:stCondLst>
                                        </p:cTn>
                                        <p:tgtEl>
                                          <p:spTgt spid="1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500"/>
                                        <p:tgtEl>
                                          <p:spTgt spid="2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2000"/>
                                        <p:tgtEl>
                                          <p:spTgt spid="18"/>
                                        </p:tgtEl>
                                      </p:cBhvr>
                                    </p:animEffect>
                                  </p:childTnLst>
                                </p:cTn>
                              </p:par>
                            </p:childTnLst>
                          </p:cTn>
                        </p:par>
                        <p:par>
                          <p:cTn id="41" fill="hold">
                            <p:stCondLst>
                              <p:cond delay="2000"/>
                            </p:stCondLst>
                            <p:childTnLst>
                              <p:par>
                                <p:cTn id="42" presetID="10" presetClass="exit" presetSubtype="0" fill="hold" grpId="1" nodeType="afterEffect">
                                  <p:stCondLst>
                                    <p:cond delay="0"/>
                                  </p:stCondLst>
                                  <p:childTnLst>
                                    <p:animEffect transition="out" filter="fade">
                                      <p:cBhvr>
                                        <p:cTn id="43" dur="5000"/>
                                        <p:tgtEl>
                                          <p:spTgt spid="18"/>
                                        </p:tgtEl>
                                      </p:cBhvr>
                                    </p:animEffect>
                                    <p:set>
                                      <p:cBhvr>
                                        <p:cTn id="44" dur="1" fill="hold">
                                          <p:stCondLst>
                                            <p:cond delay="4999"/>
                                          </p:stCondLst>
                                        </p:cTn>
                                        <p:tgtEl>
                                          <p:spTgt spid="18"/>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2000"/>
                                        <p:tgtEl>
                                          <p:spTgt spid="19"/>
                                        </p:tgtEl>
                                      </p:cBhvr>
                                    </p:animEffect>
                                  </p:childTnLst>
                                </p:cTn>
                              </p:par>
                            </p:childTnLst>
                          </p:cTn>
                        </p:par>
                        <p:par>
                          <p:cTn id="55" fill="hold">
                            <p:stCondLst>
                              <p:cond delay="2000"/>
                            </p:stCondLst>
                            <p:childTnLst>
                              <p:par>
                                <p:cTn id="56" presetID="10" presetClass="exit" presetSubtype="0" fill="hold" grpId="1" nodeType="afterEffect">
                                  <p:stCondLst>
                                    <p:cond delay="0"/>
                                  </p:stCondLst>
                                  <p:childTnLst>
                                    <p:animEffect transition="out" filter="fade">
                                      <p:cBhvr>
                                        <p:cTn id="57" dur="5000"/>
                                        <p:tgtEl>
                                          <p:spTgt spid="19"/>
                                        </p:tgtEl>
                                      </p:cBhvr>
                                    </p:animEffect>
                                    <p:set>
                                      <p:cBhvr>
                                        <p:cTn id="58" dur="1" fill="hold">
                                          <p:stCondLst>
                                            <p:cond delay="4999"/>
                                          </p:stCondLst>
                                        </p:cTn>
                                        <p:tgtEl>
                                          <p:spTgt spid="1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fade">
                                      <p:cBhvr>
                                        <p:cTn id="63" dur="500"/>
                                        <p:tgtEl>
                                          <p:spTgt spid="26"/>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fade">
                                      <p:cBhvr>
                                        <p:cTn id="68" dur="2000"/>
                                        <p:tgtEl>
                                          <p:spTgt spid="20"/>
                                        </p:tgtEl>
                                      </p:cBhvr>
                                    </p:animEffect>
                                  </p:childTnLst>
                                </p:cTn>
                              </p:par>
                            </p:childTnLst>
                          </p:cTn>
                        </p:par>
                        <p:par>
                          <p:cTn id="69" fill="hold">
                            <p:stCondLst>
                              <p:cond delay="2000"/>
                            </p:stCondLst>
                            <p:childTnLst>
                              <p:par>
                                <p:cTn id="70" presetID="10" presetClass="exit" presetSubtype="0" fill="hold" grpId="1" nodeType="afterEffect">
                                  <p:stCondLst>
                                    <p:cond delay="0"/>
                                  </p:stCondLst>
                                  <p:childTnLst>
                                    <p:animEffect transition="out" filter="fade">
                                      <p:cBhvr>
                                        <p:cTn id="71" dur="5000"/>
                                        <p:tgtEl>
                                          <p:spTgt spid="20"/>
                                        </p:tgtEl>
                                      </p:cBhvr>
                                    </p:animEffect>
                                    <p:set>
                                      <p:cBhvr>
                                        <p:cTn id="72" dur="1" fill="hold">
                                          <p:stCondLst>
                                            <p:cond delay="4999"/>
                                          </p:stCondLst>
                                        </p:cTn>
                                        <p:tgtEl>
                                          <p:spTgt spid="20"/>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fade">
                                      <p:cBhvr>
                                        <p:cTn id="77" dur="500"/>
                                        <p:tgtEl>
                                          <p:spTgt spid="24"/>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2000"/>
                                        <p:tgtEl>
                                          <p:spTgt spid="28"/>
                                        </p:tgtEl>
                                      </p:cBhvr>
                                    </p:animEffect>
                                  </p:childTnLst>
                                </p:cTn>
                              </p:par>
                            </p:childTnLst>
                          </p:cTn>
                        </p:par>
                        <p:par>
                          <p:cTn id="83" fill="hold">
                            <p:stCondLst>
                              <p:cond delay="2000"/>
                            </p:stCondLst>
                            <p:childTnLst>
                              <p:par>
                                <p:cTn id="84" presetID="10" presetClass="exit" presetSubtype="0" fill="hold" grpId="1" nodeType="afterEffect">
                                  <p:stCondLst>
                                    <p:cond delay="0"/>
                                  </p:stCondLst>
                                  <p:childTnLst>
                                    <p:animEffect transition="out" filter="fade">
                                      <p:cBhvr>
                                        <p:cTn id="85" dur="5000"/>
                                        <p:tgtEl>
                                          <p:spTgt spid="28"/>
                                        </p:tgtEl>
                                      </p:cBhvr>
                                    </p:animEffect>
                                    <p:set>
                                      <p:cBhvr>
                                        <p:cTn id="86" dur="1" fill="hold">
                                          <p:stCondLst>
                                            <p:cond delay="4999"/>
                                          </p:stCondLst>
                                        </p:cTn>
                                        <p:tgtEl>
                                          <p:spTgt spid="28"/>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21"/>
                                        </p:tgtEl>
                                        <p:attrNameLst>
                                          <p:attrName>style.visibility</p:attrName>
                                        </p:attrNameLst>
                                      </p:cBhvr>
                                      <p:to>
                                        <p:strVal val="visible"/>
                                      </p:to>
                                    </p:set>
                                    <p:animEffect transition="in" filter="fade">
                                      <p:cBhvr>
                                        <p:cTn id="91" dur="500"/>
                                        <p:tgtEl>
                                          <p:spTgt spid="21"/>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29"/>
                                        </p:tgtEl>
                                        <p:attrNameLst>
                                          <p:attrName>style.visibility</p:attrName>
                                        </p:attrNameLst>
                                      </p:cBhvr>
                                      <p:to>
                                        <p:strVal val="visible"/>
                                      </p:to>
                                    </p:set>
                                    <p:animEffect transition="in" filter="fade">
                                      <p:cBhvr>
                                        <p:cTn id="96" dur="2000"/>
                                        <p:tgtEl>
                                          <p:spTgt spid="29"/>
                                        </p:tgtEl>
                                      </p:cBhvr>
                                    </p:animEffect>
                                  </p:childTnLst>
                                </p:cTn>
                              </p:par>
                            </p:childTnLst>
                          </p:cTn>
                        </p:par>
                        <p:par>
                          <p:cTn id="97" fill="hold">
                            <p:stCondLst>
                              <p:cond delay="2000"/>
                            </p:stCondLst>
                            <p:childTnLst>
                              <p:par>
                                <p:cTn id="98" presetID="10" presetClass="exit" presetSubtype="0" fill="hold" grpId="1" nodeType="afterEffect">
                                  <p:stCondLst>
                                    <p:cond delay="0"/>
                                  </p:stCondLst>
                                  <p:childTnLst>
                                    <p:animEffect transition="out" filter="fade">
                                      <p:cBhvr>
                                        <p:cTn id="99" dur="3000"/>
                                        <p:tgtEl>
                                          <p:spTgt spid="29"/>
                                        </p:tgtEl>
                                      </p:cBhvr>
                                    </p:animEffect>
                                    <p:set>
                                      <p:cBhvr>
                                        <p:cTn id="100" dur="1" fill="hold">
                                          <p:stCondLst>
                                            <p:cond delay="29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5" grpId="0" animBg="1"/>
      <p:bldP spid="21" grpId="0" animBg="1"/>
      <p:bldP spid="25" grpId="0" animBg="1"/>
      <p:bldP spid="26" grpId="0" animBg="1"/>
      <p:bldP spid="7" grpId="0" animBg="1"/>
      <p:bldP spid="7" grpId="1" animBg="1"/>
      <p:bldP spid="17" grpId="0" animBg="1"/>
      <p:bldP spid="17" grpId="1" animBg="1"/>
      <p:bldP spid="18" grpId="0" animBg="1"/>
      <p:bldP spid="18" grpId="1" animBg="1"/>
      <p:bldP spid="19" grpId="0" animBg="1"/>
      <p:bldP spid="19" grpId="1" animBg="1"/>
      <p:bldP spid="20" grpId="0" animBg="1"/>
      <p:bldP spid="20" grpId="1" animBg="1"/>
      <p:bldP spid="28" grpId="0" animBg="1"/>
      <p:bldP spid="28" grpId="1" animBg="1"/>
      <p:bldP spid="29" grpId="0" animBg="1"/>
      <p:bldP spid="29" grpId="1"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1293</TotalTime>
  <Words>784</Words>
  <Application>Microsoft Office PowerPoint</Application>
  <PresentationFormat>画面に合わせる (16:9)</PresentationFormat>
  <Paragraphs>106</Paragraphs>
  <Slides>7</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ＭＳ Ｐゴシック</vt:lpstr>
      <vt:lpstr>ＭＳ ゴシック</vt:lpstr>
      <vt:lpstr>ＭＳ 明朝</vt:lpstr>
      <vt:lpstr>Arial</vt:lpstr>
      <vt:lpstr>Calibri</vt:lpstr>
      <vt:lpstr>Office ​​テーマ</vt:lpstr>
      <vt:lpstr> ブレインストーミング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野中皇児</dc:creator>
  <cp:lastModifiedBy>末次 知子</cp:lastModifiedBy>
  <cp:revision>106</cp:revision>
  <cp:lastPrinted>2015-03-19T06:36:42Z</cp:lastPrinted>
  <dcterms:created xsi:type="dcterms:W3CDTF">2014-07-08T00:56:44Z</dcterms:created>
  <dcterms:modified xsi:type="dcterms:W3CDTF">2015-03-23T04:40:26Z</dcterms:modified>
</cp:coreProperties>
</file>