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9" r:id="rId3"/>
    <p:sldId id="260" r:id="rId4"/>
    <p:sldId id="267" r:id="rId5"/>
    <p:sldId id="276" r:id="rId6"/>
    <p:sldId id="272" r:id="rId7"/>
    <p:sldId id="274" r:id="rId8"/>
    <p:sldId id="263" r:id="rId9"/>
    <p:sldId id="266" r:id="rId10"/>
  </p:sldIdLst>
  <p:sldSz cx="9144000" cy="5143500" type="screen16x9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937FE"/>
    <a:srgbClr val="C6E6A2"/>
    <a:srgbClr val="99CCFF"/>
    <a:srgbClr val="FFCC99"/>
    <a:srgbClr val="FFCC66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75428" autoAdjust="0"/>
  </p:normalViewPr>
  <p:slideViewPr>
    <p:cSldViewPr>
      <p:cViewPr varScale="1">
        <p:scale>
          <a:sx n="85" d="100"/>
          <a:sy n="85" d="100"/>
        </p:scale>
        <p:origin x="990" y="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4027"/>
          </a:xfrm>
          <a:prstGeom prst="rect">
            <a:avLst/>
          </a:prstGeom>
        </p:spPr>
        <p:txBody>
          <a:bodyPr vert="horz" lIns="90628" tIns="45313" rIns="90628" bIns="45313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4027"/>
          </a:xfrm>
          <a:prstGeom prst="rect">
            <a:avLst/>
          </a:prstGeom>
        </p:spPr>
        <p:txBody>
          <a:bodyPr vert="horz" lIns="90628" tIns="45313" rIns="90628" bIns="45313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7282087-3669-4118-AC91-720C2D7E711B}" type="datetimeFigureOut">
              <a:rPr lang="ja-JP" altLang="en-US"/>
              <a:pPr>
                <a:defRPr/>
              </a:pPr>
              <a:t>2015/3/5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5461"/>
            <a:ext cx="2919565" cy="492448"/>
          </a:xfrm>
          <a:prstGeom prst="rect">
            <a:avLst/>
          </a:prstGeom>
        </p:spPr>
        <p:txBody>
          <a:bodyPr vert="horz" lIns="90628" tIns="45313" rIns="90628" bIns="45313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626" y="9375461"/>
            <a:ext cx="2919565" cy="492448"/>
          </a:xfrm>
          <a:prstGeom prst="rect">
            <a:avLst/>
          </a:prstGeom>
        </p:spPr>
        <p:txBody>
          <a:bodyPr vert="horz" wrap="square" lIns="90628" tIns="45313" rIns="90628" bIns="453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BE70387-A034-45C9-8954-C77A5A49218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7847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565" cy="494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3" rIns="90628" bIns="4531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626" y="0"/>
            <a:ext cx="2919565" cy="494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3" rIns="90628" bIns="4531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8" y="739775"/>
            <a:ext cx="658018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262" y="4687731"/>
            <a:ext cx="5389240" cy="4441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3" rIns="90628" bIns="453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5461"/>
            <a:ext cx="2919565" cy="49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3" rIns="90628" bIns="4531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626" y="9375461"/>
            <a:ext cx="2919565" cy="49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3" rIns="90628" bIns="453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2D339AB-CD8D-4280-9EAC-539BEC6065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7246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7788" y="739775"/>
            <a:ext cx="6580187" cy="3702050"/>
          </a:xfrm>
          <a:ln/>
        </p:spPr>
      </p:sp>
      <p:sp>
        <p:nvSpPr>
          <p:cNvPr id="6147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dirty="0" smtClean="0"/>
              <a:t>研究主任は、プレゼンテーションソフトによる説明資料で、その都度、活動を示しながら研究会を進めていくようにします。</a:t>
            </a:r>
            <a:endParaRPr lang="en-US" altLang="ja-JP" dirty="0" smtClean="0"/>
          </a:p>
          <a:p>
            <a:r>
              <a:rPr lang="ja-JP" altLang="en-US" dirty="0" smtClean="0"/>
              <a:t>会の進行に際して、はじめにアイスブレイクで和やかな雰囲気にします。</a:t>
            </a:r>
            <a:endParaRPr lang="en-US" altLang="ja-JP" dirty="0" smtClean="0"/>
          </a:p>
          <a:p>
            <a:endParaRPr lang="ja-JP" altLang="en-US" dirty="0" smtClean="0"/>
          </a:p>
        </p:txBody>
      </p:sp>
      <p:sp>
        <p:nvSpPr>
          <p:cNvPr id="6148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37601" indent="-283693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34770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588679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42587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496495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50403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04311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58219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A9FC8257-8C28-42D7-A299-71BC3765D7A6}" type="slidenum">
              <a:rPr lang="en-US" altLang="ja-JP"/>
              <a:pPr/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3038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7788" y="739775"/>
            <a:ext cx="6580187" cy="3702050"/>
          </a:xfrm>
          <a:ln/>
        </p:spPr>
      </p:sp>
      <p:sp>
        <p:nvSpPr>
          <p:cNvPr id="8195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dirty="0" smtClean="0"/>
              <a:t>付箋の記入に関しては、記入内容が分かりやすいように具体的な例を挙げます。</a:t>
            </a:r>
          </a:p>
        </p:txBody>
      </p:sp>
      <p:sp>
        <p:nvSpPr>
          <p:cNvPr id="8196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37601" indent="-283693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34770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588679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42587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496495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50403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04311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58219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04C73691-8AA1-4F02-BA8F-077A4CF98687}" type="slidenum">
              <a:rPr lang="en-US" altLang="ja-JP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4155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7788" y="739775"/>
            <a:ext cx="6580187" cy="3702050"/>
          </a:xfrm>
          <a:ln/>
        </p:spPr>
      </p:sp>
      <p:sp>
        <p:nvSpPr>
          <p:cNvPr id="10243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dirty="0" smtClean="0"/>
              <a:t>個人で記入した付箋を整理するためのワークシートの例です。</a:t>
            </a:r>
          </a:p>
        </p:txBody>
      </p:sp>
      <p:sp>
        <p:nvSpPr>
          <p:cNvPr id="1024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37601" indent="-283693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34770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588679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42587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496495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50403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04311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58219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B48D2B19-BAD6-4E79-9C5F-808063DD7D4C}" type="slidenum">
              <a:rPr lang="en-US" altLang="ja-JP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036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7788" y="739775"/>
            <a:ext cx="6580187" cy="3702050"/>
          </a:xfrm>
          <a:ln/>
        </p:spPr>
      </p:sp>
      <p:sp>
        <p:nvSpPr>
          <p:cNvPr id="1229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smtClean="0"/>
              <a:t>記入した付箋をワークシートに貼っています。</a:t>
            </a:r>
          </a:p>
        </p:txBody>
      </p:sp>
      <p:sp>
        <p:nvSpPr>
          <p:cNvPr id="1229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37601" indent="-283693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34770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588679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42587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496495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50403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04311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58219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A0BBF28E-DCB4-4BDE-9C6D-2A62339281B7}" type="slidenum">
              <a:rPr lang="en-US" altLang="ja-JP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8957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ワークシートの各項目の具体的な記入例を挙げます。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339AB-CD8D-4280-9EAC-539BEC606595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462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7788" y="739775"/>
            <a:ext cx="6580187" cy="3702050"/>
          </a:xfrm>
          <a:ln/>
        </p:spPr>
      </p:sp>
      <p:sp>
        <p:nvSpPr>
          <p:cNvPr id="15363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dirty="0" smtClean="0"/>
              <a:t>記入した付箋とグループ協議のためのワークシートを使いながら、グループで協議します。同じような意見の付箋はまとめます。</a:t>
            </a:r>
          </a:p>
        </p:txBody>
      </p:sp>
      <p:sp>
        <p:nvSpPr>
          <p:cNvPr id="1536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37601" indent="-283693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34770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588679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42587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496495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50403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04311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58219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BB370E82-85F3-42C9-9E1F-4BC5DEE9194F}" type="slidenum">
              <a:rPr lang="en-US" altLang="ja-JP"/>
              <a:pPr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8164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7788" y="739775"/>
            <a:ext cx="6580187" cy="3702050"/>
          </a:xfrm>
          <a:ln/>
        </p:spPr>
      </p:sp>
      <p:sp>
        <p:nvSpPr>
          <p:cNvPr id="1741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dirty="0" smtClean="0"/>
              <a:t>グループ協議で出されたアイデアを基に、指導マニュアルを作成します。</a:t>
            </a:r>
          </a:p>
        </p:txBody>
      </p:sp>
      <p:sp>
        <p:nvSpPr>
          <p:cNvPr id="1741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37601" indent="-283693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34770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588679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42587" indent="-22695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496495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50403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04311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58219" indent="-2269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AB3F4EEA-3A56-417F-BC79-9717C84DBB71}" type="slidenum">
              <a:rPr lang="en-US" altLang="ja-JP"/>
              <a:pPr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5867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339AB-CD8D-4280-9EAC-539BEC606595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2751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339AB-CD8D-4280-9EAC-539BEC606595}" type="slidenum">
              <a:rPr lang="en-US" altLang="ja-JP" smtClean="0"/>
              <a:pPr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1599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2FCC-6D32-406D-92D9-0BEA3C2923A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244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97DB-4D41-49BF-B229-C693E945958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4605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97DB-4D41-49BF-B229-C693E945958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278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B589-59DE-46CD-AAA7-1BBEBD9E530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176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D8C9-F0F7-4333-93AF-61FB17F8F98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272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FC1B-677D-4750-8D0A-CD1F76D8021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4648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1510-82D0-43DA-B6B4-516D0AC4E93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4730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0314-2D84-4886-9971-D74EDE1B256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860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B03E-A2FE-49B2-B745-5C772146439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5391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97DB-4D41-49BF-B229-C693E945958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81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A88B-C372-4E87-90A4-77E6A7EE53E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8530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897DB-4D41-49BF-B229-C693E945958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0421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>
          <a:xfrm>
            <a:off x="179512" y="123478"/>
            <a:ext cx="8784976" cy="863203"/>
          </a:xfrm>
        </p:spPr>
        <p:txBody>
          <a:bodyPr>
            <a:noAutofit/>
          </a:bodyPr>
          <a:lstStyle/>
          <a:p>
            <a:pPr eaLnBrk="1" hangingPunct="1"/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研究会の進め方例</a:t>
            </a:r>
            <a: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～たくさんのアイデアが得られる研究会～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900113" y="1006078"/>
            <a:ext cx="7859712" cy="383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ja-JP" altLang="en-US" sz="32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4" name="テキスト ボックス 7"/>
          <p:cNvSpPr txBox="1">
            <a:spLocks noChangeArrowheads="1"/>
          </p:cNvSpPr>
          <p:nvPr/>
        </p:nvSpPr>
        <p:spPr bwMode="auto">
          <a:xfrm>
            <a:off x="539553" y="1337736"/>
            <a:ext cx="8220272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35</a:t>
            </a:r>
            <a:r>
              <a:rPr lang="ja-JP" altLang="en-US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 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分）　はじめに</a:t>
            </a:r>
            <a:endParaRPr lang="en-US" altLang="ja-JP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35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40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分）　説明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　付箋記入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個人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分）　グループ協議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分）　マニュアル作成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（グループ）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分）　全体報告会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分）　指導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助言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11560" y="411510"/>
            <a:ext cx="8286750" cy="4158853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Step</a:t>
            </a: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１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7171" name="四角形吹き出し 6"/>
          <p:cNvSpPr>
            <a:spLocks noChangeArrowheads="1"/>
          </p:cNvSpPr>
          <p:nvPr/>
        </p:nvSpPr>
        <p:spPr bwMode="auto">
          <a:xfrm>
            <a:off x="2627312" y="339502"/>
            <a:ext cx="3744887" cy="647700"/>
          </a:xfrm>
          <a:prstGeom prst="wedgeRectCallout">
            <a:avLst>
              <a:gd name="adj1" fmla="val -54019"/>
              <a:gd name="adj2" fmla="val 736"/>
            </a:avLst>
          </a:prstGeom>
          <a:solidFill>
            <a:srgbClr val="FFC0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個人で付せんに書く。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427538" y="3381375"/>
            <a:ext cx="3600450" cy="972741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ja-JP" sz="40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042988" y="2138957"/>
            <a:ext cx="6913562" cy="27370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ts val="3400"/>
              </a:lnSpc>
              <a:defRPr/>
            </a:pPr>
            <a:r>
              <a:rPr lang="ja-JP" altLang="en-US" sz="3600" dirty="0">
                <a:solidFill>
                  <a:schemeClr val="tx1"/>
                </a:solidFill>
              </a:rPr>
              <a:t> </a:t>
            </a:r>
            <a:r>
              <a:rPr lang="ja-JP" altLang="en-US" sz="3600" dirty="0" smtClean="0">
                <a:solidFill>
                  <a:schemeClr val="tx1"/>
                </a:solidFill>
              </a:rPr>
              <a:t>             </a:t>
            </a:r>
            <a:r>
              <a:rPr lang="ja-JP" altLang="en-US" sz="2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課題だと考えること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ts val="3400"/>
              </a:lnSpc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○　知りたい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ts val="3400"/>
              </a:lnSpc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○　自分だったら・・・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ts val="3400"/>
              </a:lnSpc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○　紹介したいこと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ts val="3400"/>
              </a:lnSpc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○　望ましい姿　　　</a:t>
            </a:r>
            <a:r>
              <a:rPr lang="ja-JP" altLang="en-US" sz="3600" dirty="0">
                <a:solidFill>
                  <a:schemeClr val="tx1"/>
                </a:solidFill>
              </a:rPr>
              <a:t>　　　　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lnSpc>
                <a:spcPts val="3400"/>
              </a:lnSpc>
              <a:defRPr/>
            </a:pPr>
            <a:r>
              <a:rPr lang="ja-JP" altLang="en-US" sz="3600" dirty="0">
                <a:solidFill>
                  <a:schemeClr val="tx1"/>
                </a:solidFill>
              </a:rPr>
              <a:t>　　　　　　　　　　　　　　　　　</a:t>
            </a:r>
            <a:r>
              <a:rPr lang="ja-JP" altLang="en-US" sz="3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等々</a:t>
            </a:r>
            <a:r>
              <a:rPr lang="en-US" altLang="ja-JP" sz="3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endParaRPr lang="ja-JP" altLang="en-US" sz="3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971549" y="1275606"/>
            <a:ext cx="3528219" cy="485775"/>
          </a:xfrm>
          <a:prstGeom prst="roundRect">
            <a:avLst/>
          </a:prstGeom>
          <a:solidFill>
            <a:srgbClr val="92D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視点</a:t>
            </a: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に関すること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34" t="28345" r="23434" b="27361"/>
          <a:stretch>
            <a:fillRect/>
          </a:stretch>
        </p:blipFill>
        <p:spPr bwMode="auto">
          <a:xfrm>
            <a:off x="827089" y="1491853"/>
            <a:ext cx="7273925" cy="318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タイトル 1"/>
          <p:cNvSpPr txBox="1">
            <a:spLocks/>
          </p:cNvSpPr>
          <p:nvPr/>
        </p:nvSpPr>
        <p:spPr>
          <a:xfrm>
            <a:off x="755651" y="411510"/>
            <a:ext cx="1655763" cy="540544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Step</a:t>
            </a: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１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　　</a:t>
            </a:r>
          </a:p>
        </p:txBody>
      </p:sp>
      <p:sp>
        <p:nvSpPr>
          <p:cNvPr id="9220" name="四角形吹き出し 6"/>
          <p:cNvSpPr>
            <a:spLocks noChangeArrowheads="1"/>
          </p:cNvSpPr>
          <p:nvPr/>
        </p:nvSpPr>
        <p:spPr bwMode="auto">
          <a:xfrm>
            <a:off x="2627314" y="411510"/>
            <a:ext cx="3529011" cy="647700"/>
          </a:xfrm>
          <a:prstGeom prst="wedgeRectCallout">
            <a:avLst>
              <a:gd name="adj1" fmla="val -53931"/>
              <a:gd name="adj2" fmla="val 736"/>
            </a:avLst>
          </a:prstGeom>
          <a:solidFill>
            <a:srgbClr val="FFC0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個人で付せんに書く。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827089" y="1437085"/>
            <a:ext cx="7705725" cy="29170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755650" y="1437085"/>
            <a:ext cx="7416800" cy="3349228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2843808" y="2842022"/>
            <a:ext cx="3528391" cy="485775"/>
          </a:xfrm>
          <a:prstGeom prst="roundRect">
            <a:avLst/>
          </a:prstGeom>
          <a:solidFill>
            <a:srgbClr val="92D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視点</a:t>
            </a: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に関すること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857250" y="483518"/>
            <a:ext cx="8286750" cy="4158853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Step</a:t>
            </a: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１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　　</a:t>
            </a:r>
          </a:p>
        </p:txBody>
      </p:sp>
      <p:sp>
        <p:nvSpPr>
          <p:cNvPr id="11267" name="四角形吹き出し 6"/>
          <p:cNvSpPr>
            <a:spLocks noChangeArrowheads="1"/>
          </p:cNvSpPr>
          <p:nvPr/>
        </p:nvSpPr>
        <p:spPr bwMode="auto">
          <a:xfrm>
            <a:off x="2627312" y="483518"/>
            <a:ext cx="3888903" cy="594122"/>
          </a:xfrm>
          <a:prstGeom prst="wedgeRectCallout">
            <a:avLst>
              <a:gd name="adj1" fmla="val -53931"/>
              <a:gd name="adj2" fmla="val 704"/>
            </a:avLst>
          </a:prstGeom>
          <a:solidFill>
            <a:srgbClr val="FFC0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個人で付せんに書く。</a:t>
            </a:r>
            <a:endParaRPr lang="en-US" altLang="ja-JP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427538" y="3381375"/>
            <a:ext cx="3600450" cy="972741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ja-JP" sz="40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27089" y="1437085"/>
            <a:ext cx="7705725" cy="29170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755650" y="1383506"/>
            <a:ext cx="3528318" cy="485775"/>
          </a:xfrm>
          <a:prstGeom prst="roundRect">
            <a:avLst/>
          </a:prstGeom>
          <a:solidFill>
            <a:srgbClr val="92D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視点</a:t>
            </a: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に関すること</a:t>
            </a:r>
          </a:p>
        </p:txBody>
      </p:sp>
      <p:pic>
        <p:nvPicPr>
          <p:cNvPr id="11271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34" t="28345" r="23434" b="27361"/>
          <a:stretch>
            <a:fillRect/>
          </a:stretch>
        </p:blipFill>
        <p:spPr bwMode="auto">
          <a:xfrm>
            <a:off x="827088" y="1977629"/>
            <a:ext cx="7848600" cy="2808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755651" y="1977628"/>
            <a:ext cx="7993063" cy="2862263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042989" y="2787254"/>
            <a:ext cx="2376487" cy="1296590"/>
          </a:xfrm>
          <a:prstGeom prst="rect">
            <a:avLst/>
          </a:prstGeom>
          <a:solidFill>
            <a:srgbClr val="FFCCFF"/>
          </a:solidFill>
          <a:ln>
            <a:solidFill>
              <a:srgbClr val="F937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練習問題を解くのに集中力が続かない。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692275" y="2085975"/>
            <a:ext cx="935038" cy="215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適用問題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3568" y="411510"/>
            <a:ext cx="8286750" cy="4158853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Step</a:t>
            </a: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１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　　</a:t>
            </a:r>
          </a:p>
        </p:txBody>
      </p:sp>
      <p:sp>
        <p:nvSpPr>
          <p:cNvPr id="13315" name="四角形吹き出し 6"/>
          <p:cNvSpPr>
            <a:spLocks noChangeArrowheads="1"/>
          </p:cNvSpPr>
          <p:nvPr/>
        </p:nvSpPr>
        <p:spPr bwMode="auto">
          <a:xfrm>
            <a:off x="2627314" y="411510"/>
            <a:ext cx="3600449" cy="647700"/>
          </a:xfrm>
          <a:prstGeom prst="wedgeRectCallout">
            <a:avLst>
              <a:gd name="adj1" fmla="val -53931"/>
              <a:gd name="adj2" fmla="val 736"/>
            </a:avLst>
          </a:prstGeom>
          <a:solidFill>
            <a:srgbClr val="FFC0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個人で付せんに書く。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427538" y="3381375"/>
            <a:ext cx="3600450" cy="972741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ja-JP" sz="40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27089" y="1437085"/>
            <a:ext cx="7705725" cy="29170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755650" y="1347614"/>
            <a:ext cx="3312294" cy="485775"/>
          </a:xfrm>
          <a:prstGeom prst="roundRect">
            <a:avLst/>
          </a:prstGeom>
          <a:solidFill>
            <a:srgbClr val="92D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視点</a:t>
            </a: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に関すること</a:t>
            </a:r>
          </a:p>
        </p:txBody>
      </p:sp>
      <p:pic>
        <p:nvPicPr>
          <p:cNvPr id="13319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34" t="28345" r="23434" b="27361"/>
          <a:stretch>
            <a:fillRect/>
          </a:stretch>
        </p:blipFill>
        <p:spPr bwMode="auto">
          <a:xfrm>
            <a:off x="827088" y="1977629"/>
            <a:ext cx="7848600" cy="2808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755651" y="1977628"/>
            <a:ext cx="7993063" cy="2862263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3558234" y="2778187"/>
            <a:ext cx="2376487" cy="1890713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ja-JP" altLang="en-US" sz="2400" dirty="0" smtClean="0">
                <a:solidFill>
                  <a:schemeClr val="tx1"/>
                </a:solidFill>
              </a:rPr>
              <a:t>問題に難易度を設定し、</a:t>
            </a:r>
            <a:r>
              <a:rPr lang="ja-JP" altLang="en-US" sz="2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ゲーム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感覚</a:t>
            </a:r>
            <a:r>
              <a:rPr lang="ja-JP" altLang="en-US" sz="2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で挑戦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できるよう</a:t>
            </a:r>
            <a:r>
              <a:rPr lang="ja-JP" altLang="en-US" sz="2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にする。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156325" y="2787254"/>
            <a:ext cx="2374900" cy="1872580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sz="2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難易度</a:t>
            </a:r>
            <a:r>
              <a:rPr lang="ja-JP" altLang="en-US" sz="240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を上げようと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、集中して取り組む姿が期待できる。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763714" y="2085975"/>
            <a:ext cx="936625" cy="215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適用問題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857250" y="339502"/>
            <a:ext cx="8286750" cy="4158853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Step</a:t>
            </a: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２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427538" y="3381375"/>
            <a:ext cx="3600450" cy="972741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ja-JP" sz="40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27089" y="1437085"/>
            <a:ext cx="7705725" cy="29170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755650" y="1131590"/>
            <a:ext cx="3168650" cy="485775"/>
          </a:xfrm>
          <a:prstGeom prst="roundRect">
            <a:avLst/>
          </a:prstGeom>
          <a:solidFill>
            <a:srgbClr val="92D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rgbClr val="FF0000"/>
                </a:solidFill>
              </a:rPr>
              <a:t>視点</a:t>
            </a:r>
            <a:r>
              <a:rPr lang="ja-JP" altLang="en-US" sz="2800" dirty="0">
                <a:solidFill>
                  <a:schemeClr val="tx1"/>
                </a:solidFill>
              </a:rPr>
              <a:t>に関すること</a:t>
            </a:r>
          </a:p>
        </p:txBody>
      </p:sp>
      <p:sp>
        <p:nvSpPr>
          <p:cNvPr id="14342" name="四角形吹き出し 13"/>
          <p:cNvSpPr>
            <a:spLocks noChangeArrowheads="1"/>
          </p:cNvSpPr>
          <p:nvPr/>
        </p:nvSpPr>
        <p:spPr bwMode="auto">
          <a:xfrm>
            <a:off x="2627314" y="339502"/>
            <a:ext cx="5976936" cy="647700"/>
          </a:xfrm>
          <a:prstGeom prst="wedgeRectCallout">
            <a:avLst>
              <a:gd name="adj1" fmla="val -54352"/>
              <a:gd name="adj2" fmla="val 736"/>
            </a:avLst>
          </a:prstGeom>
          <a:solidFill>
            <a:srgbClr val="FFC0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付せん</a:t>
            </a:r>
            <a:r>
              <a:rPr lang="ja-JP" altLang="en-US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基にグループで話し合う。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>
            <a:off x="1042989" y="4731544"/>
            <a:ext cx="74898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44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34" t="27361" r="22882" b="27361"/>
          <a:stretch>
            <a:fillRect/>
          </a:stretch>
        </p:blipFill>
        <p:spPr bwMode="auto">
          <a:xfrm>
            <a:off x="827089" y="2031207"/>
            <a:ext cx="7921625" cy="2818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755651" y="1977628"/>
            <a:ext cx="7993063" cy="2862263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4932364" y="2931790"/>
            <a:ext cx="3527425" cy="12418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042989" y="2836565"/>
            <a:ext cx="2376487" cy="1296591"/>
          </a:xfrm>
          <a:prstGeom prst="rect">
            <a:avLst/>
          </a:prstGeom>
          <a:solidFill>
            <a:srgbClr val="FFCCFF"/>
          </a:solidFill>
          <a:ln>
            <a:solidFill>
              <a:srgbClr val="F937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練習問題を解くのに集中力が続かない。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288736" y="2958704"/>
            <a:ext cx="2376487" cy="1296591"/>
          </a:xfrm>
          <a:prstGeom prst="rect">
            <a:avLst/>
          </a:prstGeom>
          <a:solidFill>
            <a:srgbClr val="FFCCFF"/>
          </a:solidFill>
          <a:ln>
            <a:solidFill>
              <a:srgbClr val="F937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練習問題を</a:t>
            </a:r>
            <a:r>
              <a:rPr lang="ja-JP" altLang="en-US" sz="2800" dirty="0" smtClean="0">
                <a:solidFill>
                  <a:schemeClr val="tx1"/>
                </a:solidFill>
              </a:rPr>
              <a:t>解くのを途中でやめる。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669893" y="3128282"/>
            <a:ext cx="2376487" cy="1297781"/>
          </a:xfrm>
          <a:prstGeom prst="rect">
            <a:avLst/>
          </a:prstGeom>
          <a:solidFill>
            <a:srgbClr val="FFCCFF"/>
          </a:solidFill>
          <a:ln>
            <a:solidFill>
              <a:srgbClr val="F937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練習問題を解くのに集中力</a:t>
            </a:r>
            <a:r>
              <a:rPr lang="ja-JP" altLang="en-US" sz="2800" dirty="0" smtClean="0">
                <a:solidFill>
                  <a:schemeClr val="tx1"/>
                </a:solidFill>
              </a:rPr>
              <a:t>が途切れる。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ja-JP" altLang="en-US" sz="3200" dirty="0">
              <a:solidFill>
                <a:schemeClr val="tx1"/>
              </a:solidFill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>
            <a:off x="971550" y="4516041"/>
            <a:ext cx="76327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4859023" y="2925760"/>
            <a:ext cx="35575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>
                <a:solidFill>
                  <a:prstClr val="black"/>
                </a:solidFill>
                <a:latin typeface="Calibri"/>
              </a:rPr>
              <a:t>・問題</a:t>
            </a:r>
            <a:r>
              <a:rPr lang="ja-JP" altLang="en-US" sz="2800" dirty="0">
                <a:solidFill>
                  <a:prstClr val="black"/>
                </a:solidFill>
                <a:latin typeface="Calibri"/>
              </a:rPr>
              <a:t>に難易度を設定し、</a:t>
            </a:r>
            <a:r>
              <a:rPr lang="ja-JP" altLang="en-US" sz="2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ゲーム感覚で挑戦できるようにする。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7" grpId="0" animBg="1"/>
      <p:bldP spid="28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500857" y="339502"/>
            <a:ext cx="8286750" cy="4158853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Step</a:t>
            </a: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３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　　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427538" y="3381375"/>
            <a:ext cx="3600450" cy="972741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ja-JP" sz="40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27089" y="1437085"/>
            <a:ext cx="7705725" cy="33492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5" name="四角形吹き出し 14"/>
          <p:cNvSpPr/>
          <p:nvPr/>
        </p:nvSpPr>
        <p:spPr>
          <a:xfrm>
            <a:off x="2386805" y="411956"/>
            <a:ext cx="6400801" cy="647700"/>
          </a:xfrm>
          <a:prstGeom prst="wedgeRectCallout">
            <a:avLst>
              <a:gd name="adj1" fmla="val -54678"/>
              <a:gd name="adj2" fmla="val 771"/>
            </a:avLst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グループで指導マニュアルを作成する。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6390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34" t="28345" r="23434" b="27361"/>
          <a:stretch>
            <a:fillRect/>
          </a:stretch>
        </p:blipFill>
        <p:spPr bwMode="auto">
          <a:xfrm>
            <a:off x="2771776" y="1464469"/>
            <a:ext cx="3744913" cy="3294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正方形/長方形 20"/>
          <p:cNvSpPr/>
          <p:nvPr/>
        </p:nvSpPr>
        <p:spPr>
          <a:xfrm>
            <a:off x="4140201" y="3040856"/>
            <a:ext cx="1008063" cy="6488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ja-JP" altLang="en-US" dirty="0">
                <a:solidFill>
                  <a:schemeClr val="tx1"/>
                </a:solidFill>
              </a:rPr>
              <a:t>・・・・・・・・・・・・・・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735264" y="1464469"/>
            <a:ext cx="3889375" cy="3294460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2941638" y="2405063"/>
            <a:ext cx="3489325" cy="485775"/>
          </a:xfrm>
          <a:prstGeom prst="roundRect">
            <a:avLst/>
          </a:prstGeom>
          <a:solidFill>
            <a:srgbClr val="92D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rgbClr val="FF0000"/>
                </a:solidFill>
              </a:rPr>
              <a:t>視点</a:t>
            </a:r>
            <a:r>
              <a:rPr lang="ja-JP" altLang="en-US" sz="2800" dirty="0">
                <a:solidFill>
                  <a:schemeClr val="tx1"/>
                </a:solidFill>
              </a:rPr>
              <a:t>に</a:t>
            </a: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関する</a:t>
            </a:r>
            <a:r>
              <a:rPr lang="ja-JP" altLang="en-US" sz="2800" dirty="0">
                <a:solidFill>
                  <a:schemeClr val="tx1"/>
                </a:solidFill>
              </a:rPr>
              <a:t>こと</a:t>
            </a:r>
          </a:p>
        </p:txBody>
      </p:sp>
      <p:cxnSp>
        <p:nvCxnSpPr>
          <p:cNvPr id="29" name="直線コネクタ 28"/>
          <p:cNvCxnSpPr/>
          <p:nvPr/>
        </p:nvCxnSpPr>
        <p:spPr>
          <a:xfrm>
            <a:off x="2830513" y="3003947"/>
            <a:ext cx="36004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2941638" y="3003948"/>
            <a:ext cx="1008062" cy="7024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dirty="0">
                <a:solidFill>
                  <a:schemeClr val="tx1"/>
                </a:solidFill>
              </a:rPr>
              <a:t>・・・・・・・・・・・・・・・・・・・・・・・・・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375275" y="3068241"/>
            <a:ext cx="1081088" cy="5941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dirty="0">
                <a:solidFill>
                  <a:schemeClr val="tx1"/>
                </a:solidFill>
              </a:rPr>
              <a:t>・・・・・・・・・・・・・・・・・・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2" name="直線コネクタ 31"/>
          <p:cNvCxnSpPr/>
          <p:nvPr/>
        </p:nvCxnSpPr>
        <p:spPr>
          <a:xfrm>
            <a:off x="2832100" y="3871913"/>
            <a:ext cx="36004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4176714" y="4138613"/>
            <a:ext cx="1006475" cy="485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ja-JP" altLang="en-US" dirty="0">
                <a:solidFill>
                  <a:schemeClr val="tx1"/>
                </a:solidFill>
              </a:rPr>
              <a:t>・・・・・・・・・・・・・・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424488" y="4124326"/>
            <a:ext cx="1008062" cy="2702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ja-JP" altLang="en-US" dirty="0">
                <a:solidFill>
                  <a:schemeClr val="tx1"/>
                </a:solidFill>
              </a:rPr>
              <a:t>・・・・・・・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894013" y="4126707"/>
            <a:ext cx="1008062" cy="426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dirty="0">
                <a:solidFill>
                  <a:schemeClr val="tx1"/>
                </a:solidFill>
              </a:rPr>
              <a:t>・・・・・・・・・・・　　　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059114" y="1626394"/>
            <a:ext cx="719137" cy="161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tx1"/>
                </a:solidFill>
              </a:rPr>
              <a:t>適用問題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395536" y="483518"/>
            <a:ext cx="8286750" cy="4158853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Step</a:t>
            </a: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４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　　</a:t>
            </a:r>
          </a:p>
        </p:txBody>
      </p:sp>
      <p:sp>
        <p:nvSpPr>
          <p:cNvPr id="7" name="四角形吹き出し 6"/>
          <p:cNvSpPr/>
          <p:nvPr/>
        </p:nvSpPr>
        <p:spPr>
          <a:xfrm>
            <a:off x="2195736" y="483518"/>
            <a:ext cx="6486550" cy="647700"/>
          </a:xfrm>
          <a:prstGeom prst="wedgeRectCallout">
            <a:avLst>
              <a:gd name="adj1" fmla="val -54678"/>
              <a:gd name="adj2" fmla="val 771"/>
            </a:avLst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グループでの話合いを全体に報告する。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427538" y="3381375"/>
            <a:ext cx="3600450" cy="972741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ja-JP" sz="40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27089" y="1437085"/>
            <a:ext cx="7705725" cy="29170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4400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987676" y="2518172"/>
            <a:ext cx="3565524" cy="485775"/>
          </a:xfrm>
          <a:prstGeom prst="roundRect">
            <a:avLst/>
          </a:prstGeom>
          <a:solidFill>
            <a:srgbClr val="92D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視点</a:t>
            </a: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に関すること</a:t>
            </a:r>
          </a:p>
        </p:txBody>
      </p:sp>
      <p:pic>
        <p:nvPicPr>
          <p:cNvPr id="18439" name="図 14" descr="カット集 1017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491853"/>
            <a:ext cx="1295400" cy="1151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図 15" descr="カット集 1018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082" y="1493966"/>
            <a:ext cx="1411287" cy="1079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角丸四角形 16"/>
          <p:cNvSpPr/>
          <p:nvPr/>
        </p:nvSpPr>
        <p:spPr>
          <a:xfrm>
            <a:off x="2952750" y="1448991"/>
            <a:ext cx="3600450" cy="756047"/>
          </a:xfrm>
          <a:prstGeom prst="roundRect">
            <a:avLst/>
          </a:prstGeom>
          <a:solidFill>
            <a:srgbClr val="FFCCFF"/>
          </a:solidFill>
          <a:ln>
            <a:solidFill>
              <a:srgbClr val="F937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3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１～２分間で</a:t>
            </a:r>
          </a:p>
        </p:txBody>
      </p:sp>
      <p:sp>
        <p:nvSpPr>
          <p:cNvPr id="18" name="円/楕円 17"/>
          <p:cNvSpPr/>
          <p:nvPr/>
        </p:nvSpPr>
        <p:spPr>
          <a:xfrm>
            <a:off x="2771776" y="3327797"/>
            <a:ext cx="3960812" cy="1314574"/>
          </a:xfrm>
          <a:prstGeom prst="ellipse">
            <a:avLst/>
          </a:prstGeom>
          <a:solidFill>
            <a:srgbClr val="FFCCFF"/>
          </a:solidFill>
          <a:ln>
            <a:solidFill>
              <a:srgbClr val="F937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「こんな話が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出ました！！」</a:t>
            </a:r>
          </a:p>
        </p:txBody>
      </p:sp>
      <p:pic>
        <p:nvPicPr>
          <p:cNvPr id="18443" name="図 18" descr="IP21_I03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327798"/>
            <a:ext cx="2163762" cy="148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4" name="図 23" descr="IP21_I08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27797"/>
            <a:ext cx="1728787" cy="156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1"/>
          <p:cNvSpPr>
            <a:spLocks noGrp="1"/>
          </p:cNvSpPr>
          <p:nvPr>
            <p:ph type="title"/>
          </p:nvPr>
        </p:nvSpPr>
        <p:spPr>
          <a:xfrm>
            <a:off x="2268539" y="1707357"/>
            <a:ext cx="2016125" cy="864394"/>
          </a:xfrm>
        </p:spPr>
        <p:txBody>
          <a:bodyPr/>
          <a:lstStyle/>
          <a:p>
            <a:pPr eaLnBrk="1" hangingPunct="1"/>
            <a:r>
              <a:rPr lang="ja-JP" altLang="en-US" sz="4800" smtClean="0"/>
              <a:t>研究会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900113" y="1006078"/>
            <a:ext cx="7859712" cy="383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ja-JP" altLang="en-US" sz="3200" kern="0" dirty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</p:txBody>
      </p:sp>
      <p:sp>
        <p:nvSpPr>
          <p:cNvPr id="19460" name="テキスト ボックス 7"/>
          <p:cNvSpPr txBox="1">
            <a:spLocks noChangeArrowheads="1"/>
          </p:cNvSpPr>
          <p:nvPr/>
        </p:nvSpPr>
        <p:spPr bwMode="auto">
          <a:xfrm>
            <a:off x="1116014" y="2895600"/>
            <a:ext cx="46815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4400" dirty="0"/>
              <a:t>お疲れさま</a:t>
            </a:r>
            <a:r>
              <a:rPr lang="ja-JP" altLang="en-US" sz="4400" dirty="0" err="1"/>
              <a:t>で</a:t>
            </a:r>
            <a:r>
              <a:rPr lang="ja-JP" altLang="en-US" sz="4400" dirty="0"/>
              <a:t>した。</a:t>
            </a:r>
          </a:p>
        </p:txBody>
      </p:sp>
      <p:pic>
        <p:nvPicPr>
          <p:cNvPr id="19461" name="Picture 4" descr="C:\Users\佐賀県教育センター\Desktop\05 イラスト集\スクールイラスト\表情（小）\SC35_08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085975"/>
            <a:ext cx="2601912" cy="2044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</TotalTime>
  <Words>452</Words>
  <Application>Microsoft Office PowerPoint</Application>
  <PresentationFormat>画面に合わせる (16:9)</PresentationFormat>
  <Paragraphs>243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ＭＳ Ｐゴシック</vt:lpstr>
      <vt:lpstr>ＭＳ Ｐ明朝</vt:lpstr>
      <vt:lpstr>ＭＳ ゴシック</vt:lpstr>
      <vt:lpstr>Arial</vt:lpstr>
      <vt:lpstr>Calibri</vt:lpstr>
      <vt:lpstr>Wingdings</vt:lpstr>
      <vt:lpstr>Office ​​テーマ</vt:lpstr>
      <vt:lpstr>研究会の進め方例 ～たくさんのアイデアが得られる研究会～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研究会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PPwork</dc:creator>
  <cp:lastModifiedBy>末次 知子</cp:lastModifiedBy>
  <cp:revision>71</cp:revision>
  <cp:lastPrinted>2015-02-23T05:28:21Z</cp:lastPrinted>
  <dcterms:created xsi:type="dcterms:W3CDTF">2010-04-14T06:22:53Z</dcterms:created>
  <dcterms:modified xsi:type="dcterms:W3CDTF">2015-03-05T05:24:47Z</dcterms:modified>
</cp:coreProperties>
</file>