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9" r:id="rId1"/>
  </p:sldMasterIdLst>
  <p:notesMasterIdLst>
    <p:notesMasterId r:id="rId8"/>
  </p:notesMasterIdLst>
  <p:sldIdLst>
    <p:sldId id="256" r:id="rId2"/>
    <p:sldId id="257" r:id="rId3"/>
    <p:sldId id="261" r:id="rId4"/>
    <p:sldId id="262" r:id="rId5"/>
    <p:sldId id="259" r:id="rId6"/>
    <p:sldId id="260" r:id="rId7"/>
  </p:sldIdLst>
  <p:sldSz cx="9144000" cy="5143500" type="screen16x9"/>
  <p:notesSz cx="6858000" cy="9144000"/>
  <p:defaultTextStyle>
    <a:defPPr>
      <a:defRPr lang="ja-JP"/>
    </a:defPPr>
    <a:lvl1pPr marL="0" algn="l" defTabSz="6858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林 秀憲" initials="小林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77698" autoAdjust="0"/>
  </p:normalViewPr>
  <p:slideViewPr>
    <p:cSldViewPr snapToGrid="0">
      <p:cViewPr varScale="1">
        <p:scale>
          <a:sx n="74" d="100"/>
          <a:sy n="74" d="100"/>
        </p:scale>
        <p:origin x="-128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2BEE9-28DE-4C78-AA36-E1CE9A78B2E4}" type="datetimeFigureOut">
              <a:rPr kumimoji="1" lang="ja-JP" altLang="en-US" smtClean="0"/>
              <a:t>2015/2/13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8A995-9F35-426E-B7EB-EBF861B7B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807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ウェビングについて説明します。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8A995-9F35-426E-B7EB-EBF861B7BB8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0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ウェビングとは、</a:t>
            </a:r>
            <a:r>
              <a:rPr lang="ja-JP" altLang="en-US" sz="1200" dirty="0" smtClean="0">
                <a:solidFill>
                  <a:srgbClr val="0070C0"/>
                </a:solidFill>
              </a:rPr>
              <a:t>キーワードを１つ設定し、思い付く言葉を書き出しながら、次々とクモの巣</a:t>
            </a:r>
            <a:r>
              <a:rPr lang="en-US" altLang="ja-JP" sz="1200" dirty="0" smtClean="0">
                <a:solidFill>
                  <a:srgbClr val="0070C0"/>
                </a:solidFill>
              </a:rPr>
              <a:t>(Web)</a:t>
            </a:r>
            <a:r>
              <a:rPr lang="ja-JP" altLang="en-US" sz="1200" dirty="0" err="1" smtClean="0">
                <a:solidFill>
                  <a:srgbClr val="0070C0"/>
                </a:solidFill>
              </a:rPr>
              <a:t>のように</a:t>
            </a:r>
            <a:r>
              <a:rPr lang="ja-JP" altLang="en-US" sz="1200" dirty="0" smtClean="0">
                <a:solidFill>
                  <a:srgbClr val="0070C0"/>
                </a:solidFill>
              </a:rPr>
              <a:t>つないでいく手法です。</a:t>
            </a:r>
            <a:endParaRPr lang="en-US" altLang="ja-JP" sz="1200" dirty="0" smtClean="0">
              <a:solidFill>
                <a:srgbClr val="0070C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 smtClean="0">
                <a:solidFill>
                  <a:srgbClr val="0070C0"/>
                </a:solidFill>
              </a:rPr>
              <a:t>「連想ゲーム」のように、参加者同士がアイディアを広げていくのに有効です。</a:t>
            </a:r>
            <a:endParaRPr lang="en-US" altLang="ja-JP" sz="1200" dirty="0" smtClean="0">
              <a:solidFill>
                <a:srgbClr val="0070C0"/>
              </a:solidFill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US" altLang="ja-JP" sz="1200" dirty="0" smtClean="0">
              <a:solidFill>
                <a:srgbClr val="0070C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8A995-9F35-426E-B7EB-EBF861B7BB8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658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進め方を説明します。</a:t>
            </a: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①キーワードを決めて、紙の中心に書きます。</a:t>
            </a: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②キーワードを中心に、思い付く言葉を付箋にどんどん書き出し、クモの巣のように言葉と言葉をつなげていきます。</a:t>
            </a: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③出されたアイディアを整理し、具体的な取り組み方法を考えます。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8A995-9F35-426E-B7EB-EBF861B7BB8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119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それでは、道徳教育の研究テーマの設定の仕方を例に、考えてみましょう。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キーワードは、「いのち」です。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8A995-9F35-426E-B7EB-EBF861B7BB8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044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まず、模造紙の中心に「いのち」という言葉を書きます。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次に、「いのち」を中心として、思い付く言葉を付箋にどんどん書き、つなげていきます。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最後に、全体を見渡し、移動したり、削除したり、更に線で結んだりして、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出されたアイディアを整理し、研究テーマを設定します。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8A995-9F35-426E-B7EB-EBF861B7BB8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2996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次年度の研究テーマは、「いのちのつながりと輝き」に決定しました。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これでウェビングの説明を終わります。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8A995-9F35-426E-B7EB-EBF861B7BB8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274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4023-691F-4363-8230-0B6AB3F45D18}" type="datetimeFigureOut">
              <a:rPr kumimoji="1" lang="ja-JP" altLang="en-US" smtClean="0"/>
              <a:pPr/>
              <a:t>2015/2/13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275FB-1CE7-40C6-BBEC-D608B08D4D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947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4023-691F-4363-8230-0B6AB3F45D18}" type="datetimeFigureOut">
              <a:rPr kumimoji="1" lang="ja-JP" altLang="en-US" smtClean="0"/>
              <a:pPr/>
              <a:t>2015/2/13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275FB-1CE7-40C6-BBEC-D608B08D4D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53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4023-691F-4363-8230-0B6AB3F45D18}" type="datetimeFigureOut">
              <a:rPr kumimoji="1" lang="ja-JP" altLang="en-US" smtClean="0"/>
              <a:pPr/>
              <a:t>2015/2/13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275FB-1CE7-40C6-BBEC-D608B08D4D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270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4023-691F-4363-8230-0B6AB3F45D18}" type="datetimeFigureOut">
              <a:rPr kumimoji="1" lang="ja-JP" altLang="en-US" smtClean="0"/>
              <a:pPr/>
              <a:t>2015/2/13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275FB-1CE7-40C6-BBEC-D608B08D4D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88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4023-691F-4363-8230-0B6AB3F45D18}" type="datetimeFigureOut">
              <a:rPr kumimoji="1" lang="ja-JP" altLang="en-US" smtClean="0"/>
              <a:pPr/>
              <a:t>2015/2/13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275FB-1CE7-40C6-BBEC-D608B08D4D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07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4023-691F-4363-8230-0B6AB3F45D18}" type="datetimeFigureOut">
              <a:rPr kumimoji="1" lang="ja-JP" altLang="en-US" smtClean="0"/>
              <a:pPr/>
              <a:t>2015/2/13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275FB-1CE7-40C6-BBEC-D608B08D4D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43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4023-691F-4363-8230-0B6AB3F45D18}" type="datetimeFigureOut">
              <a:rPr kumimoji="1" lang="ja-JP" altLang="en-US" smtClean="0"/>
              <a:pPr/>
              <a:t>2015/2/13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275FB-1CE7-40C6-BBEC-D608B08D4D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08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4023-691F-4363-8230-0B6AB3F45D18}" type="datetimeFigureOut">
              <a:rPr kumimoji="1" lang="ja-JP" altLang="en-US" smtClean="0"/>
              <a:pPr/>
              <a:t>2015/2/13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275FB-1CE7-40C6-BBEC-D608B08D4D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51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4023-691F-4363-8230-0B6AB3F45D18}" type="datetimeFigureOut">
              <a:rPr kumimoji="1" lang="ja-JP" altLang="en-US" smtClean="0"/>
              <a:pPr/>
              <a:t>2015/2/13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275FB-1CE7-40C6-BBEC-D608B08D4D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187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4023-691F-4363-8230-0B6AB3F45D18}" type="datetimeFigureOut">
              <a:rPr kumimoji="1" lang="ja-JP" altLang="en-US" smtClean="0"/>
              <a:pPr/>
              <a:t>2015/2/13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275FB-1CE7-40C6-BBEC-D608B08D4D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273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4023-691F-4363-8230-0B6AB3F45D18}" type="datetimeFigureOut">
              <a:rPr kumimoji="1" lang="ja-JP" altLang="en-US" smtClean="0"/>
              <a:pPr/>
              <a:t>2015/2/13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275FB-1CE7-40C6-BBEC-D608B08D4D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095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34023-691F-4363-8230-0B6AB3F45D18}" type="datetimeFigureOut">
              <a:rPr kumimoji="1" lang="ja-JP" altLang="en-US" smtClean="0"/>
              <a:pPr/>
              <a:t>2015/2/13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275FB-1CE7-40C6-BBEC-D608B08D4D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94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51" r:id="rId2"/>
    <p:sldLayoutId id="2147484052" r:id="rId3"/>
    <p:sldLayoutId id="2147484053" r:id="rId4"/>
    <p:sldLayoutId id="2147484054" r:id="rId5"/>
    <p:sldLayoutId id="2147484055" r:id="rId6"/>
    <p:sldLayoutId id="2147484056" r:id="rId7"/>
    <p:sldLayoutId id="2147484057" r:id="rId8"/>
    <p:sldLayoutId id="2147484058" r:id="rId9"/>
    <p:sldLayoutId id="2147484059" r:id="rId10"/>
    <p:sldLayoutId id="214748406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14451" y="1004443"/>
            <a:ext cx="6905352" cy="1697086"/>
          </a:xfrm>
        </p:spPr>
        <p:txBody>
          <a:bodyPr>
            <a:normAutofit/>
          </a:bodyPr>
          <a:lstStyle/>
          <a:p>
            <a:r>
              <a:rPr lang="ja-JP" alt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ウ</a:t>
            </a:r>
            <a:r>
              <a:rPr lang="ja-JP" alt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ェビング</a:t>
            </a:r>
            <a:endParaRPr lang="ja-JP" altLang="en-US" sz="9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139990"/>
            <a:ext cx="6858000" cy="1241822"/>
          </a:xfrm>
        </p:spPr>
        <p:txBody>
          <a:bodyPr>
            <a:normAutofit/>
          </a:bodyPr>
          <a:lstStyle/>
          <a:p>
            <a:pPr algn="ctr"/>
            <a:endParaRPr lang="en-US" altLang="ja-JP" sz="3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～考えを引き出し整理する～</a:t>
            </a:r>
            <a:endParaRPr lang="ja-JP" altLang="en-US" sz="3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443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0662" y="205743"/>
            <a:ext cx="4732020" cy="994172"/>
          </a:xfr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ウェビングとは</a:t>
            </a:r>
            <a:endParaRPr lang="ja-JP" altLang="en-US" sz="54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420328" y="1419896"/>
            <a:ext cx="8453216" cy="3303275"/>
            <a:chOff x="560438" y="2418735"/>
            <a:chExt cx="11270954" cy="3495368"/>
          </a:xfrm>
        </p:grpSpPr>
        <p:sp>
          <p:nvSpPr>
            <p:cNvPr id="4" name="正方形/長方形 3"/>
            <p:cNvSpPr/>
            <p:nvPr/>
          </p:nvSpPr>
          <p:spPr>
            <a:xfrm>
              <a:off x="560438" y="2418735"/>
              <a:ext cx="11270953" cy="3495368"/>
            </a:xfrm>
            <a:prstGeom prst="rect">
              <a:avLst/>
            </a:prstGeom>
            <a:noFill/>
            <a:ln w="762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882163" y="2683654"/>
              <a:ext cx="10949229" cy="28767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90000"/>
                </a:lnSpc>
                <a:spcBef>
                  <a:spcPts val="750"/>
                </a:spcBef>
              </a:pPr>
              <a:r>
                <a:rPr lang="ja-JP" altLang="en-US" sz="3200" dirty="0">
                  <a:solidFill>
                    <a:srgbClr val="0070C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・キーワードを１つ</a:t>
              </a:r>
              <a:r>
                <a:rPr lang="ja-JP" altLang="en-US" sz="3200" dirty="0">
                  <a:solidFill>
                    <a:srgbClr val="0070C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設定</a:t>
              </a:r>
              <a:r>
                <a:rPr lang="ja-JP" altLang="en-US" sz="3200" dirty="0">
                  <a:solidFill>
                    <a:srgbClr val="0070C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し、思い付く言葉</a:t>
              </a:r>
              <a:endParaRPr lang="en-US" altLang="ja-JP" sz="32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>
                <a:lnSpc>
                  <a:spcPct val="90000"/>
                </a:lnSpc>
                <a:spcBef>
                  <a:spcPts val="750"/>
                </a:spcBef>
              </a:pPr>
              <a:r>
                <a:rPr lang="ja-JP" altLang="en-US" sz="3200" dirty="0">
                  <a:solidFill>
                    <a:srgbClr val="0070C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を書き出しながら、次々</a:t>
              </a:r>
              <a:r>
                <a:rPr lang="ja-JP" altLang="en-US" sz="3200" dirty="0">
                  <a:solidFill>
                    <a:srgbClr val="0070C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とつないで</a:t>
              </a:r>
              <a:r>
                <a:rPr lang="ja-JP" altLang="en-US" sz="3200" dirty="0">
                  <a:solidFill>
                    <a:srgbClr val="0070C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いく</a:t>
              </a:r>
              <a:endParaRPr lang="en-US" altLang="ja-JP" sz="32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>
                <a:lnSpc>
                  <a:spcPct val="90000"/>
                </a:lnSpc>
                <a:spcBef>
                  <a:spcPts val="750"/>
                </a:spcBef>
              </a:pPr>
              <a:r>
                <a:rPr lang="ja-JP" altLang="en-US" sz="3200" dirty="0">
                  <a:solidFill>
                    <a:srgbClr val="0070C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手法である。</a:t>
              </a:r>
              <a:endParaRPr lang="en-US" altLang="ja-JP" sz="32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>
                <a:lnSpc>
                  <a:spcPct val="90000"/>
                </a:lnSpc>
                <a:spcBef>
                  <a:spcPts val="750"/>
                </a:spcBef>
              </a:pPr>
              <a:r>
                <a:rPr lang="ja-JP" altLang="en-US" sz="3200" dirty="0">
                  <a:solidFill>
                    <a:srgbClr val="0070C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・「連想</a:t>
              </a:r>
              <a:r>
                <a:rPr lang="ja-JP" altLang="en-US" sz="3200" dirty="0">
                  <a:solidFill>
                    <a:srgbClr val="0070C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ゲーム」のよう</a:t>
              </a:r>
              <a:r>
                <a:rPr lang="ja-JP" altLang="en-US" sz="3200" dirty="0">
                  <a:solidFill>
                    <a:srgbClr val="0070C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に、参加者</a:t>
              </a:r>
              <a:r>
                <a:rPr lang="ja-JP" altLang="en-US" sz="3200" dirty="0">
                  <a:solidFill>
                    <a:srgbClr val="0070C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同士</a:t>
              </a:r>
              <a:r>
                <a:rPr lang="ja-JP" altLang="en-US" sz="3200" dirty="0">
                  <a:solidFill>
                    <a:srgbClr val="0070C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が</a:t>
              </a:r>
              <a:endParaRPr lang="en-US" altLang="ja-JP" sz="32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>
                <a:lnSpc>
                  <a:spcPct val="90000"/>
                </a:lnSpc>
                <a:spcBef>
                  <a:spcPts val="750"/>
                </a:spcBef>
              </a:pPr>
              <a:r>
                <a:rPr lang="ja-JP" altLang="en-US" sz="3200" dirty="0">
                  <a:solidFill>
                    <a:srgbClr val="0070C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アイディア</a:t>
              </a:r>
              <a:r>
                <a:rPr lang="ja-JP" altLang="en-US" sz="3200" dirty="0">
                  <a:solidFill>
                    <a:srgbClr val="0070C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を広げていくのに</a:t>
              </a:r>
              <a:r>
                <a:rPr lang="ja-JP" altLang="en-US" sz="3200" dirty="0">
                  <a:solidFill>
                    <a:srgbClr val="0070C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有効である。</a:t>
              </a:r>
              <a:endParaRPr lang="en-US" altLang="ja-JP" sz="32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1521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61418"/>
            <a:ext cx="7600950" cy="715507"/>
          </a:xfrm>
        </p:spPr>
        <p:txBody>
          <a:bodyPr/>
          <a:lstStyle/>
          <a:p>
            <a:r>
              <a:rPr lang="en-US" altLang="ja-JP" dirty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dirty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進め方</a:t>
            </a:r>
            <a:r>
              <a:rPr lang="en-US" altLang="ja-JP" dirty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lang="ja-JP" altLang="en-US" dirty="0">
              <a:solidFill>
                <a:srgbClr val="00B05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49382" y="876925"/>
            <a:ext cx="8690956" cy="4135650"/>
          </a:xfrm>
          <a:prstGeom prst="rect">
            <a:avLst/>
          </a:prstGeom>
          <a:noFill/>
          <a:ln w="635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60608" y="878809"/>
            <a:ext cx="8579729" cy="392158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90000"/>
              </a:lnSpc>
              <a:spcBef>
                <a:spcPts val="750"/>
              </a:spcBef>
            </a:pPr>
            <a:r>
              <a:rPr lang="ja-JP" altLang="en-US" sz="30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</a:t>
            </a:r>
            <a:r>
              <a:rPr lang="ja-JP" altLang="en-US" sz="30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キーワード</a:t>
            </a:r>
            <a:r>
              <a:rPr lang="ja-JP" altLang="en-US" sz="30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30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決めて、紙</a:t>
            </a:r>
            <a:r>
              <a:rPr lang="ja-JP" altLang="en-US" sz="30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の中心に書く。</a:t>
            </a:r>
            <a:endParaRPr lang="en-US" altLang="ja-JP" sz="3000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500"/>
              </a:lnSpc>
              <a:spcBef>
                <a:spcPts val="750"/>
              </a:spcBef>
            </a:pPr>
            <a:endParaRPr lang="en-US" altLang="ja-JP" sz="3000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90000"/>
              </a:lnSpc>
              <a:spcBef>
                <a:spcPts val="750"/>
              </a:spcBef>
            </a:pPr>
            <a:r>
              <a:rPr lang="ja-JP" altLang="en-US" sz="30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　①のキーワードを中心</a:t>
            </a:r>
            <a:r>
              <a:rPr lang="ja-JP" altLang="en-US" sz="30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に、思い付く言葉</a:t>
            </a:r>
            <a:r>
              <a:rPr lang="ja-JP" altLang="en-US" sz="30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を付</a:t>
            </a:r>
            <a:endParaRPr lang="en-US" altLang="ja-JP" sz="3000" dirty="0" smtClean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90000"/>
              </a:lnSpc>
              <a:spcBef>
                <a:spcPts val="750"/>
              </a:spcBef>
            </a:pPr>
            <a:r>
              <a:rPr lang="ja-JP" altLang="en-US" sz="30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30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箋に</a:t>
            </a:r>
            <a:r>
              <a:rPr lang="ja-JP" altLang="en-US" sz="30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どんどん書き出し、クモの巣のように</a:t>
            </a:r>
            <a:r>
              <a:rPr lang="ja-JP" altLang="en-US" sz="3000" dirty="0" err="1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つ</a:t>
            </a:r>
            <a:endParaRPr lang="en-US" altLang="ja-JP" sz="3000" dirty="0" smtClean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90000"/>
              </a:lnSpc>
              <a:spcBef>
                <a:spcPts val="750"/>
              </a:spcBef>
            </a:pPr>
            <a:r>
              <a:rPr lang="ja-JP" altLang="en-US" sz="30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30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なげて</a:t>
            </a:r>
            <a:r>
              <a:rPr lang="ja-JP" altLang="en-US" sz="30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いく</a:t>
            </a:r>
            <a:r>
              <a:rPr lang="ja-JP" altLang="en-US" sz="30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3000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500"/>
              </a:lnSpc>
              <a:spcBef>
                <a:spcPts val="750"/>
              </a:spcBef>
            </a:pPr>
            <a:endParaRPr lang="en-US" altLang="ja-JP" sz="3000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514350" indent="-514350">
              <a:lnSpc>
                <a:spcPct val="90000"/>
              </a:lnSpc>
              <a:spcBef>
                <a:spcPts val="750"/>
              </a:spcBef>
              <a:buAutoNum type="circleNumDbPlain" startAt="3"/>
            </a:pPr>
            <a:r>
              <a:rPr lang="ja-JP" altLang="en-US" sz="30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0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アイデア</a:t>
            </a:r>
            <a:r>
              <a:rPr lang="ja-JP" altLang="en-US" sz="30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を整理</a:t>
            </a:r>
            <a:r>
              <a:rPr lang="ja-JP" altLang="en-US" sz="30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し、具体的</a:t>
            </a:r>
            <a:r>
              <a:rPr lang="ja-JP" altLang="en-US" sz="30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な取組方法を</a:t>
            </a:r>
            <a:r>
              <a:rPr lang="ja-JP" altLang="en-US" sz="30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考</a:t>
            </a:r>
            <a:endParaRPr lang="en-US" altLang="ja-JP" sz="3000" dirty="0" smtClean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90000"/>
              </a:lnSpc>
              <a:spcBef>
                <a:spcPts val="750"/>
              </a:spcBef>
            </a:pPr>
            <a:r>
              <a:rPr lang="ja-JP" altLang="en-US" sz="30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30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える</a:t>
            </a:r>
            <a:r>
              <a:rPr lang="ja-JP" altLang="en-US" sz="30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52398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（例）「次年度の道徳教育研究テーマ」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2598020"/>
            <a:ext cx="7886700" cy="1117769"/>
          </a:xfr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キーワード　「いのち」　　　　</a:t>
            </a:r>
            <a:endParaRPr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377" y="1111373"/>
            <a:ext cx="128587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33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円/楕円 5"/>
          <p:cNvSpPr/>
          <p:nvPr/>
        </p:nvSpPr>
        <p:spPr>
          <a:xfrm>
            <a:off x="3878706" y="2018051"/>
            <a:ext cx="1900003" cy="103432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いのち</a:t>
            </a:r>
            <a:endParaRPr lang="ja-JP" altLang="en-US" sz="3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477813" y="269823"/>
            <a:ext cx="8280191" cy="4654445"/>
            <a:chOff x="637083" y="359763"/>
            <a:chExt cx="11040255" cy="6205927"/>
          </a:xfrm>
        </p:grpSpPr>
        <p:sp>
          <p:nvSpPr>
            <p:cNvPr id="7" name="メモ 6"/>
            <p:cNvSpPr/>
            <p:nvPr/>
          </p:nvSpPr>
          <p:spPr>
            <a:xfrm>
              <a:off x="637083" y="359763"/>
              <a:ext cx="1543987" cy="1079292"/>
            </a:xfrm>
            <a:prstGeom prst="foldedCorner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8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つながり</a:t>
              </a:r>
              <a:endPara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8" name="メモ 7"/>
            <p:cNvSpPr/>
            <p:nvPr/>
          </p:nvSpPr>
          <p:spPr>
            <a:xfrm>
              <a:off x="9054059" y="2653260"/>
              <a:ext cx="1723869" cy="1139251"/>
            </a:xfrm>
            <a:prstGeom prst="foldedCorner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誕生</a:t>
              </a:r>
              <a:endPara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9" name="メモ 8"/>
            <p:cNvSpPr/>
            <p:nvPr/>
          </p:nvSpPr>
          <p:spPr>
            <a:xfrm>
              <a:off x="1255426" y="4916371"/>
              <a:ext cx="1573967" cy="1034321"/>
            </a:xfrm>
            <a:prstGeom prst="foldedCorner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たった一つ</a:t>
              </a:r>
              <a:endPara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" name="メモ 9"/>
            <p:cNvSpPr/>
            <p:nvPr/>
          </p:nvSpPr>
          <p:spPr>
            <a:xfrm>
              <a:off x="9683647" y="629587"/>
              <a:ext cx="1633928" cy="1109272"/>
            </a:xfrm>
            <a:prstGeom prst="foldedCorner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輝き</a:t>
              </a:r>
              <a:endPara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1" name="メモ 10"/>
            <p:cNvSpPr/>
            <p:nvPr/>
          </p:nvSpPr>
          <p:spPr>
            <a:xfrm>
              <a:off x="3177915" y="712032"/>
              <a:ext cx="1648918" cy="944381"/>
            </a:xfrm>
            <a:prstGeom prst="foldedCorner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親</a:t>
              </a:r>
              <a:endPara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2" name="メモ 11"/>
            <p:cNvSpPr/>
            <p:nvPr/>
          </p:nvSpPr>
          <p:spPr>
            <a:xfrm>
              <a:off x="1049311" y="2233534"/>
              <a:ext cx="1693889" cy="1274163"/>
            </a:xfrm>
            <a:prstGeom prst="foldedCorner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8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一人じゃない</a:t>
              </a:r>
              <a:endPara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3" name="メモ 12"/>
            <p:cNvSpPr/>
            <p:nvPr/>
          </p:nvSpPr>
          <p:spPr>
            <a:xfrm>
              <a:off x="7195279" y="989351"/>
              <a:ext cx="1514007" cy="1244183"/>
            </a:xfrm>
            <a:prstGeom prst="foldedCorner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あたたかさ</a:t>
              </a:r>
              <a:endPara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4" name="メモ 13"/>
            <p:cNvSpPr/>
            <p:nvPr/>
          </p:nvSpPr>
          <p:spPr>
            <a:xfrm>
              <a:off x="4354642" y="5403551"/>
              <a:ext cx="1648918" cy="1094282"/>
            </a:xfrm>
            <a:prstGeom prst="foldedCorner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限りある</a:t>
              </a:r>
              <a:endPara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" name="メモ 14"/>
            <p:cNvSpPr/>
            <p:nvPr/>
          </p:nvSpPr>
          <p:spPr>
            <a:xfrm>
              <a:off x="7471754" y="5201585"/>
              <a:ext cx="1611443" cy="1364105"/>
            </a:xfrm>
            <a:prstGeom prst="foldedCorner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かけがえない</a:t>
              </a:r>
              <a:endPara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" name="メモ 15"/>
            <p:cNvSpPr/>
            <p:nvPr/>
          </p:nvSpPr>
          <p:spPr>
            <a:xfrm>
              <a:off x="10103370" y="4901784"/>
              <a:ext cx="1573968" cy="1214203"/>
            </a:xfrm>
            <a:prstGeom prst="foldedCorner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尊い</a:t>
              </a:r>
              <a:endPara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cxnSp>
          <p:nvCxnSpPr>
            <p:cNvPr id="41" name="直線コネクタ 40"/>
            <p:cNvCxnSpPr/>
            <p:nvPr/>
          </p:nvCxnSpPr>
          <p:spPr>
            <a:xfrm flipH="1">
              <a:off x="6940446" y="2233534"/>
              <a:ext cx="839449" cy="4572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>
              <a:off x="6914214" y="4069829"/>
              <a:ext cx="865681" cy="113175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>
              <a:stCxn id="16" idx="1"/>
            </p:cNvCxnSpPr>
            <p:nvPr/>
          </p:nvCxnSpPr>
          <p:spPr>
            <a:xfrm flipH="1">
              <a:off x="9099029" y="5508886"/>
              <a:ext cx="1004341" cy="20986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>
              <a:endCxn id="6" idx="3"/>
            </p:cNvCxnSpPr>
            <p:nvPr/>
          </p:nvCxnSpPr>
          <p:spPr>
            <a:xfrm flipV="1">
              <a:off x="2848131" y="3867865"/>
              <a:ext cx="2694475" cy="16410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>
              <a:endCxn id="14" idx="1"/>
            </p:cNvCxnSpPr>
            <p:nvPr/>
          </p:nvCxnSpPr>
          <p:spPr>
            <a:xfrm>
              <a:off x="2765684" y="5830771"/>
              <a:ext cx="1588958" cy="11992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>
              <a:stCxn id="7" idx="2"/>
              <a:endCxn id="6" idx="1"/>
            </p:cNvCxnSpPr>
            <p:nvPr/>
          </p:nvCxnSpPr>
          <p:spPr>
            <a:xfrm>
              <a:off x="1409077" y="1439055"/>
              <a:ext cx="4133529" cy="14536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>
              <a:off x="1274164" y="1439055"/>
              <a:ext cx="254833" cy="79447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>
              <a:stCxn id="7" idx="3"/>
              <a:endCxn id="11" idx="1"/>
            </p:cNvCxnSpPr>
            <p:nvPr/>
          </p:nvCxnSpPr>
          <p:spPr>
            <a:xfrm>
              <a:off x="2181070" y="899409"/>
              <a:ext cx="996845" cy="28481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>
              <a:stCxn id="13" idx="3"/>
            </p:cNvCxnSpPr>
            <p:nvPr/>
          </p:nvCxnSpPr>
          <p:spPr>
            <a:xfrm flipV="1">
              <a:off x="8709286" y="1487774"/>
              <a:ext cx="974361" cy="12366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>
            <a:xfrm flipH="1">
              <a:off x="10658007" y="1733238"/>
              <a:ext cx="232347" cy="9200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2011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0" y="2169622"/>
            <a:ext cx="9143999" cy="10474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「いのちのつながりと輝き」</a:t>
            </a:r>
            <a:endParaRPr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532586" y="273844"/>
            <a:ext cx="6194738" cy="133113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ja-JP" altLang="en-US" sz="41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「次年度の道徳教育の</a:t>
            </a:r>
            <a:r>
              <a:rPr lang="en-US" altLang="ja-JP" sz="41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41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41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研究テーマ決定」</a:t>
            </a:r>
            <a:endParaRPr lang="ja-JP" altLang="en-US" sz="41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822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</TotalTime>
  <Words>308</Words>
  <Application>Microsoft Office PowerPoint</Application>
  <PresentationFormat>画面に合わせる (16:9)</PresentationFormat>
  <Paragraphs>54</Paragraphs>
  <Slides>6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テーマ</vt:lpstr>
      <vt:lpstr>ウェビング</vt:lpstr>
      <vt:lpstr>ウェビングとは</vt:lpstr>
      <vt:lpstr>【進め方】</vt:lpstr>
      <vt:lpstr>（例）「次年度の道徳教育研究テーマ」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ウェビング</dc:title>
  <dc:creator>小林 秀憲</dc:creator>
  <cp:lastModifiedBy>松本 輝之</cp:lastModifiedBy>
  <cp:revision>53</cp:revision>
  <dcterms:created xsi:type="dcterms:W3CDTF">2014-07-03T05:11:28Z</dcterms:created>
  <dcterms:modified xsi:type="dcterms:W3CDTF">2015-02-13T02:45:59Z</dcterms:modified>
</cp:coreProperties>
</file>