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7" r:id="rId5"/>
    <p:sldId id="276" r:id="rId6"/>
    <p:sldId id="272" r:id="rId7"/>
    <p:sldId id="274" r:id="rId8"/>
    <p:sldId id="263" r:id="rId9"/>
    <p:sldId id="266" r:id="rId10"/>
  </p:sldIdLst>
  <p:sldSz cx="9144000" cy="5143500" type="screen16x9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937FE"/>
    <a:srgbClr val="C6E6A2"/>
    <a:srgbClr val="99CCFF"/>
    <a:srgbClr val="FFCC99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75428" autoAdjust="0"/>
  </p:normalViewPr>
  <p:slideViewPr>
    <p:cSldViewPr>
      <p:cViewPr varScale="1">
        <p:scale>
          <a:sx n="85" d="100"/>
          <a:sy n="85" d="100"/>
        </p:scale>
        <p:origin x="990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027"/>
          </a:xfrm>
          <a:prstGeom prst="rect">
            <a:avLst/>
          </a:prstGeom>
        </p:spPr>
        <p:txBody>
          <a:bodyPr vert="horz" lIns="90628" tIns="45313" rIns="90628" bIns="4531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027"/>
          </a:xfrm>
          <a:prstGeom prst="rect">
            <a:avLst/>
          </a:prstGeom>
        </p:spPr>
        <p:txBody>
          <a:bodyPr vert="horz" lIns="90628" tIns="45313" rIns="90628" bIns="4531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282087-3669-4118-AC91-720C2D7E711B}" type="datetimeFigureOut">
              <a:rPr lang="ja-JP" altLang="en-US"/>
              <a:pPr>
                <a:defRPr/>
              </a:pPr>
              <a:t>2015/2/24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5461"/>
            <a:ext cx="2919565" cy="492448"/>
          </a:xfrm>
          <a:prstGeom prst="rect">
            <a:avLst/>
          </a:prstGeom>
        </p:spPr>
        <p:txBody>
          <a:bodyPr vert="horz" lIns="90628" tIns="45313" rIns="90628" bIns="4531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626" y="9375461"/>
            <a:ext cx="2919565" cy="492448"/>
          </a:xfrm>
          <a:prstGeom prst="rect">
            <a:avLst/>
          </a:prstGeom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E70387-A034-45C9-8954-C77A5A4921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784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7731"/>
            <a:ext cx="5389240" cy="444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461"/>
            <a:ext cx="2919565" cy="49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5461"/>
            <a:ext cx="2919565" cy="49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D339AB-CD8D-4280-9EAC-539BEC606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2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研究主任は、プレゼンテーションソフトによる説明資料で、その都度、活動を示しながら研究会を進めていくようにします。</a:t>
            </a:r>
            <a:endParaRPr lang="en-US" altLang="ja-JP" dirty="0" smtClean="0"/>
          </a:p>
          <a:p>
            <a:r>
              <a:rPr lang="ja-JP" altLang="en-US" dirty="0" smtClean="0"/>
              <a:t>会の進行に際して、はじめにアイスブレイクで和やかな雰囲気にします。</a:t>
            </a:r>
            <a:endParaRPr lang="en-US" altLang="ja-JP" dirty="0" smtClean="0"/>
          </a:p>
          <a:p>
            <a:endParaRPr lang="ja-JP" altLang="en-US" dirty="0" smtClean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9FC8257-8C28-42D7-A299-71BC3765D7A6}" type="slidenum">
              <a:rPr lang="en-US" altLang="ja-JP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3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8195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付箋の記入に関しては、記入内容が分かりやすいように具体的な例を挙げます。</a:t>
            </a:r>
          </a:p>
        </p:txBody>
      </p:sp>
      <p:sp>
        <p:nvSpPr>
          <p:cNvPr id="8196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04C73691-8AA1-4F02-BA8F-077A4CF98687}" type="slidenum">
              <a:rPr lang="en-US" altLang="ja-JP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415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個人で記入した付箋を整理するためのワークシートの例です。</a:t>
            </a:r>
          </a:p>
        </p:txBody>
      </p:sp>
      <p:sp>
        <p:nvSpPr>
          <p:cNvPr id="1024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48D2B19-BAD6-4E79-9C5F-808063DD7D4C}" type="slidenum">
              <a:rPr lang="en-US" altLang="ja-JP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3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記入した付箋をワークシートに貼っています。</a:t>
            </a:r>
          </a:p>
        </p:txBody>
      </p:sp>
      <p:sp>
        <p:nvSpPr>
          <p:cNvPr id="1229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0BBF28E-DCB4-4BDE-9C6D-2A62339281B7}" type="slidenum">
              <a:rPr lang="en-US" altLang="ja-JP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95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ワークシートの各項目の具体的な記入例を挙げます。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6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記入した付箋とグループ協議のためのワークシートを使いながら、グループで協議します。同じような意見の付箋はまとめます。</a:t>
            </a:r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B370E82-85F3-42C9-9E1F-4BC5DEE9194F}" type="slidenum">
              <a:rPr lang="en-US" altLang="ja-JP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8164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グループ協議で出されたアイデアを基に、指導マニュアルを作成します。</a:t>
            </a: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B3F4EEA-3A56-417F-BC79-9717C84DBB71}" type="slidenum">
              <a:rPr lang="en-US" altLang="ja-JP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867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751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59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2FCC-6D32-406D-92D9-0BEA3C2923A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44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460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78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589-59DE-46CD-AAA7-1BBEBD9E53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76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D8C9-F0F7-4333-93AF-61FB17F8F98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72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FC1B-677D-4750-8D0A-CD1F76D802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64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1510-82D0-43DA-B6B4-516D0AC4E9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473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0314-2D84-4886-9971-D74EDE1B256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60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03E-A2FE-49B2-B745-5C772146439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3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8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A88B-C372-4E87-90A4-77E6A7EE53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5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042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63203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研究会の進め方例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～たくさんのアイデアが得られる研究会～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4" name="テキスト ボックス 7"/>
          <p:cNvSpPr txBox="1">
            <a:spLocks noChangeArrowheads="1"/>
          </p:cNvSpPr>
          <p:nvPr/>
        </p:nvSpPr>
        <p:spPr bwMode="auto">
          <a:xfrm>
            <a:off x="539553" y="1337736"/>
            <a:ext cx="822027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はじめに</a:t>
            </a:r>
            <a:endParaRPr lang="en-US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説明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　付箋記入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グループ協議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マニュアル作成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（グループ）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全体報告会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指導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助言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7171" name="四角形吹き出し 6"/>
          <p:cNvSpPr>
            <a:spLocks noChangeArrowheads="1"/>
          </p:cNvSpPr>
          <p:nvPr/>
        </p:nvSpPr>
        <p:spPr bwMode="auto">
          <a:xfrm>
            <a:off x="2627312" y="339502"/>
            <a:ext cx="3744887" cy="647700"/>
          </a:xfrm>
          <a:prstGeom prst="wedgeRectCallout">
            <a:avLst>
              <a:gd name="adj1" fmla="val -54019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42988" y="2138957"/>
            <a:ext cx="6913562" cy="27370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ja-JP" altLang="en-US" sz="3600" dirty="0" smtClean="0">
                <a:solidFill>
                  <a:schemeClr val="tx1"/>
                </a:solidFill>
              </a:rPr>
              <a:t>             </a:t>
            </a:r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課題だと考えること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知りたい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自分だったら・・・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紹介したいこと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望ましい姿　　　</a:t>
            </a:r>
            <a:r>
              <a:rPr lang="ja-JP" altLang="en-US" sz="3600" dirty="0">
                <a:solidFill>
                  <a:schemeClr val="tx1"/>
                </a:solidFill>
              </a:rPr>
              <a:t>　　　　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　　　　　　　　　　　　　　　　　</a:t>
            </a: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等々</a:t>
            </a:r>
            <a:r>
              <a:rPr lang="en-US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endParaRPr lang="ja-JP" altLang="en-US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971549" y="1275606"/>
            <a:ext cx="3528219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9" y="1491853"/>
            <a:ext cx="7273925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755651" y="411510"/>
            <a:ext cx="1655763" cy="540544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9220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529011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55650" y="1437085"/>
            <a:ext cx="7416800" cy="334922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3808" y="2842022"/>
            <a:ext cx="3528391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1267" name="四角形吹き出し 6"/>
          <p:cNvSpPr>
            <a:spLocks noChangeArrowheads="1"/>
          </p:cNvSpPr>
          <p:nvPr/>
        </p:nvSpPr>
        <p:spPr bwMode="auto">
          <a:xfrm>
            <a:off x="2627312" y="483518"/>
            <a:ext cx="3888903" cy="594122"/>
          </a:xfrm>
          <a:prstGeom prst="wedgeRectCallout">
            <a:avLst>
              <a:gd name="adj1" fmla="val -53931"/>
              <a:gd name="adj2" fmla="val 704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83506"/>
            <a:ext cx="3528318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127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042989" y="2787254"/>
            <a:ext cx="2376487" cy="1296590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練習問題を解くのに集中力が続かない。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2275" y="2085975"/>
            <a:ext cx="935038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3568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3315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600449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47614"/>
            <a:ext cx="331229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331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63939" y="2787253"/>
            <a:ext cx="2376487" cy="18907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級を作り、ゲーム感覚で少しずつ難しい問題に挑戦できるようにする。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156325" y="2787254"/>
            <a:ext cx="2374900" cy="151209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高い級を目指そうと、集中して取り組む姿が期待できる。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3714" y="2085975"/>
            <a:ext cx="936625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２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131590"/>
            <a:ext cx="3168650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に関すること</a:t>
            </a:r>
          </a:p>
        </p:txBody>
      </p:sp>
      <p:sp>
        <p:nvSpPr>
          <p:cNvPr id="14342" name="四角形吹き出し 13"/>
          <p:cNvSpPr>
            <a:spLocks noChangeArrowheads="1"/>
          </p:cNvSpPr>
          <p:nvPr/>
        </p:nvSpPr>
        <p:spPr bwMode="auto">
          <a:xfrm>
            <a:off x="2627314" y="339502"/>
            <a:ext cx="5976936" cy="647700"/>
          </a:xfrm>
          <a:prstGeom prst="wedgeRectCallout">
            <a:avLst>
              <a:gd name="adj1" fmla="val -54352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付せん</a:t>
            </a:r>
            <a:r>
              <a:rPr lang="ja-JP" altLang="en-US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基にグループで話し合う。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042989" y="4731544"/>
            <a:ext cx="74898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7361" r="22882" b="27361"/>
          <a:stretch>
            <a:fillRect/>
          </a:stretch>
        </p:blipFill>
        <p:spPr bwMode="auto">
          <a:xfrm>
            <a:off x="827089" y="2031207"/>
            <a:ext cx="7921625" cy="281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932364" y="2931790"/>
            <a:ext cx="3527425" cy="1241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級を作り、ゲーム感覚で少しずつ難しい問題に挑戦できるようにする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42989" y="2836565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練習問題を解くのに集中力が続かない。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88736" y="2958704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</a:t>
            </a:r>
            <a:r>
              <a:rPr lang="ja-JP" altLang="en-US" sz="2800" dirty="0" smtClean="0">
                <a:solidFill>
                  <a:schemeClr val="tx1"/>
                </a:solidFill>
              </a:rPr>
              <a:t>解くのを途中でやめる。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69893" y="3128282"/>
            <a:ext cx="2376487" cy="129778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</a:t>
            </a:r>
            <a:r>
              <a:rPr lang="ja-JP" altLang="en-US" sz="2800" dirty="0" smtClean="0">
                <a:solidFill>
                  <a:schemeClr val="tx1"/>
                </a:solidFill>
              </a:rPr>
              <a:t>が途切れる。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971550" y="4516041"/>
            <a:ext cx="7632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00857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３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334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2386805" y="411956"/>
            <a:ext cx="6400801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グループで指導マニュアルを作成する。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39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2771776" y="1464469"/>
            <a:ext cx="3744913" cy="329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4140201" y="3040856"/>
            <a:ext cx="1008063" cy="648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735264" y="1464469"/>
            <a:ext cx="3889375" cy="329446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941638" y="2405063"/>
            <a:ext cx="3489325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r>
              <a:rPr lang="ja-JP" altLang="en-US" sz="2800" dirty="0">
                <a:solidFill>
                  <a:schemeClr val="tx1"/>
                </a:solidFill>
              </a:rPr>
              <a:t>こと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2830513" y="3003947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941638" y="3003948"/>
            <a:ext cx="1008062" cy="702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375275" y="3068241"/>
            <a:ext cx="1081088" cy="594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2832100" y="3871913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176714" y="4138613"/>
            <a:ext cx="1006475" cy="48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24488" y="4124326"/>
            <a:ext cx="1008062" cy="270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894013" y="4126707"/>
            <a:ext cx="1008062" cy="4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　　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059114" y="1626394"/>
            <a:ext cx="719137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95536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４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2195736" y="483518"/>
            <a:ext cx="6486550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グループでの話合いを全体に報告する。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44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987676" y="2518172"/>
            <a:ext cx="356552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8439" name="図 14" descr="カット集 10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491853"/>
            <a:ext cx="1295400" cy="115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図 15" descr="カット集 10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82" y="1493966"/>
            <a:ext cx="1411287" cy="107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角丸四角形 16"/>
          <p:cNvSpPr/>
          <p:nvPr/>
        </p:nvSpPr>
        <p:spPr>
          <a:xfrm>
            <a:off x="2952750" y="1448991"/>
            <a:ext cx="3600450" cy="756047"/>
          </a:xfrm>
          <a:prstGeom prst="round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１～２分間で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2771776" y="3327797"/>
            <a:ext cx="3960812" cy="1314574"/>
          </a:xfrm>
          <a:prstGeom prst="ellipse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「こんな話が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出ました！！」</a:t>
            </a:r>
          </a:p>
        </p:txBody>
      </p:sp>
      <p:pic>
        <p:nvPicPr>
          <p:cNvPr id="18443" name="図 18" descr="IP21_I03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27798"/>
            <a:ext cx="2163762" cy="148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図 23" descr="IP21_I08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7797"/>
            <a:ext cx="1728787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2268539" y="1707357"/>
            <a:ext cx="2016125" cy="864394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研究会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19460" name="テキスト ボックス 7"/>
          <p:cNvSpPr txBox="1">
            <a:spLocks noChangeArrowheads="1"/>
          </p:cNvSpPr>
          <p:nvPr/>
        </p:nvSpPr>
        <p:spPr bwMode="auto">
          <a:xfrm>
            <a:off x="1116014" y="2895600"/>
            <a:ext cx="46815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4400" dirty="0"/>
              <a:t>お疲れさま</a:t>
            </a:r>
            <a:r>
              <a:rPr lang="ja-JP" altLang="en-US" sz="4400" dirty="0" err="1"/>
              <a:t>で</a:t>
            </a:r>
            <a:r>
              <a:rPr lang="ja-JP" altLang="en-US" sz="4400" dirty="0"/>
              <a:t>した。</a:t>
            </a:r>
          </a:p>
        </p:txBody>
      </p:sp>
      <p:pic>
        <p:nvPicPr>
          <p:cNvPr id="19461" name="Picture 4" descr="C:\Users\佐賀県教育センター\Desktop\05 イラスト集\スクールイラスト\表情（小）\SC35_08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085975"/>
            <a:ext cx="2601912" cy="204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457</Words>
  <Application>Microsoft Office PowerPoint</Application>
  <PresentationFormat>画面に合わせる (16:9)</PresentationFormat>
  <Paragraphs>244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ＭＳ Ｐ明朝</vt:lpstr>
      <vt:lpstr>ＭＳ ゴシック</vt:lpstr>
      <vt:lpstr>Arial</vt:lpstr>
      <vt:lpstr>Calibri</vt:lpstr>
      <vt:lpstr>Wingdings</vt:lpstr>
      <vt:lpstr>Office ​​テーマ</vt:lpstr>
      <vt:lpstr>研究会の進め方例 ～たくさんのアイデアが得られる研究会～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研究会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PPwork</dc:creator>
  <cp:lastModifiedBy>末次 知子</cp:lastModifiedBy>
  <cp:revision>68</cp:revision>
  <cp:lastPrinted>2015-02-23T05:28:21Z</cp:lastPrinted>
  <dcterms:created xsi:type="dcterms:W3CDTF">2010-04-14T06:22:53Z</dcterms:created>
  <dcterms:modified xsi:type="dcterms:W3CDTF">2015-02-24T02:39:55Z</dcterms:modified>
</cp:coreProperties>
</file>