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615E-467E-401D-99B1-B30F5D9BEA56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EAB8A-433C-4709-9F95-CE88C99A89F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8378-4A22-4299-99D0-3D4AC9E60ABF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DB98-A0D5-4AFB-AAC3-2C1AB77C4E5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AEA8-B2E6-49FE-9A6C-AC6A416F740E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14AC4-2BF4-45F2-AC6A-DFFDDDF4FE8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38C8-03F9-44FA-81B9-034EAE953989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3B2B-0BCC-4828-87B4-8CEDB0F7EE4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D6BCE-E859-4559-86E4-3A6E558C060C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95F89-3C29-436A-97A5-004C95497F6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1BA63-C250-420F-92A2-C88C054EF82F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CBC7D-3A6F-432C-A11A-96C88558A0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6C357-BB9A-4E79-9D13-597CC56978C6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17E2-538B-4A15-BD2A-B49041C031E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567F9-5B87-476C-8243-ABBBBC3C34D8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58AF-1F89-40DF-9516-F491546A7C8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8BE0D-7A64-47FD-850E-5B9BBE3E3193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CE517-7669-4191-A17D-1BE8640D2C5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82435-DBEC-4487-8C0A-0BEBBF4F4B13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BE5D3-0341-4EA6-8014-AADE26E0C26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23A9-1ACF-4F35-BCBE-D51FED0F1ECB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59D6-ED9C-4F9E-93E0-7E742F6D643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01AF19-DD7F-464C-964B-B9D1E50053F8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934E9E9-5F50-45E1-A972-0FB9E2473A5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  <a:solidFill>
            <a:srgbClr val="FFFF00"/>
          </a:solidFill>
        </p:spPr>
        <p:txBody>
          <a:bodyPr/>
          <a:lstStyle/>
          <a:p>
            <a:r>
              <a:rPr lang="ja-JP" altLang="en-US" smtClean="0">
                <a:solidFill>
                  <a:srgbClr val="FF3399"/>
                </a:solidFill>
              </a:rPr>
              <a:t>予想</a:t>
            </a:r>
            <a:r>
              <a:rPr lang="ja-JP" altLang="en-US" smtClean="0"/>
              <a:t>　六角形の内角の和は何度？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9750" y="1341438"/>
            <a:ext cx="8229600" cy="5068887"/>
          </a:xfrm>
        </p:spPr>
        <p:txBody>
          <a:bodyPr vert="horz"/>
          <a:lstStyle/>
          <a:p>
            <a:pPr marL="0" indent="0">
              <a:buFont typeface="Arial" charset="0"/>
              <a:buNone/>
            </a:pP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ア</a:t>
            </a:r>
            <a:r>
              <a:rPr lang="ja-JP" altLang="en-US" sz="4000" smtClean="0"/>
              <a:t>．三角形の内角の和に等しい。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/>
              <a:t>　　（１８０</a:t>
            </a:r>
            <a:r>
              <a:rPr lang="en-US" altLang="ja-JP" sz="4000" smtClean="0"/>
              <a:t>°</a:t>
            </a:r>
            <a:r>
              <a:rPr lang="ja-JP" altLang="en-US" sz="4000" smtClean="0"/>
              <a:t>）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イ</a:t>
            </a:r>
            <a:r>
              <a:rPr lang="ja-JP" altLang="en-US" sz="4000" smtClean="0"/>
              <a:t>．角や辺が２倍に増えるので，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/>
              <a:t>　　内角の和も２倍になる。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/>
              <a:t>　　（３６０</a:t>
            </a:r>
            <a:r>
              <a:rPr lang="en-US" altLang="ja-JP" sz="4000" smtClean="0"/>
              <a:t>°</a:t>
            </a:r>
            <a:r>
              <a:rPr lang="ja-JP" altLang="en-US" sz="4000" smtClean="0"/>
              <a:t>）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ウ</a:t>
            </a:r>
            <a:r>
              <a:rPr lang="ja-JP" altLang="en-US" sz="4000" smtClean="0"/>
              <a:t>．２倍よりも大きい。</a:t>
            </a:r>
            <a:endParaRPr lang="en-US" altLang="ja-JP" sz="4000" smtClean="0"/>
          </a:p>
          <a:p>
            <a:pPr marL="0" indent="0">
              <a:buFont typeface="Arial" charset="0"/>
              <a:buNone/>
            </a:pPr>
            <a:r>
              <a:rPr lang="ja-JP" altLang="en-US" sz="4000" smtClean="0"/>
              <a:t>　　（３６０</a:t>
            </a:r>
            <a:r>
              <a:rPr lang="en-US" altLang="ja-JP" sz="4000" smtClean="0"/>
              <a:t>°</a:t>
            </a:r>
            <a:r>
              <a:rPr lang="ja-JP" altLang="en-US" sz="4000" smtClean="0"/>
              <a:t>より大きい。）</a:t>
            </a:r>
          </a:p>
        </p:txBody>
      </p:sp>
      <p:sp>
        <p:nvSpPr>
          <p:cNvPr id="5" name="フリーフォーム 4"/>
          <p:cNvSpPr/>
          <p:nvPr/>
        </p:nvSpPr>
        <p:spPr>
          <a:xfrm rot="1920458">
            <a:off x="6691313" y="3548063"/>
            <a:ext cx="612775" cy="611187"/>
          </a:xfrm>
          <a:custGeom>
            <a:avLst/>
            <a:gdLst>
              <a:gd name="connsiteX0" fmla="*/ 901637 w 914400"/>
              <a:gd name="connsiteY0" fmla="*/ 349926 h 914400"/>
              <a:gd name="connsiteX1" fmla="*/ 770747 w 914400"/>
              <a:gd name="connsiteY1" fmla="*/ 789946 h 914400"/>
              <a:gd name="connsiteX2" fmla="*/ 323733 w 914400"/>
              <a:gd name="connsiteY2" fmla="*/ 894485 h 914400"/>
              <a:gd name="connsiteX3" fmla="*/ 457200 w 914400"/>
              <a:gd name="connsiteY3" fmla="*/ 457200 h 914400"/>
              <a:gd name="connsiteX4" fmla="*/ 901637 w 914400"/>
              <a:gd name="connsiteY4" fmla="*/ 349926 h 914400"/>
              <a:gd name="connsiteX0" fmla="*/ 577904 w 616411"/>
              <a:gd name="connsiteY0" fmla="*/ 0 h 592468"/>
              <a:gd name="connsiteX1" fmla="*/ 447014 w 616411"/>
              <a:gd name="connsiteY1" fmla="*/ 440020 h 592468"/>
              <a:gd name="connsiteX2" fmla="*/ 0 w 616411"/>
              <a:gd name="connsiteY2" fmla="*/ 544559 h 592468"/>
              <a:gd name="connsiteX3" fmla="*/ 97657 w 616411"/>
              <a:gd name="connsiteY3" fmla="*/ 117796 h 592468"/>
              <a:gd name="connsiteX4" fmla="*/ 577904 w 616411"/>
              <a:gd name="connsiteY4" fmla="*/ 0 h 592468"/>
              <a:gd name="connsiteX0" fmla="*/ 577904 w 616411"/>
              <a:gd name="connsiteY0" fmla="*/ 0 h 592468"/>
              <a:gd name="connsiteX1" fmla="*/ 447014 w 616411"/>
              <a:gd name="connsiteY1" fmla="*/ 440020 h 592468"/>
              <a:gd name="connsiteX2" fmla="*/ 0 w 616411"/>
              <a:gd name="connsiteY2" fmla="*/ 544559 h 592468"/>
              <a:gd name="connsiteX3" fmla="*/ 125008 w 616411"/>
              <a:gd name="connsiteY3" fmla="*/ 127392 h 592468"/>
              <a:gd name="connsiteX4" fmla="*/ 577904 w 616411"/>
              <a:gd name="connsiteY4" fmla="*/ 0 h 592468"/>
              <a:gd name="connsiteX0" fmla="*/ 564826 w 603333"/>
              <a:gd name="connsiteY0" fmla="*/ 0 h 627193"/>
              <a:gd name="connsiteX1" fmla="*/ 447014 w 603333"/>
              <a:gd name="connsiteY1" fmla="*/ 474745 h 627193"/>
              <a:gd name="connsiteX2" fmla="*/ 0 w 603333"/>
              <a:gd name="connsiteY2" fmla="*/ 579284 h 627193"/>
              <a:gd name="connsiteX3" fmla="*/ 125008 w 603333"/>
              <a:gd name="connsiteY3" fmla="*/ 162117 h 627193"/>
              <a:gd name="connsiteX4" fmla="*/ 564826 w 603333"/>
              <a:gd name="connsiteY4" fmla="*/ 0 h 627193"/>
              <a:gd name="connsiteX0" fmla="*/ 574424 w 612931"/>
              <a:gd name="connsiteY0" fmla="*/ 0 h 611838"/>
              <a:gd name="connsiteX1" fmla="*/ 447014 w 612931"/>
              <a:gd name="connsiteY1" fmla="*/ 459390 h 611838"/>
              <a:gd name="connsiteX2" fmla="*/ 0 w 612931"/>
              <a:gd name="connsiteY2" fmla="*/ 563929 h 611838"/>
              <a:gd name="connsiteX3" fmla="*/ 125008 w 612931"/>
              <a:gd name="connsiteY3" fmla="*/ 146762 h 611838"/>
              <a:gd name="connsiteX4" fmla="*/ 574424 w 612931"/>
              <a:gd name="connsiteY4" fmla="*/ 0 h 611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931" h="611838">
                <a:moveTo>
                  <a:pt x="574424" y="0"/>
                </a:moveTo>
                <a:cubicBezTo>
                  <a:pt x="612931" y="159535"/>
                  <a:pt x="542751" y="365402"/>
                  <a:pt x="447014" y="459390"/>
                </a:cubicBezTo>
                <a:cubicBezTo>
                  <a:pt x="351277" y="553378"/>
                  <a:pt x="156967" y="611838"/>
                  <a:pt x="0" y="563929"/>
                </a:cubicBezTo>
                <a:lnTo>
                  <a:pt x="125008" y="146762"/>
                </a:lnTo>
                <a:lnTo>
                  <a:pt x="574424" y="0"/>
                </a:lnTo>
                <a:close/>
              </a:path>
            </a:pathLst>
          </a:cu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6" name="パイ 5"/>
          <p:cNvSpPr/>
          <p:nvPr/>
        </p:nvSpPr>
        <p:spPr>
          <a:xfrm rot="19533624">
            <a:off x="5456238" y="4116388"/>
            <a:ext cx="914400" cy="914400"/>
          </a:xfrm>
          <a:prstGeom prst="pie">
            <a:avLst>
              <a:gd name="adj1" fmla="val 21033912"/>
              <a:gd name="adj2" fmla="val 6418376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7" name="パイ 6"/>
          <p:cNvSpPr/>
          <p:nvPr/>
        </p:nvSpPr>
        <p:spPr>
          <a:xfrm rot="4826130">
            <a:off x="7832725" y="3509963"/>
            <a:ext cx="914400" cy="914400"/>
          </a:xfrm>
          <a:prstGeom prst="pie">
            <a:avLst>
              <a:gd name="adj1" fmla="val 21199187"/>
              <a:gd name="adj2" fmla="val 6822920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8" name="パイ 7"/>
          <p:cNvSpPr/>
          <p:nvPr/>
        </p:nvSpPr>
        <p:spPr>
          <a:xfrm rot="8919635">
            <a:off x="8253413" y="4819650"/>
            <a:ext cx="914400" cy="914400"/>
          </a:xfrm>
          <a:prstGeom prst="pie">
            <a:avLst>
              <a:gd name="adj1" fmla="val 20925795"/>
              <a:gd name="adj2" fmla="val 6101948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9" name="パイ 8"/>
          <p:cNvSpPr/>
          <p:nvPr/>
        </p:nvSpPr>
        <p:spPr>
          <a:xfrm rot="12495322">
            <a:off x="7256463" y="5772150"/>
            <a:ext cx="914400" cy="914400"/>
          </a:xfrm>
          <a:prstGeom prst="pie">
            <a:avLst>
              <a:gd name="adj1" fmla="val 20785794"/>
              <a:gd name="adj2" fmla="val 6538723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10" name="パイ 9"/>
          <p:cNvSpPr/>
          <p:nvPr/>
        </p:nvSpPr>
        <p:spPr>
          <a:xfrm rot="15788452">
            <a:off x="5876925" y="5426075"/>
            <a:ext cx="914400" cy="914400"/>
          </a:xfrm>
          <a:prstGeom prst="pie">
            <a:avLst>
              <a:gd name="adj1" fmla="val 20928792"/>
              <a:gd name="adj2" fmla="val 6619988"/>
            </a:avLst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3399"/>
              </a:solidFill>
            </a:endParaRPr>
          </a:p>
        </p:txBody>
      </p:sp>
      <p:sp>
        <p:nvSpPr>
          <p:cNvPr id="11" name="ドーナツ 10"/>
          <p:cNvSpPr/>
          <p:nvPr/>
        </p:nvSpPr>
        <p:spPr>
          <a:xfrm>
            <a:off x="395536" y="4797152"/>
            <a:ext cx="1008112" cy="1108091"/>
          </a:xfrm>
          <a:prstGeom prst="donut">
            <a:avLst>
              <a:gd name="adj" fmla="val 1359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" name="六角形 3"/>
          <p:cNvSpPr/>
          <p:nvPr/>
        </p:nvSpPr>
        <p:spPr>
          <a:xfrm rot="859412">
            <a:off x="5872163" y="3756025"/>
            <a:ext cx="2879725" cy="2338388"/>
          </a:xfrm>
          <a:prstGeom prst="hexagon">
            <a:avLst>
              <a:gd name="adj" fmla="val 31105"/>
              <a:gd name="vf" fmla="val 11547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188" cy="561975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ja-JP" altLang="en-US" sz="3200" smtClean="0"/>
              <a:t>ｎ角形の１つの頂点から対角線をひく</a:t>
            </a: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2376488" y="1989138"/>
            <a:ext cx="1763712" cy="12239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4140200" y="1989138"/>
            <a:ext cx="2160588" cy="1008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 flipV="1">
            <a:off x="6300788" y="2997200"/>
            <a:ext cx="287337" cy="15843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930775" y="4581525"/>
            <a:ext cx="165735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2797175" y="5084763"/>
            <a:ext cx="2133600" cy="792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376488" y="3213100"/>
            <a:ext cx="420687" cy="1871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4140200" y="1989138"/>
            <a:ext cx="806450" cy="38877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2797175" y="1989138"/>
            <a:ext cx="1343025" cy="3095625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>
            <a:off x="3360738" y="998538"/>
            <a:ext cx="146367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500">
                <a:latin typeface="HG教科書体" pitchFamily="17" charset="-128"/>
                <a:ea typeface="HG教科書体" pitchFamily="17" charset="-128"/>
              </a:rPr>
              <a:t>・</a:t>
            </a: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2778125" y="30813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１</a:t>
            </a: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3468688" y="4132263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２</a:t>
            </a: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 rot="21441205" flipH="1">
            <a:off x="4725988" y="3749675"/>
            <a:ext cx="1276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・・・</a:t>
            </a:r>
          </a:p>
        </p:txBody>
      </p:sp>
      <p:sp>
        <p:nvSpPr>
          <p:cNvPr id="38" name="テキスト ボックス 37"/>
          <p:cNvSpPr txBox="1">
            <a:spLocks noChangeArrowheads="1"/>
          </p:cNvSpPr>
          <p:nvPr/>
        </p:nvSpPr>
        <p:spPr bwMode="auto">
          <a:xfrm>
            <a:off x="5410200" y="2727325"/>
            <a:ext cx="2041525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ｎ－２</a:t>
            </a:r>
          </a:p>
        </p:txBody>
      </p:sp>
      <p:sp>
        <p:nvSpPr>
          <p:cNvPr id="39" name="テキスト ボックス 38"/>
          <p:cNvSpPr txBox="1">
            <a:spLocks noChangeArrowheads="1"/>
          </p:cNvSpPr>
          <p:nvPr/>
        </p:nvSpPr>
        <p:spPr bwMode="auto">
          <a:xfrm>
            <a:off x="1854200" y="1096963"/>
            <a:ext cx="60483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１８０</a:t>
            </a:r>
            <a:r>
              <a:rPr lang="en-US" altLang="ja-JP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°×</a:t>
            </a:r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（ｎ－２）</a:t>
            </a:r>
          </a:p>
        </p:txBody>
      </p:sp>
      <p:cxnSp>
        <p:nvCxnSpPr>
          <p:cNvPr id="45" name="直線コネクタ 44"/>
          <p:cNvCxnSpPr/>
          <p:nvPr/>
        </p:nvCxnSpPr>
        <p:spPr>
          <a:xfrm flipH="1" flipV="1">
            <a:off x="4140200" y="1989138"/>
            <a:ext cx="2447925" cy="25923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0788" cy="561975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ja-JP" altLang="en-US" sz="3200" smtClean="0"/>
              <a:t>ｎ角形の内部の点から各頂点に直線をひく</a:t>
            </a: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2376488" y="1989138"/>
            <a:ext cx="1763712" cy="12239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4140200" y="1989138"/>
            <a:ext cx="2160588" cy="1008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 flipV="1">
            <a:off x="6300788" y="2997200"/>
            <a:ext cx="287337" cy="15843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930775" y="4581525"/>
            <a:ext cx="165735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2797175" y="5084763"/>
            <a:ext cx="2133600" cy="792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376488" y="3213100"/>
            <a:ext cx="420687" cy="1871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2376488" y="3213100"/>
            <a:ext cx="1971675" cy="7080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140200" y="1989138"/>
            <a:ext cx="207963" cy="1931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4348163" y="2997200"/>
            <a:ext cx="1952625" cy="9239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 flipV="1">
            <a:off x="4348163" y="3921125"/>
            <a:ext cx="2239962" cy="660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 rot="-1813607">
            <a:off x="3535363" y="2954338"/>
            <a:ext cx="1404937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500">
                <a:latin typeface="HG教科書体" pitchFamily="17" charset="-128"/>
                <a:ea typeface="HG教科書体" pitchFamily="17" charset="-128"/>
              </a:rPr>
              <a:t>・</a:t>
            </a: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2849563" y="3744913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１</a:t>
            </a: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3225800" y="27511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２</a:t>
            </a:r>
          </a:p>
        </p:txBody>
      </p:sp>
      <p:sp>
        <p:nvSpPr>
          <p:cNvPr id="36" name="テキスト ボックス 35"/>
          <p:cNvSpPr txBox="1">
            <a:spLocks noChangeArrowheads="1"/>
          </p:cNvSpPr>
          <p:nvPr/>
        </p:nvSpPr>
        <p:spPr bwMode="auto">
          <a:xfrm>
            <a:off x="4575175" y="27511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３</a:t>
            </a: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 rot="-158795">
            <a:off x="4894263" y="43513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・・・</a:t>
            </a:r>
          </a:p>
        </p:txBody>
      </p:sp>
      <p:sp>
        <p:nvSpPr>
          <p:cNvPr id="38" name="テキスト ボックス 37"/>
          <p:cNvSpPr txBox="1">
            <a:spLocks noChangeArrowheads="1"/>
          </p:cNvSpPr>
          <p:nvPr/>
        </p:nvSpPr>
        <p:spPr bwMode="auto">
          <a:xfrm>
            <a:off x="3743325" y="4621213"/>
            <a:ext cx="700088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ｎ</a:t>
            </a:r>
          </a:p>
        </p:txBody>
      </p:sp>
      <p:sp>
        <p:nvSpPr>
          <p:cNvPr id="39" name="テキスト ボックス 38"/>
          <p:cNvSpPr txBox="1">
            <a:spLocks noChangeArrowheads="1"/>
          </p:cNvSpPr>
          <p:nvPr/>
        </p:nvSpPr>
        <p:spPr bwMode="auto">
          <a:xfrm>
            <a:off x="1854200" y="1096963"/>
            <a:ext cx="60483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１８０</a:t>
            </a:r>
            <a:r>
              <a:rPr lang="en-US" altLang="ja-JP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°×</a:t>
            </a:r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ｎ－３６０</a:t>
            </a:r>
            <a:r>
              <a:rPr lang="en-US" altLang="ja-JP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</a:t>
            </a:r>
            <a:endParaRPr lang="ja-JP" altLang="en-US" sz="48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 flipH="1">
            <a:off x="2784475" y="3930650"/>
            <a:ext cx="1563688" cy="1154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H="1" flipV="1">
            <a:off x="4359275" y="3930650"/>
            <a:ext cx="587375" cy="1946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>
            <a:spLocks noChangeArrowheads="1"/>
          </p:cNvSpPr>
          <p:nvPr/>
        </p:nvSpPr>
        <p:spPr bwMode="auto">
          <a:xfrm>
            <a:off x="5221288" y="3484563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・・・</a:t>
            </a:r>
          </a:p>
        </p:txBody>
      </p:sp>
      <p:sp>
        <p:nvSpPr>
          <p:cNvPr id="29" name="円弧 28"/>
          <p:cNvSpPr/>
          <p:nvPr/>
        </p:nvSpPr>
        <p:spPr>
          <a:xfrm rot="253557">
            <a:off x="3790950" y="3367088"/>
            <a:ext cx="1135063" cy="1138237"/>
          </a:xfrm>
          <a:prstGeom prst="arc">
            <a:avLst>
              <a:gd name="adj1" fmla="val 15706856"/>
              <a:gd name="adj2" fmla="val 15472935"/>
            </a:avLst>
          </a:prstGeom>
          <a:ln w="6350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5651500" y="5229225"/>
            <a:ext cx="2925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－３６０</a:t>
            </a:r>
            <a:r>
              <a:rPr lang="en-US" altLang="ja-JP" sz="480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°</a:t>
            </a:r>
            <a:endParaRPr lang="ja-JP" altLang="en-US" sz="480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5" grpId="0"/>
      <p:bldP spid="36" grpId="0"/>
      <p:bldP spid="37" grpId="0"/>
      <p:bldP spid="38" grpId="0"/>
      <p:bldP spid="39" grpId="0"/>
      <p:bldP spid="51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813" cy="561975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ja-JP" altLang="en-US" sz="3200" smtClean="0"/>
              <a:t>ｎ角形の辺上の点から各頂点に直線をひく</a:t>
            </a: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2376488" y="1989138"/>
            <a:ext cx="1763712" cy="12239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4140200" y="1989138"/>
            <a:ext cx="2160588" cy="10080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 flipV="1">
            <a:off x="6300788" y="2997200"/>
            <a:ext cx="287337" cy="158432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4930775" y="4581525"/>
            <a:ext cx="165735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2797175" y="5084763"/>
            <a:ext cx="2133600" cy="7921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376488" y="3213100"/>
            <a:ext cx="420687" cy="1871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2376488" y="3213100"/>
            <a:ext cx="1390650" cy="2212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3763963" y="1989138"/>
            <a:ext cx="376237" cy="3436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3781425" y="2997200"/>
            <a:ext cx="2519363" cy="242887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3767138" y="4581525"/>
            <a:ext cx="2820987" cy="8461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>
            <a:off x="2924175" y="4367213"/>
            <a:ext cx="1465263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500">
                <a:latin typeface="HG教科書体" pitchFamily="17" charset="-128"/>
                <a:ea typeface="HG教科書体" pitchFamily="17" charset="-128"/>
              </a:rPr>
              <a:t>・</a:t>
            </a: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2722563" y="44783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１</a:t>
            </a: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3071813" y="3157538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２</a:t>
            </a:r>
          </a:p>
        </p:txBody>
      </p:sp>
      <p:sp>
        <p:nvSpPr>
          <p:cNvPr id="36" name="テキスト ボックス 35"/>
          <p:cNvSpPr txBox="1">
            <a:spLocks noChangeArrowheads="1"/>
          </p:cNvSpPr>
          <p:nvPr/>
        </p:nvSpPr>
        <p:spPr bwMode="auto">
          <a:xfrm>
            <a:off x="4348163" y="3213100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３</a:t>
            </a: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 rot="-158795">
            <a:off x="4919663" y="4124325"/>
            <a:ext cx="1111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/>
              <a:t>・・・</a:t>
            </a:r>
          </a:p>
        </p:txBody>
      </p:sp>
      <p:sp>
        <p:nvSpPr>
          <p:cNvPr id="38" name="テキスト ボックス 37"/>
          <p:cNvSpPr txBox="1">
            <a:spLocks noChangeArrowheads="1"/>
          </p:cNvSpPr>
          <p:nvPr/>
        </p:nvSpPr>
        <p:spPr bwMode="auto">
          <a:xfrm>
            <a:off x="4572000" y="4941888"/>
            <a:ext cx="1943100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ｎ－１</a:t>
            </a:r>
          </a:p>
        </p:txBody>
      </p:sp>
      <p:sp>
        <p:nvSpPr>
          <p:cNvPr id="39" name="テキスト ボックス 38"/>
          <p:cNvSpPr txBox="1">
            <a:spLocks noChangeArrowheads="1"/>
          </p:cNvSpPr>
          <p:nvPr/>
        </p:nvSpPr>
        <p:spPr bwMode="auto">
          <a:xfrm>
            <a:off x="827088" y="1111250"/>
            <a:ext cx="77771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１８０</a:t>
            </a:r>
            <a:r>
              <a:rPr lang="en-US" altLang="ja-JP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°×</a:t>
            </a:r>
            <a:r>
              <a:rPr lang="ja-JP" altLang="en-US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（ｎ－１）－１８０</a:t>
            </a:r>
            <a:r>
              <a:rPr lang="en-US" altLang="ja-JP" sz="48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</a:t>
            </a:r>
            <a:endParaRPr lang="ja-JP" altLang="en-US" sz="48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19"/>
          <p:cNvSpPr txBox="1">
            <a:spLocks noChangeArrowheads="1"/>
          </p:cNvSpPr>
          <p:nvPr/>
        </p:nvSpPr>
        <p:spPr bwMode="auto">
          <a:xfrm>
            <a:off x="1403350" y="5445125"/>
            <a:ext cx="29257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－１８０</a:t>
            </a:r>
            <a:r>
              <a:rPr lang="en-US" altLang="ja-JP" sz="4800">
                <a:solidFill>
                  <a:srgbClr val="0070C0"/>
                </a:solidFill>
                <a:latin typeface="HGP創英角ﾎﾟｯﾌﾟ体" pitchFamily="50" charset="-128"/>
                <a:ea typeface="HGP創英角ﾎﾟｯﾌﾟ体" pitchFamily="50" charset="-128"/>
              </a:rPr>
              <a:t>°</a:t>
            </a:r>
            <a:endParaRPr lang="ja-JP" altLang="en-US" sz="4800">
              <a:solidFill>
                <a:srgbClr val="0070C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" name="円弧 20"/>
          <p:cNvSpPr/>
          <p:nvPr/>
        </p:nvSpPr>
        <p:spPr>
          <a:xfrm rot="957621">
            <a:off x="3063875" y="4657725"/>
            <a:ext cx="1441450" cy="1597025"/>
          </a:xfrm>
          <a:prstGeom prst="arc">
            <a:avLst>
              <a:gd name="adj1" fmla="val 11326452"/>
              <a:gd name="adj2" fmla="val 68535"/>
            </a:avLst>
          </a:prstGeom>
          <a:ln w="635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  <p:bldP spid="35" grpId="0"/>
      <p:bldP spid="36" grpId="0"/>
      <p:bldP spid="37" grpId="0"/>
      <p:bldP spid="38" grpId="0"/>
      <p:bldP spid="39" grpId="0"/>
      <p:bldP spid="20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96</Words>
  <Application>Microsoft Office PowerPoint</Application>
  <PresentationFormat>画面に合わせる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Calibri</vt:lpstr>
      <vt:lpstr>ＭＳ Ｐゴシック</vt:lpstr>
      <vt:lpstr>Arial</vt:lpstr>
      <vt:lpstr>HGP創英角ﾎﾟｯﾌﾟ体</vt:lpstr>
      <vt:lpstr>HG教科書体</vt:lpstr>
      <vt:lpstr>HG創英角ｺﾞｼｯｸUB</vt:lpstr>
      <vt:lpstr>Office ​​テーマ</vt:lpstr>
      <vt:lpstr>予想　六角形の内角の和は何度？</vt:lpstr>
      <vt:lpstr>ｎ角形の１つの頂点から対角線をひく</vt:lpstr>
      <vt:lpstr>ｎ角形の内部の点から各頂点に直線をひく</vt:lpstr>
      <vt:lpstr>ｎ角形の辺上の点から各頂点に直線をひく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takeokita-jh</dc:creator>
  <cp:lastModifiedBy>佐賀県教育センター</cp:lastModifiedBy>
  <cp:revision>63</cp:revision>
  <dcterms:created xsi:type="dcterms:W3CDTF">2012-11-20T00:39:33Z</dcterms:created>
  <dcterms:modified xsi:type="dcterms:W3CDTF">2013-02-25T09:07:29Z</dcterms:modified>
</cp:coreProperties>
</file>