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700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08246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76813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7012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13143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7189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66966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091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10229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85878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57278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6B487-E922-4C7F-B916-3857EF90BDD1}" type="datetimeFigureOut">
              <a:rPr kumimoji="1" lang="ja-JP" altLang="en-US" smtClean="0"/>
              <a:pPr/>
              <a:t>2013/2/26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0327D-0B30-4812-B921-DE9D06A1B232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3877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07504" y="112542"/>
            <a:ext cx="8928992" cy="6628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381694"/>
            <a:ext cx="891301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 smtClean="0"/>
              <a:t>※</a:t>
            </a:r>
            <a:r>
              <a:rPr lang="ja-JP" altLang="en-US" sz="3200" b="1" dirty="0" smtClean="0"/>
              <a:t>上の表で、上下に対応している数に着目すると、</a:t>
            </a:r>
            <a:endParaRPr lang="en-US" altLang="ja-JP" sz="3200" b="1" dirty="0" smtClean="0"/>
          </a:p>
          <a:p>
            <a:r>
              <a:rPr lang="ja-JP" altLang="en-US" sz="3200" b="1" dirty="0"/>
              <a:t>　</a:t>
            </a:r>
            <a:r>
              <a:rPr lang="ja-JP" altLang="en-US" sz="3200" b="1" dirty="0" smtClean="0"/>
              <a:t>　　 の値は、　 の値の ３ 倍になっている。</a:t>
            </a:r>
            <a:endParaRPr kumimoji="1" lang="ja-JP" altLang="en-US" sz="32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テキスト ボックス 1"/>
              <p:cNvSpPr txBox="1"/>
              <p:nvPr/>
            </p:nvSpPr>
            <p:spPr>
              <a:xfrm>
                <a:off x="2325685" y="649199"/>
                <a:ext cx="914400" cy="92333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kumimoji="1" lang="ja-JP" altLang="en-US" sz="5400" dirty="0"/>
              </a:p>
            </p:txBody>
          </p:sp>
        </mc:Choice>
        <mc:Fallback>
          <p:sp>
            <p:nvSpPr>
              <p:cNvPr id="4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685" y="649199"/>
                <a:ext cx="914400" cy="923330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テキスト ボックス 2"/>
              <p:cNvSpPr txBox="1"/>
              <p:nvPr/>
            </p:nvSpPr>
            <p:spPr>
              <a:xfrm>
                <a:off x="353798" y="675456"/>
                <a:ext cx="914400" cy="83099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800" b="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kumimoji="1" lang="ja-JP" altLang="en-US" sz="4800" dirty="0"/>
              </a:p>
            </p:txBody>
          </p:sp>
        </mc:Choice>
        <mc:Fallback>
          <p:sp>
            <p:nvSpPr>
              <p:cNvPr id="5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98" y="675456"/>
                <a:ext cx="914400" cy="83099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正方形/長方形 5"/>
          <p:cNvSpPr/>
          <p:nvPr/>
        </p:nvSpPr>
        <p:spPr>
          <a:xfrm>
            <a:off x="4211960" y="874167"/>
            <a:ext cx="864096" cy="538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3798" y="1916832"/>
            <a:ext cx="89242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/>
              <a:t>このことから</a:t>
            </a:r>
            <a:endParaRPr kumimoji="1" lang="en-US" altLang="ja-JP" sz="3200" b="1" dirty="0" smtClean="0"/>
          </a:p>
          <a:p>
            <a:r>
              <a:rPr lang="ja-JP" altLang="en-US" sz="3200" b="1" dirty="0" smtClean="0"/>
              <a:t>　　　、</a:t>
            </a:r>
            <a:r>
              <a:rPr lang="ja-JP" altLang="en-US" sz="3200" b="1" dirty="0"/>
              <a:t>　</a:t>
            </a:r>
            <a:r>
              <a:rPr lang="ja-JP" altLang="en-US" sz="3200" b="1" dirty="0" smtClean="0"/>
              <a:t>　の関係を式に表すと　　　　　　　  になる。</a:t>
            </a:r>
            <a:endParaRPr kumimoji="1" lang="ja-JP" altLang="en-US" sz="32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テキスト ボックス 1"/>
              <p:cNvSpPr txBox="1"/>
              <p:nvPr/>
            </p:nvSpPr>
            <p:spPr>
              <a:xfrm>
                <a:off x="467544" y="2177307"/>
                <a:ext cx="914400" cy="923330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kumimoji="1" lang="ja-JP" altLang="en-US" sz="5400" dirty="0"/>
              </a:p>
            </p:txBody>
          </p:sp>
        </mc:Choice>
        <mc:Fallback>
          <p:sp>
            <p:nvSpPr>
              <p:cNvPr id="8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177307"/>
                <a:ext cx="914400" cy="923330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テキスト ボックス 2"/>
              <p:cNvSpPr txBox="1"/>
              <p:nvPr/>
            </p:nvSpPr>
            <p:spPr>
              <a:xfrm>
                <a:off x="1381944" y="2177307"/>
                <a:ext cx="914400" cy="83099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800" b="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kumimoji="1" lang="ja-JP" altLang="en-US" sz="4800" dirty="0"/>
              </a:p>
            </p:txBody>
          </p:sp>
        </mc:Choice>
        <mc:Fallback>
          <p:sp>
            <p:nvSpPr>
              <p:cNvPr id="9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944" y="2177307"/>
                <a:ext cx="914400" cy="830997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テキスト ボックス 2"/>
              <p:cNvSpPr txBox="1"/>
              <p:nvPr/>
            </p:nvSpPr>
            <p:spPr>
              <a:xfrm>
                <a:off x="5334063" y="2223473"/>
                <a:ext cx="2622313" cy="83099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800" b="0" i="1" smtClean="0">
                          <a:latin typeface="Cambria Math"/>
                        </a:rPr>
                        <m:t>𝑦</m:t>
                      </m:r>
                      <m:r>
                        <a:rPr kumimoji="1" lang="en-US" altLang="ja-JP" sz="4800" b="0" i="1" smtClean="0">
                          <a:latin typeface="Cambria Math"/>
                        </a:rPr>
                        <m:t>=3</m:t>
                      </m:r>
                      <m:r>
                        <a:rPr kumimoji="1" lang="en-US" altLang="ja-JP" sz="48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kumimoji="1" lang="ja-JP" altLang="en-US" sz="4800" dirty="0"/>
              </a:p>
            </p:txBody>
          </p:sp>
        </mc:Choice>
        <mc:Fallback>
          <p:sp>
            <p:nvSpPr>
              <p:cNvPr id="12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63" y="2223473"/>
                <a:ext cx="2622313" cy="830997"/>
              </a:xfrm>
              <a:prstGeom prst="rect">
                <a:avLst/>
              </a:prstGeom>
              <a:blipFill rotWithShape="1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正方形/長方形 12"/>
          <p:cNvSpPr/>
          <p:nvPr/>
        </p:nvSpPr>
        <p:spPr>
          <a:xfrm>
            <a:off x="5652120" y="2384156"/>
            <a:ext cx="1944216" cy="684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" name="グループ化 18"/>
          <p:cNvGrpSpPr/>
          <p:nvPr/>
        </p:nvGrpSpPr>
        <p:grpSpPr>
          <a:xfrm>
            <a:off x="247927" y="3284984"/>
            <a:ext cx="8212505" cy="785178"/>
            <a:chOff x="35496" y="3284984"/>
            <a:chExt cx="8212505" cy="785178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35496" y="3465304"/>
              <a:ext cx="82125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 smtClean="0"/>
                <a:t>変数・・・  　</a:t>
              </a:r>
              <a:r>
                <a:rPr lang="en-US" altLang="ja-JP" sz="2800" b="1" dirty="0" smtClean="0"/>
                <a:t>,</a:t>
              </a:r>
              <a:r>
                <a:rPr lang="ja-JP" altLang="en-US" sz="2800" b="1" dirty="0" smtClean="0"/>
                <a:t>　  のように</a:t>
              </a:r>
              <a:r>
                <a:rPr kumimoji="1" lang="ja-JP" altLang="en-US" sz="2800" b="1" dirty="0" smtClean="0"/>
                <a:t>いろいろな値をとる文字のこと</a:t>
              </a:r>
              <a:endParaRPr kumimoji="1" lang="ja-JP" altLang="en-US" sz="2800" b="1" dirty="0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6" name="テキスト ボックス 1"/>
                <p:cNvSpPr txBox="1"/>
                <p:nvPr/>
              </p:nvSpPr>
              <p:spPr>
                <a:xfrm>
                  <a:off x="1139339" y="3284984"/>
                  <a:ext cx="914400" cy="769441"/>
                </a:xfrm>
                <a:prstGeom prst="rect">
                  <a:avLst/>
                </a:prstGeom>
                <a:no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  <p:txBody>
                <a:bodyPr rtlCol="0" anchor="t">
                  <a:spAutoFit/>
                </a:bodyPr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4400" b="0" i="1">
                            <a:latin typeface="Cambria Math"/>
                          </a:rPr>
                          <m:t>𝑥</m:t>
                        </m:r>
                      </m:oMath>
                    </m:oMathPara>
                  </a14:m>
                  <a:endParaRPr kumimoji="1" lang="ja-JP" altLang="en-US" sz="4400" dirty="0"/>
                </a:p>
              </p:txBody>
            </p:sp>
          </mc:Choice>
          <mc:Fallback>
            <p:sp>
              <p:nvSpPr>
                <p:cNvPr id="16" name="テキスト ボックス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9339" y="3284984"/>
                  <a:ext cx="914400" cy="769441"/>
                </a:xfrm>
                <a:prstGeom prst="rect">
                  <a:avLst/>
                </a:prstGeom>
                <a:blipFill rotWithShape="1">
                  <a:blip r:embed="rId7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17" name="テキスト ボックス 2"/>
                <p:cNvSpPr txBox="1"/>
                <p:nvPr/>
              </p:nvSpPr>
              <p:spPr>
                <a:xfrm>
                  <a:off x="1665099" y="3291487"/>
                  <a:ext cx="914400" cy="778675"/>
                </a:xfrm>
                <a:prstGeom prst="rect">
                  <a:avLst/>
                </a:prstGeom>
                <a:noFill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  <p:txBody>
                <a:bodyPr rtlCol="0" anchor="t">
                  <a:spAutoFit/>
                </a:bodyPr>
                <a:lstStyle>
                  <a:lvl1pPr marL="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4000" b="0" i="1">
                            <a:latin typeface="Cambria Math"/>
                          </a:rPr>
                          <m:t>𝑦</m:t>
                        </m:r>
                      </m:oMath>
                    </m:oMathPara>
                  </a14:m>
                  <a:endParaRPr kumimoji="1" lang="ja-JP" altLang="en-US" sz="4000" dirty="0"/>
                </a:p>
              </p:txBody>
            </p:sp>
          </mc:Choice>
          <mc:Fallback>
            <p:sp>
              <p:nvSpPr>
                <p:cNvPr id="17" name="テキスト ボックス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5099" y="3291487"/>
                  <a:ext cx="914400" cy="778675"/>
                </a:xfrm>
                <a:prstGeom prst="rect">
                  <a:avLst/>
                </a:prstGeom>
                <a:blipFill rotWithShape="1">
                  <a:blip r:embed="rId8" cstate="print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テキスト ボックス 17"/>
          <p:cNvSpPr txBox="1"/>
          <p:nvPr/>
        </p:nvSpPr>
        <p:spPr>
          <a:xfrm>
            <a:off x="257697" y="3988524"/>
            <a:ext cx="4036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/>
              <a:t>定</a:t>
            </a:r>
            <a:r>
              <a:rPr lang="ja-JP" altLang="en-US" sz="2800" b="1" dirty="0" smtClean="0"/>
              <a:t>数・・・決まった数のこと</a:t>
            </a:r>
            <a:endParaRPr kumimoji="1" lang="ja-JP" altLang="en-US" sz="28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47829" y="4664144"/>
            <a:ext cx="79255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/>
              <a:t>比例</a:t>
            </a:r>
            <a:r>
              <a:rPr lang="ja-JP" altLang="en-US" sz="2800" b="1" dirty="0" smtClean="0"/>
              <a:t>・・・</a:t>
            </a:r>
            <a:r>
              <a:rPr lang="ja-JP" altLang="en-US" sz="2800" b="1" dirty="0"/>
              <a:t>ともなって</a:t>
            </a:r>
            <a:r>
              <a:rPr lang="ja-JP" altLang="en-US" sz="2800" b="1" dirty="0" smtClean="0"/>
              <a:t>変わる２つの変数　　</a:t>
            </a:r>
            <a:r>
              <a:rPr lang="en-US" altLang="ja-JP" sz="2800" b="1" dirty="0" smtClean="0"/>
              <a:t>,</a:t>
            </a:r>
            <a:r>
              <a:rPr lang="ja-JP" altLang="en-US" sz="2800" b="1" dirty="0" smtClean="0"/>
              <a:t>　　があり、</a:t>
            </a:r>
            <a:endParaRPr lang="en-US" altLang="ja-JP" sz="2800" b="1" dirty="0" smtClean="0"/>
          </a:p>
          <a:p>
            <a:r>
              <a:rPr kumimoji="1" lang="ja-JP" altLang="en-US" sz="2800" b="1" dirty="0"/>
              <a:t>　</a:t>
            </a:r>
            <a:r>
              <a:rPr kumimoji="1" lang="ja-JP" altLang="en-US" sz="2800" b="1" dirty="0" smtClean="0"/>
              <a:t>　　　　 その関係が　　　　　　　 で表されるとき</a:t>
            </a:r>
            <a:endParaRPr kumimoji="1" lang="en-US" altLang="ja-JP" sz="2800" b="1" dirty="0" smtClean="0"/>
          </a:p>
          <a:p>
            <a:r>
              <a:rPr lang="ja-JP" altLang="en-US" sz="2800" b="1" dirty="0"/>
              <a:t>　</a:t>
            </a:r>
            <a:r>
              <a:rPr lang="ja-JP" altLang="en-US" sz="2800" b="1" dirty="0" smtClean="0"/>
              <a:t>　　　　 　　は　　に比例するという</a:t>
            </a:r>
            <a:endParaRPr kumimoji="1" lang="ja-JP" altLang="en-US" sz="28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テキスト ボックス 1"/>
              <p:cNvSpPr txBox="1"/>
              <p:nvPr/>
            </p:nvSpPr>
            <p:spPr>
              <a:xfrm>
                <a:off x="5580112" y="4509120"/>
                <a:ext cx="914400" cy="76944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>
          <p:sp>
            <p:nvSpPr>
              <p:cNvPr id="20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509120"/>
                <a:ext cx="914400" cy="769441"/>
              </a:xfrm>
              <a:prstGeom prst="rect">
                <a:avLst/>
              </a:prstGeom>
              <a:blipFill rotWithShape="1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テキスト ボックス 2"/>
              <p:cNvSpPr txBox="1"/>
              <p:nvPr/>
            </p:nvSpPr>
            <p:spPr>
              <a:xfrm>
                <a:off x="6105872" y="4515623"/>
                <a:ext cx="914400" cy="77867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kumimoji="1" lang="ja-JP" altLang="en-US" sz="4000" dirty="0"/>
              </a:p>
            </p:txBody>
          </p:sp>
        </mc:Choice>
        <mc:Fallback>
          <p:sp>
            <p:nvSpPr>
              <p:cNvPr id="21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872" y="4515623"/>
                <a:ext cx="914400" cy="778675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テキスト ボックス 2"/>
              <p:cNvSpPr txBox="1"/>
              <p:nvPr/>
            </p:nvSpPr>
            <p:spPr>
              <a:xfrm>
                <a:off x="2957799" y="4953362"/>
                <a:ext cx="2622313" cy="70788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  <m:r>
                        <a:rPr kumimoji="1" lang="en-US" altLang="ja-JP" sz="4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kumimoji="1" lang="en-US" altLang="ja-JP" sz="4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𝑎𝑥</m:t>
                      </m:r>
                    </m:oMath>
                  </m:oMathPara>
                </a14:m>
                <a:endParaRPr kumimoji="1" lang="ja-JP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7799" y="4953362"/>
                <a:ext cx="2622313" cy="707886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テキスト ボックス 2"/>
              <p:cNvSpPr txBox="1"/>
              <p:nvPr/>
            </p:nvSpPr>
            <p:spPr>
              <a:xfrm>
                <a:off x="1403648" y="5386629"/>
                <a:ext cx="914400" cy="77867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0" i="1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kumimoji="1" lang="ja-JP" altLang="en-US" sz="4000" dirty="0"/>
              </a:p>
            </p:txBody>
          </p:sp>
        </mc:Choice>
        <mc:Fallback>
          <p:sp>
            <p:nvSpPr>
              <p:cNvPr id="2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386629"/>
                <a:ext cx="914400" cy="778675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テキスト ボックス 1"/>
              <p:cNvSpPr txBox="1"/>
              <p:nvPr/>
            </p:nvSpPr>
            <p:spPr>
              <a:xfrm>
                <a:off x="2217440" y="5373216"/>
                <a:ext cx="914400" cy="769441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400" b="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kumimoji="1" lang="ja-JP" altLang="en-US" sz="4400" dirty="0"/>
              </a:p>
            </p:txBody>
          </p:sp>
        </mc:Choice>
        <mc:Fallback>
          <p:sp>
            <p:nvSpPr>
              <p:cNvPr id="25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7440" y="5373216"/>
                <a:ext cx="914400" cy="769441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247286" y="6146140"/>
            <a:ext cx="8711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/>
              <a:t>比例</a:t>
            </a:r>
            <a:r>
              <a:rPr lang="ja-JP" altLang="en-US" sz="2800" b="1" dirty="0" smtClean="0"/>
              <a:t>定数・・・</a:t>
            </a:r>
            <a:r>
              <a:rPr lang="ja-JP" altLang="en-US" sz="2800" b="1" dirty="0"/>
              <a:t>比例</a:t>
            </a:r>
            <a:r>
              <a:rPr lang="ja-JP" altLang="en-US" sz="2800" b="1" dirty="0" smtClean="0"/>
              <a:t>の関係の式 　　　　　　 の 　 の値のこと</a:t>
            </a:r>
            <a:endParaRPr kumimoji="1" lang="ja-JP" altLang="en-US" sz="28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テキスト ボックス 2"/>
              <p:cNvSpPr txBox="1"/>
              <p:nvPr/>
            </p:nvSpPr>
            <p:spPr>
              <a:xfrm>
                <a:off x="4325951" y="6021288"/>
                <a:ext cx="2622313" cy="70788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latin typeface="Cambria Math"/>
                        </a:rPr>
                        <m:t>𝑦</m:t>
                      </m:r>
                      <m:r>
                        <a:rPr kumimoji="1" lang="en-US" altLang="ja-JP" sz="4000" b="0" i="1" smtClean="0">
                          <a:latin typeface="Cambria Math"/>
                        </a:rPr>
                        <m:t>=</m:t>
                      </m:r>
                      <m:r>
                        <a:rPr kumimoji="1" lang="en-US" altLang="ja-JP" sz="4000" b="0" i="1" smtClean="0">
                          <a:latin typeface="Cambria Math"/>
                        </a:rPr>
                        <m:t>𝑎𝑥</m:t>
                      </m:r>
                    </m:oMath>
                  </m:oMathPara>
                </a14:m>
                <a:endParaRPr kumimoji="1" lang="ja-JP" altLang="en-US" sz="4000" dirty="0"/>
              </a:p>
            </p:txBody>
          </p:sp>
        </mc:Choice>
        <mc:Fallback>
          <p:sp>
            <p:nvSpPr>
              <p:cNvPr id="27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951" y="6021288"/>
                <a:ext cx="2622313" cy="707886"/>
              </a:xfrm>
              <a:prstGeom prst="rect">
                <a:avLst/>
              </a:prstGeom>
              <a:blipFill rotWithShape="1">
                <a:blip r:embed="rId1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8" name="テキスト ボックス 2"/>
              <p:cNvSpPr txBox="1"/>
              <p:nvPr/>
            </p:nvSpPr>
            <p:spPr>
              <a:xfrm>
                <a:off x="6537920" y="6018412"/>
                <a:ext cx="914400" cy="707886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kumimoji="1" lang="ja-JP" altLang="en-US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920" y="6018412"/>
                <a:ext cx="914400" cy="707886"/>
              </a:xfrm>
              <a:prstGeom prst="rect">
                <a:avLst/>
              </a:prstGeom>
              <a:blipFill rotWithShape="1">
                <a:blip r:embed="rId1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正方形/長方形 28"/>
          <p:cNvSpPr/>
          <p:nvPr/>
        </p:nvSpPr>
        <p:spPr>
          <a:xfrm>
            <a:off x="1619672" y="3465304"/>
            <a:ext cx="6696744" cy="488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1619672" y="4077072"/>
            <a:ext cx="2734507" cy="488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1620383" y="4703147"/>
            <a:ext cx="6335993" cy="1340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2341549" y="6165304"/>
            <a:ext cx="6616776" cy="4882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2761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29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51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佐賀市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佐賀市</dc:creator>
  <cp:lastModifiedBy>佐賀県教育センター</cp:lastModifiedBy>
  <cp:revision>11</cp:revision>
  <dcterms:created xsi:type="dcterms:W3CDTF">2012-10-30T05:16:44Z</dcterms:created>
  <dcterms:modified xsi:type="dcterms:W3CDTF">2013-02-26T08:37:41Z</dcterms:modified>
</cp:coreProperties>
</file>