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notesMasterIdLst>
    <p:notesMasterId r:id="rId5"/>
  </p:notes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04" autoAdjust="0"/>
  </p:normalViewPr>
  <p:slideViewPr>
    <p:cSldViewPr>
      <p:cViewPr>
        <p:scale>
          <a:sx n="73" d="100"/>
          <a:sy n="73" d="100"/>
        </p:scale>
        <p:origin x="-1296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5" d="100"/>
          <a:sy n="55" d="100"/>
        </p:scale>
        <p:origin x="-2856" y="-96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5AC620-4D80-4FFA-B313-8A6810CAC225}" type="datetimeFigureOut">
              <a:rPr kumimoji="1" lang="ja-JP" altLang="en-US" smtClean="0"/>
              <a:pPr/>
              <a:t>2013/3/6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98D25E-99A4-4CD9-A780-D23184AFBA5E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23070544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98D25E-99A4-4CD9-A780-D23184AFBA5E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20310589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DD875A-920D-4B62-874D-BC4526EDF7AF}" type="datetimeFigureOut">
              <a:rPr kumimoji="1" lang="ja-JP" altLang="en-US" smtClean="0"/>
              <a:pPr/>
              <a:t>2013/3/6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272B9-F819-46EE-BAFB-1C11E452A848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26513747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DD875A-920D-4B62-874D-BC4526EDF7AF}" type="datetimeFigureOut">
              <a:rPr kumimoji="1" lang="ja-JP" altLang="en-US" smtClean="0"/>
              <a:pPr/>
              <a:t>2013/3/6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272B9-F819-46EE-BAFB-1C11E452A848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3770321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DD875A-920D-4B62-874D-BC4526EDF7AF}" type="datetimeFigureOut">
              <a:rPr kumimoji="1" lang="ja-JP" altLang="en-US" smtClean="0"/>
              <a:pPr/>
              <a:t>2013/3/6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272B9-F819-46EE-BAFB-1C11E452A848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42725071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DD875A-920D-4B62-874D-BC4526EDF7AF}" type="datetimeFigureOut">
              <a:rPr kumimoji="1" lang="ja-JP" altLang="en-US" smtClean="0"/>
              <a:pPr/>
              <a:t>2013/3/6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272B9-F819-46EE-BAFB-1C11E452A848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33060349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DD875A-920D-4B62-874D-BC4526EDF7AF}" type="datetimeFigureOut">
              <a:rPr kumimoji="1" lang="ja-JP" altLang="en-US" smtClean="0"/>
              <a:pPr/>
              <a:t>2013/3/6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272B9-F819-46EE-BAFB-1C11E452A848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38386046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DD875A-920D-4B62-874D-BC4526EDF7AF}" type="datetimeFigureOut">
              <a:rPr kumimoji="1" lang="ja-JP" altLang="en-US" smtClean="0"/>
              <a:pPr/>
              <a:t>2013/3/6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272B9-F819-46EE-BAFB-1C11E452A848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18466742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DD875A-920D-4B62-874D-BC4526EDF7AF}" type="datetimeFigureOut">
              <a:rPr kumimoji="1" lang="ja-JP" altLang="en-US" smtClean="0"/>
              <a:pPr/>
              <a:t>2013/3/6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272B9-F819-46EE-BAFB-1C11E452A848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13100137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DD875A-920D-4B62-874D-BC4526EDF7AF}" type="datetimeFigureOut">
              <a:rPr kumimoji="1" lang="ja-JP" altLang="en-US" smtClean="0"/>
              <a:pPr/>
              <a:t>2013/3/6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272B9-F819-46EE-BAFB-1C11E452A848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986940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DD875A-920D-4B62-874D-BC4526EDF7AF}" type="datetimeFigureOut">
              <a:rPr kumimoji="1" lang="ja-JP" altLang="en-US" smtClean="0"/>
              <a:pPr/>
              <a:t>2013/3/6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272B9-F819-46EE-BAFB-1C11E452A848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42160549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DD875A-920D-4B62-874D-BC4526EDF7AF}" type="datetimeFigureOut">
              <a:rPr kumimoji="1" lang="ja-JP" altLang="en-US" smtClean="0"/>
              <a:pPr/>
              <a:t>2013/3/6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272B9-F819-46EE-BAFB-1C11E452A848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40786129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DD875A-920D-4B62-874D-BC4526EDF7AF}" type="datetimeFigureOut">
              <a:rPr kumimoji="1" lang="ja-JP" altLang="en-US" smtClean="0"/>
              <a:pPr/>
              <a:t>2013/3/6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272B9-F819-46EE-BAFB-1C11E452A848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36376774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DD875A-920D-4B62-874D-BC4526EDF7AF}" type="datetimeFigureOut">
              <a:rPr kumimoji="1" lang="ja-JP" altLang="en-US" smtClean="0"/>
              <a:pPr/>
              <a:t>2013/3/6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C272B9-F819-46EE-BAFB-1C11E452A848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13589884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467544" y="980728"/>
            <a:ext cx="8208912" cy="4392488"/>
          </a:xfrm>
          <a:ln w="762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l"/>
            <a:r>
              <a:rPr lang="ja-JP" altLang="en-US" dirty="0" smtClean="0"/>
              <a:t>　</a:t>
            </a:r>
            <a:r>
              <a:rPr lang="en-US" altLang="ja-JP" dirty="0" smtClean="0"/>
              <a:t>〈</a:t>
            </a:r>
            <a:r>
              <a:rPr lang="ja-JP" altLang="en-US" dirty="0" smtClean="0"/>
              <a:t>今日</a:t>
            </a:r>
            <a:r>
              <a:rPr lang="ja-JP" altLang="en-US" dirty="0" smtClean="0"/>
              <a:t>の</a:t>
            </a:r>
            <a:r>
              <a:rPr lang="ja-JP" altLang="en-US" dirty="0" smtClean="0"/>
              <a:t>目標</a:t>
            </a:r>
            <a:r>
              <a:rPr lang="en-US" altLang="ja-JP" dirty="0" smtClean="0"/>
              <a:t>〉</a:t>
            </a:r>
            <a:r>
              <a:rPr lang="en-US" altLang="ja-JP" dirty="0"/>
              <a:t/>
            </a:r>
            <a:br>
              <a:rPr lang="en-US" altLang="ja-JP" dirty="0"/>
            </a:b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　</a:t>
            </a:r>
            <a:r>
              <a:rPr lang="ja-JP" altLang="ja-JP" dirty="0" smtClean="0"/>
              <a:t>小説に書かれていない場面を想像して考えを交流し、ものの見方や考え方を</a:t>
            </a:r>
            <a:r>
              <a:rPr lang="ja-JP" altLang="ja-JP" dirty="0" smtClean="0"/>
              <a:t>広げよう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xmlns="" val="12468497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角丸四角形 2"/>
          <p:cNvSpPr/>
          <p:nvPr/>
        </p:nvSpPr>
        <p:spPr>
          <a:xfrm>
            <a:off x="6804248" y="1916832"/>
            <a:ext cx="1656184" cy="3960440"/>
          </a:xfrm>
          <a:prstGeom prst="roundRect">
            <a:avLst>
              <a:gd name="adj" fmla="val 24155"/>
            </a:avLst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lang="ja-JP" altLang="en-US" sz="5400" dirty="0">
                <a:solidFill>
                  <a:schemeClr val="tx1"/>
                </a:solidFill>
              </a:rPr>
              <a:t>現在</a:t>
            </a:r>
            <a:r>
              <a:rPr kumimoji="1" lang="ja-JP" altLang="en-US" sz="5400" dirty="0" smtClean="0">
                <a:solidFill>
                  <a:schemeClr val="tx1"/>
                </a:solidFill>
              </a:rPr>
              <a:t>の場面</a:t>
            </a:r>
            <a:endParaRPr kumimoji="1" lang="ja-JP" altLang="en-US" dirty="0"/>
          </a:p>
        </p:txBody>
      </p:sp>
      <p:sp>
        <p:nvSpPr>
          <p:cNvPr id="6" name="左矢印 5"/>
          <p:cNvSpPr/>
          <p:nvPr/>
        </p:nvSpPr>
        <p:spPr>
          <a:xfrm>
            <a:off x="5429629" y="3140968"/>
            <a:ext cx="1152128" cy="936104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角丸四角形 9"/>
          <p:cNvSpPr/>
          <p:nvPr/>
        </p:nvSpPr>
        <p:spPr>
          <a:xfrm>
            <a:off x="3635896" y="1916832"/>
            <a:ext cx="1671042" cy="3960440"/>
          </a:xfrm>
          <a:prstGeom prst="roundRect">
            <a:avLst>
              <a:gd name="adj" fmla="val 24155"/>
            </a:avLst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lang="ja-JP" altLang="en-US" sz="5400" dirty="0">
                <a:solidFill>
                  <a:schemeClr val="tx1"/>
                </a:solidFill>
              </a:rPr>
              <a:t>過去</a:t>
            </a:r>
            <a:r>
              <a:rPr kumimoji="1" lang="ja-JP" altLang="en-US" sz="5400" dirty="0" smtClean="0">
                <a:solidFill>
                  <a:schemeClr val="tx1"/>
                </a:solidFill>
              </a:rPr>
              <a:t>の場面</a:t>
            </a:r>
            <a:endParaRPr kumimoji="1" lang="ja-JP" altLang="en-US" dirty="0"/>
          </a:p>
        </p:txBody>
      </p:sp>
      <p:sp>
        <p:nvSpPr>
          <p:cNvPr id="11" name="左矢印 10"/>
          <p:cNvSpPr/>
          <p:nvPr/>
        </p:nvSpPr>
        <p:spPr>
          <a:xfrm>
            <a:off x="2124572" y="3140968"/>
            <a:ext cx="1152128" cy="936104"/>
          </a:xfrm>
          <a:prstGeom prst="leftArrow">
            <a:avLst/>
          </a:prstGeom>
          <a:gradFill>
            <a:gsLst>
              <a:gs pos="10000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角丸四角形 13"/>
          <p:cNvSpPr/>
          <p:nvPr/>
        </p:nvSpPr>
        <p:spPr>
          <a:xfrm>
            <a:off x="653530" y="1919064"/>
            <a:ext cx="1201688" cy="3960440"/>
          </a:xfrm>
          <a:prstGeom prst="roundRect">
            <a:avLst>
              <a:gd name="adj" fmla="val 24155"/>
            </a:avLst>
          </a:prstGeom>
          <a:solidFill>
            <a:schemeClr val="bg1"/>
          </a:solidFill>
          <a:ln w="476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kumimoji="1" lang="ja-JP" altLang="en-US" sz="9600" dirty="0" smtClean="0">
                <a:solidFill>
                  <a:schemeClr val="tx1"/>
                </a:solidFill>
              </a:rPr>
              <a:t>？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xmlns="" val="10497629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6" grpId="0" animBg="1"/>
      <p:bldP spid="10" grpId="0" animBg="1"/>
      <p:bldP spid="11" grpId="0" animBg="1"/>
      <p:bldP spid="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1354162"/>
          </a:xfrm>
          <a:ln w="57150">
            <a:solidFill>
              <a:schemeClr val="accent6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kumimoji="1" lang="ja-JP" altLang="en-US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大人になった僕はエーミールと</a:t>
            </a:r>
            <a:r>
              <a:rPr kumimoji="1" lang="en-US" altLang="ja-JP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kumimoji="1" lang="en-US" altLang="ja-JP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ja-JP" altLang="en-US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再会を果たすのだろうか？</a:t>
            </a:r>
            <a:endParaRPr kumimoji="1" lang="ja-JP" altLang="en-US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99592" y="2420888"/>
            <a:ext cx="7344816" cy="4065315"/>
          </a:xfrm>
        </p:spPr>
        <p:txBody>
          <a:bodyPr vert="eaVert">
            <a:noAutofit/>
          </a:bodyPr>
          <a:lstStyle/>
          <a:p>
            <a:pPr marL="0" indent="0">
              <a:buNone/>
            </a:pPr>
            <a:endParaRPr kumimoji="1" lang="en-US" altLang="ja-JP" sz="5400" dirty="0" smtClean="0">
              <a:latin typeface="HGS創英角ﾎﾟｯﾌﾟ体" pitchFamily="50" charset="-128"/>
              <a:ea typeface="HGS創英角ﾎﾟｯﾌﾟ体" pitchFamily="50" charset="-128"/>
            </a:endParaRPr>
          </a:p>
          <a:p>
            <a:pPr marL="0" indent="0">
              <a:buNone/>
            </a:pPr>
            <a:r>
              <a:rPr lang="ja-JP" altLang="en-US" sz="5400" dirty="0">
                <a:latin typeface="HGS創英角ﾎﾟｯﾌﾟ体" pitchFamily="50" charset="-128"/>
                <a:ea typeface="HGS創英角ﾎﾟｯﾌﾟ体" pitchFamily="50" charset="-128"/>
              </a:rPr>
              <a:t> </a:t>
            </a:r>
            <a:r>
              <a:rPr kumimoji="1" lang="ja-JP" altLang="en-US" sz="5400" dirty="0" smtClean="0">
                <a:latin typeface="HGS創英角ﾎﾟｯﾌﾟ体" pitchFamily="50" charset="-128"/>
                <a:ea typeface="HGS創英角ﾎﾟｯﾌﾟ体" pitchFamily="50" charset="-128"/>
              </a:rPr>
              <a:t>再会しない</a:t>
            </a:r>
            <a:endParaRPr kumimoji="1" lang="en-US" altLang="ja-JP" sz="5400" dirty="0" smtClean="0">
              <a:latin typeface="HGS創英角ﾎﾟｯﾌﾟ体" pitchFamily="50" charset="-128"/>
              <a:ea typeface="HGS創英角ﾎﾟｯﾌﾟ体" pitchFamily="50" charset="-128"/>
            </a:endParaRPr>
          </a:p>
          <a:p>
            <a:pPr marL="0" indent="0">
              <a:buNone/>
            </a:pPr>
            <a:endParaRPr lang="en-US" altLang="ja-JP" sz="5400" dirty="0">
              <a:latin typeface="HGS創英角ﾎﾟｯﾌﾟ体" pitchFamily="50" charset="-128"/>
              <a:ea typeface="HGS創英角ﾎﾟｯﾌﾟ体" pitchFamily="50" charset="-128"/>
            </a:endParaRPr>
          </a:p>
          <a:p>
            <a:pPr marL="0" indent="0">
              <a:buNone/>
            </a:pPr>
            <a:endParaRPr kumimoji="1" lang="en-US" altLang="ja-JP" sz="5400" dirty="0" smtClean="0">
              <a:latin typeface="HGS創英角ﾎﾟｯﾌﾟ体" pitchFamily="50" charset="-128"/>
              <a:ea typeface="HGS創英角ﾎﾟｯﾌﾟ体" pitchFamily="50" charset="-128"/>
            </a:endParaRPr>
          </a:p>
          <a:p>
            <a:pPr marL="0" indent="0">
              <a:buNone/>
            </a:pPr>
            <a:r>
              <a:rPr kumimoji="1" lang="ja-JP" altLang="en-US" sz="5400" dirty="0" smtClean="0">
                <a:latin typeface="HGS創英角ﾎﾟｯﾌﾟ体" pitchFamily="50" charset="-128"/>
                <a:ea typeface="HGS創英角ﾎﾟｯﾌﾟ体" pitchFamily="50" charset="-128"/>
              </a:rPr>
              <a:t>　</a:t>
            </a:r>
            <a:endParaRPr kumimoji="1" lang="en-US" altLang="ja-JP" sz="5400" dirty="0" smtClean="0">
              <a:latin typeface="HGS創英角ﾎﾟｯﾌﾟ体" pitchFamily="50" charset="-128"/>
              <a:ea typeface="HGS創英角ﾎﾟｯﾌﾟ体" pitchFamily="50" charset="-128"/>
            </a:endParaRPr>
          </a:p>
          <a:p>
            <a:pPr marL="0" indent="0">
              <a:buNone/>
            </a:pPr>
            <a:r>
              <a:rPr lang="ja-JP" altLang="en-US" sz="5400" dirty="0" smtClean="0">
                <a:latin typeface="HGS創英角ﾎﾟｯﾌﾟ体" pitchFamily="50" charset="-128"/>
                <a:ea typeface="HGS創英角ﾎﾟｯﾌﾟ体" pitchFamily="50" charset="-128"/>
              </a:rPr>
              <a:t> 再会</a:t>
            </a:r>
            <a:r>
              <a:rPr lang="ja-JP" altLang="en-US" sz="5400" dirty="0">
                <a:latin typeface="HGS創英角ﾎﾟｯﾌﾟ体" pitchFamily="50" charset="-128"/>
                <a:ea typeface="HGS創英角ﾎﾟｯﾌﾟ体" pitchFamily="50" charset="-128"/>
              </a:rPr>
              <a:t>する</a:t>
            </a:r>
          </a:p>
          <a:p>
            <a:pPr marL="0" indent="0">
              <a:buNone/>
            </a:pPr>
            <a:endParaRPr lang="en-US" altLang="ja-JP" sz="5400" dirty="0">
              <a:latin typeface="HGS創英角ﾎﾟｯﾌﾟ体" pitchFamily="50" charset="-128"/>
              <a:ea typeface="HGS創英角ﾎﾟｯﾌﾟ体" pitchFamily="50" charset="-128"/>
            </a:endParaRPr>
          </a:p>
          <a:p>
            <a:pPr marL="0" indent="0">
              <a:buNone/>
            </a:pPr>
            <a:endParaRPr kumimoji="1" lang="en-US" altLang="ja-JP" sz="5400" dirty="0" smtClean="0">
              <a:latin typeface="HGS創英角ﾎﾟｯﾌﾟ体" pitchFamily="50" charset="-128"/>
              <a:ea typeface="HGS創英角ﾎﾟｯﾌﾟ体" pitchFamily="50" charset="-128"/>
            </a:endParaRPr>
          </a:p>
          <a:p>
            <a:pPr marL="0" indent="0">
              <a:buNone/>
            </a:pPr>
            <a:endParaRPr lang="en-US" altLang="ja-JP" sz="5400" dirty="0">
              <a:latin typeface="HGS創英角ﾎﾟｯﾌﾟ体" pitchFamily="50" charset="-128"/>
              <a:ea typeface="HGS創英角ﾎﾟｯﾌﾟ体" pitchFamily="50" charset="-128"/>
            </a:endParaRPr>
          </a:p>
          <a:p>
            <a:pPr marL="0" indent="0">
              <a:buNone/>
            </a:pPr>
            <a:endParaRPr kumimoji="1" lang="ja-JP" altLang="en-US" sz="5400" dirty="0">
              <a:latin typeface="HGS創英角ﾎﾟｯﾌﾟ体" pitchFamily="50" charset="-128"/>
              <a:ea typeface="HGS創英角ﾎﾟｯﾌﾟ体" pitchFamily="50" charset="-128"/>
            </a:endParaRPr>
          </a:p>
        </p:txBody>
      </p:sp>
      <p:cxnSp>
        <p:nvCxnSpPr>
          <p:cNvPr id="5" name="直線コネクタ 4"/>
          <p:cNvCxnSpPr/>
          <p:nvPr/>
        </p:nvCxnSpPr>
        <p:spPr>
          <a:xfrm flipH="1">
            <a:off x="4572000" y="2409935"/>
            <a:ext cx="10344" cy="4176464"/>
          </a:xfrm>
          <a:prstGeom prst="line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5372764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アース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75</TotalTime>
  <Words>18</Words>
  <Application>Microsoft Office PowerPoint</Application>
  <PresentationFormat>画面に合わせる (4:3)</PresentationFormat>
  <Paragraphs>14</Paragraphs>
  <Slides>3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4" baseType="lpstr">
      <vt:lpstr>Office ​​テーマ</vt:lpstr>
      <vt:lpstr>　〈今日の目標〉  　小説に書かれていない場面を想像して考えを交流し、ものの見方や考え方を広げよう</vt:lpstr>
      <vt:lpstr>スライド 2</vt:lpstr>
      <vt:lpstr>大人になった僕はエーミールと 再会を果たすのだろうか？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〈本時のめあて〉  　大人になった僕とエーミールの　　 　再会の場面を、本文の記述を 　もとに想像し、考えを交流しよう</dc:title>
  <dc:creator>owner</dc:creator>
  <cp:lastModifiedBy>佐賀県教育センター</cp:lastModifiedBy>
  <cp:revision>17</cp:revision>
  <dcterms:created xsi:type="dcterms:W3CDTF">2012-09-16T04:05:58Z</dcterms:created>
  <dcterms:modified xsi:type="dcterms:W3CDTF">2013-03-06T02:43:32Z</dcterms:modified>
</cp:coreProperties>
</file>